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33"/>
  </p:notesMasterIdLst>
  <p:handoutMasterIdLst>
    <p:handoutMasterId r:id="rId34"/>
  </p:handoutMasterIdLst>
  <p:sldIdLst>
    <p:sldId id="440" r:id="rId2"/>
    <p:sldId id="619" r:id="rId3"/>
    <p:sldId id="672" r:id="rId4"/>
    <p:sldId id="600" r:id="rId5"/>
    <p:sldId id="665" r:id="rId6"/>
    <p:sldId id="588" r:id="rId7"/>
    <p:sldId id="507" r:id="rId8"/>
    <p:sldId id="623" r:id="rId9"/>
    <p:sldId id="607" r:id="rId10"/>
    <p:sldId id="581" r:id="rId11"/>
    <p:sldId id="528" r:id="rId12"/>
    <p:sldId id="511" r:id="rId13"/>
    <p:sldId id="542" r:id="rId14"/>
    <p:sldId id="671" r:id="rId15"/>
    <p:sldId id="518" r:id="rId16"/>
    <p:sldId id="520" r:id="rId17"/>
    <p:sldId id="522" r:id="rId18"/>
    <p:sldId id="524" r:id="rId19"/>
    <p:sldId id="661" r:id="rId20"/>
    <p:sldId id="670" r:id="rId21"/>
    <p:sldId id="590" r:id="rId22"/>
    <p:sldId id="642" r:id="rId23"/>
    <p:sldId id="644" r:id="rId24"/>
    <p:sldId id="641" r:id="rId25"/>
    <p:sldId id="532" r:id="rId26"/>
    <p:sldId id="533" r:id="rId27"/>
    <p:sldId id="536" r:id="rId28"/>
    <p:sldId id="537" r:id="rId29"/>
    <p:sldId id="526" r:id="rId30"/>
    <p:sldId id="601" r:id="rId31"/>
    <p:sldId id="664" r:id="rId32"/>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03C"/>
    <a:srgbClr val="0000FF"/>
    <a:srgbClr val="CCECFF"/>
    <a:srgbClr val="8F2032"/>
    <a:srgbClr val="8F2015"/>
    <a:srgbClr val="852015"/>
    <a:srgbClr val="D14021"/>
    <a:srgbClr val="852515"/>
    <a:srgbClr val="990033"/>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1005" autoAdjust="0"/>
  </p:normalViewPr>
  <p:slideViewPr>
    <p:cSldViewPr>
      <p:cViewPr>
        <p:scale>
          <a:sx n="50" d="100"/>
          <a:sy n="50" d="100"/>
        </p:scale>
        <p:origin x="-1440" y="-197"/>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5831330B-B56A-4CAF-88C3-6507DE038AFA}" srcId="{E1D9A5DC-EA46-4775-BC03-EA138F6BB49A}" destId="{0D087F47-8CEA-4E46-A888-F46A14071EE6}" srcOrd="0" destOrd="0" parTransId="{CC3618B7-C73F-49AA-9075-80B9BA8C411D}" sibTransId="{FD6C396F-CC57-4F83-A9E2-0E26FC0D18E1}"/>
    <dgm:cxn modelId="{584C1301-09DB-4CA6-A001-99D85E60A14C}" srcId="{E1D9A5DC-EA46-4775-BC03-EA138F6BB49A}" destId="{E4B058E6-8A4F-406A-8C63-A9F04547B9EF}" srcOrd="1" destOrd="0" parTransId="{22368258-9BE8-4B56-9E8B-3B4AFBFA1F29}" sibTransId="{4317163E-86CC-4C96-AF07-7C47D3E2979E}"/>
    <dgm:cxn modelId="{24474286-9BFB-4570-8C4B-DDBED8059109}" type="presOf" srcId="{E1D9A5DC-EA46-4775-BC03-EA138F6BB49A}" destId="{C948967B-30E6-4E54-8C85-DB8D7EB46CA9}" srcOrd="0" destOrd="0" presId="urn:microsoft.com/office/officeart/2005/8/layout/arrow3"/>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09/11/2017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18</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24</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28</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10</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solidFill>
                  <a:prstClr val="black"/>
                </a:solidFill>
              </a:rPr>
              <a:pPr/>
              <a:t>14</a:t>
            </a:fld>
            <a:endParaRPr lang="en-GB" dirty="0">
              <a:solidFill>
                <a:prstClr val="black"/>
              </a:solidFill>
            </a:endParaRPr>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17</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wmf"/><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31.xml.rels><?xml version="1.0" encoding="UTF-8" standalone="yes"?>
<Relationships xmlns="http://schemas.openxmlformats.org/package/2006/relationships"><Relationship Id="rId3" Type="http://schemas.openxmlformats.org/officeDocument/2006/relationships/hyperlink" Target="http://guidance.nice.org.uk/PH24" TargetMode="External"/><Relationship Id="rId2" Type="http://schemas.openxmlformats.org/officeDocument/2006/relationships/hyperlink" Target="http://www.nice.org.uk/guidance/PH2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kumimoji="0" lang="en-GB" sz="3200" b="0" i="0" u="none" strike="noStrike" kern="0" cap="none" spc="0" normalizeH="0" baseline="0" noProof="0" smtClean="0">
                <a:ln>
                  <a:noFill/>
                </a:ln>
                <a:solidFill>
                  <a:schemeClr val="bg1"/>
                </a:solidFill>
                <a:effectLst/>
                <a:uLnTx/>
                <a:uFillTx/>
                <a:latin typeface="+mj-lt"/>
                <a:ea typeface="+mj-ea"/>
                <a:cs typeface="+mj-cs"/>
              </a:rPr>
              <a:t>Master</a:t>
            </a:r>
            <a:r>
              <a:rPr kumimoji="0" lang="en-GB" sz="3200" b="0" i="0" u="none" strike="noStrike" kern="0" cap="none" spc="0" normalizeH="0" noProof="0" smtClean="0">
                <a:ln>
                  <a:noFill/>
                </a:ln>
                <a:solidFill>
                  <a:schemeClr val="bg1"/>
                </a:solidFill>
                <a:effectLst/>
                <a:uLnTx/>
                <a:uFillTx/>
                <a:latin typeface="+mj-lt"/>
                <a:ea typeface="+mj-ea"/>
                <a:cs typeface="+mj-cs"/>
              </a:rPr>
              <a:t> Slides</a:t>
            </a:r>
            <a:r>
              <a:rPr kumimoji="0" lang="en-GB" sz="3200" b="0" i="0" u="none" strike="noStrike" kern="0" cap="none" spc="0" normalizeH="0" baseline="0" noProof="0" smtClean="0">
                <a:ln>
                  <a:noFill/>
                </a:ln>
                <a:solidFill>
                  <a:schemeClr val="bg1"/>
                </a:solidFill>
                <a:effectLst/>
                <a:uLnTx/>
                <a:uFillTx/>
                <a:latin typeface="+mj-lt"/>
                <a:ea typeface="+mj-ea"/>
                <a:cs typeface="+mj-cs"/>
              </a:rPr>
              <a:t>)</a:t>
            </a:r>
            <a:r>
              <a:rPr kumimoji="0" lang="en-GB" sz="3200" b="0" i="0" u="none" strike="noStrike" kern="0" cap="none" spc="0" normalizeH="0" baseline="0" noProof="0" dirty="0" smtClean="0">
                <a:ln>
                  <a:noFill/>
                </a:ln>
                <a:solidFill>
                  <a:schemeClr val="bg1"/>
                </a:solidFill>
                <a:effectLst/>
                <a:uLnTx/>
                <a:uFillTx/>
                <a:latin typeface="+mj-lt"/>
                <a:ea typeface="+mj-ea"/>
                <a:cs typeface="+mj-cs"/>
              </a:rPr>
              <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384879"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5097" y="1495409"/>
            <a:ext cx="9001188" cy="4643470"/>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None/>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The primary goal of </a:t>
            </a:r>
            <a:r>
              <a:rPr lang="en-GB" sz="4000" kern="0" noProof="0" dirty="0" smtClean="0">
                <a:latin typeface="Calibri" pitchFamily="34" charset="0"/>
                <a:ea typeface="+mn-ea"/>
                <a:cs typeface="Arial" pitchFamily="34" charset="0"/>
              </a:rPr>
              <a:t>IBA</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is to reduce alcohol consumption by</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showing the client...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consequences of their drinking </a:t>
            </a:r>
            <a:r>
              <a:rPr lang="en-GB" sz="4000" kern="0" dirty="0" smtClean="0">
                <a:latin typeface="Calibri" pitchFamily="34" charset="0"/>
                <a:ea typeface="+mn-ea"/>
                <a:cs typeface="Arial" pitchFamily="34" charset="0"/>
              </a:rPr>
              <a:t>might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be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client can do about it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help and support can be accessed</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openclipart.org/image/250px/svg_to_png/110587/happy_woman_dirk_struve_01.png"/>
          <p:cNvPicPr>
            <a:picLocks noChangeAspect="1" noChangeArrowheads="1"/>
          </p:cNvPicPr>
          <p:nvPr/>
        </p:nvPicPr>
        <p:blipFill>
          <a:blip r:embed="rId3" cstate="print"/>
          <a:srcRect/>
          <a:stretch>
            <a:fillRect/>
          </a:stretch>
        </p:blipFill>
        <p:spPr bwMode="auto">
          <a:xfrm>
            <a:off x="9130533" y="280963"/>
            <a:ext cx="1285884" cy="1285884"/>
          </a:xfrm>
          <a:prstGeom prst="rect">
            <a:avLst/>
          </a:prstGeom>
          <a:noFill/>
        </p:spPr>
      </p:pic>
      <p:sp>
        <p:nvSpPr>
          <p:cNvPr id="6" name="Title 1"/>
          <p:cNvSpPr txBox="1">
            <a:spLocks/>
          </p:cNvSpPr>
          <p:nvPr/>
        </p:nvSpPr>
        <p:spPr>
          <a:xfrm>
            <a:off x="343659"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What’s the point of IBA?</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2" y="280964"/>
            <a:ext cx="10487856" cy="857256"/>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423F74"/>
                </a:solidFill>
                <a:effectLst/>
                <a:uLnTx/>
                <a:uFillTx/>
                <a:latin typeface="+mj-lt"/>
                <a:ea typeface="+mj-ea"/>
                <a:cs typeface="+mj-cs"/>
              </a:rPr>
              <a:t>How much impact can</a:t>
            </a:r>
            <a:r>
              <a:rPr kumimoji="0" lang="en-GB" sz="3600" b="0" i="0" u="none" strike="noStrike" kern="0" cap="none" spc="0" normalizeH="0" noProof="0" dirty="0" smtClean="0">
                <a:ln>
                  <a:noFill/>
                </a:ln>
                <a:solidFill>
                  <a:srgbClr val="423F74"/>
                </a:solidFill>
                <a:effectLst/>
                <a:uLnTx/>
                <a:uFillTx/>
                <a:latin typeface="+mj-lt"/>
                <a:ea typeface="+mj-ea"/>
                <a:cs typeface="+mj-cs"/>
              </a:rPr>
              <a:t> </a:t>
            </a:r>
            <a:r>
              <a:rPr kumimoji="0" lang="en-GB" sz="3600" b="0" i="0" strike="noStrike" kern="0" cap="none" spc="0" normalizeH="0" noProof="0" dirty="0" smtClean="0">
                <a:ln>
                  <a:solidFill>
                    <a:srgbClr val="FF0000"/>
                  </a:solidFill>
                </a:ln>
                <a:solidFill>
                  <a:srgbClr val="423F74"/>
                </a:solidFill>
                <a:effectLst>
                  <a:outerShdw blurRad="38100" dist="38100" dir="2700000" algn="tl">
                    <a:srgbClr val="000000">
                      <a:alpha val="43137"/>
                    </a:srgbClr>
                  </a:outerShdw>
                </a:effectLst>
                <a:uLnTx/>
                <a:uFillTx/>
                <a:latin typeface="+mj-lt"/>
                <a:ea typeface="+mj-ea"/>
                <a:cs typeface="+mj-cs"/>
              </a:rPr>
              <a:t>YOU</a:t>
            </a:r>
            <a:r>
              <a:rPr kumimoji="0" lang="en-GB" sz="3600" b="0" i="0" u="none" strike="noStrike" kern="0" cap="none" spc="0" normalizeH="0" noProof="0" dirty="0" smtClean="0">
                <a:ln>
                  <a:noFill/>
                </a:ln>
                <a:solidFill>
                  <a:srgbClr val="423F74"/>
                </a:solidFill>
                <a:effectLst/>
                <a:uLnTx/>
                <a:uFillTx/>
                <a:latin typeface="+mj-lt"/>
                <a:ea typeface="+mj-ea"/>
                <a:cs typeface="+mj-cs"/>
              </a:rPr>
              <a:t> reall</a:t>
            </a:r>
            <a:r>
              <a:rPr lang="en-GB" sz="3600" kern="0" dirty="0" smtClean="0">
                <a:solidFill>
                  <a:srgbClr val="423F74"/>
                </a:solidFill>
                <a:latin typeface="+mj-lt"/>
                <a:ea typeface="+mj-ea"/>
                <a:cs typeface="+mj-cs"/>
              </a:rPr>
              <a:t>y have?</a:t>
            </a:r>
            <a:endParaRPr kumimoji="0" lang="en-GB" sz="3600" b="0" i="0" u="none" strike="noStrike" kern="0" cap="none" spc="0" normalizeH="0" baseline="0" noProof="0" dirty="0">
              <a:ln>
                <a:noFill/>
              </a:ln>
              <a:solidFill>
                <a:srgbClr val="423F74"/>
              </a:solidFill>
              <a:effectLst/>
              <a:uLnTx/>
              <a:uFillTx/>
              <a:latin typeface="+mj-lt"/>
              <a:ea typeface="+mj-ea"/>
              <a:cs typeface="+mj-cs"/>
            </a:endParaRPr>
          </a:p>
        </p:txBody>
      </p:sp>
      <p:pic>
        <p:nvPicPr>
          <p:cNvPr id="1026" name="Picture 2" descr="http://www.everyvotecounts.org.uk/images/pix/one-in-eight.jpg"/>
          <p:cNvPicPr>
            <a:picLocks noChangeAspect="1" noChangeArrowheads="1"/>
          </p:cNvPicPr>
          <p:nvPr/>
        </p:nvPicPr>
        <p:blipFill>
          <a:blip r:embed="rId3" cstate="print"/>
          <a:srcRect/>
          <a:stretch>
            <a:fillRect/>
          </a:stretch>
        </p:blipFill>
        <p:spPr bwMode="auto">
          <a:xfrm>
            <a:off x="6987393" y="1281095"/>
            <a:ext cx="2357454" cy="1768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86535" y="1995475"/>
            <a:ext cx="6215106" cy="1077218"/>
          </a:xfrm>
          <a:prstGeom prst="rect">
            <a:avLst/>
          </a:prstGeom>
          <a:ln>
            <a:solidFill>
              <a:srgbClr val="00B0F0"/>
            </a:solidFill>
          </a:ln>
        </p:spPr>
        <p:txBody>
          <a:bodyPr wrap="square">
            <a:spAutoFit/>
          </a:bodyPr>
          <a:lstStyle/>
          <a:p>
            <a:pPr eaLnBrk="1" hangingPunct="1">
              <a:buClr>
                <a:srgbClr val="7030A0"/>
              </a:buClr>
            </a:pPr>
            <a:r>
              <a:rPr lang="en-GB" sz="2800" dirty="0" smtClean="0">
                <a:latin typeface="Calibri" pitchFamily="34" charset="0"/>
                <a:cs typeface="Arial" pitchFamily="34" charset="0"/>
              </a:rPr>
              <a:t>The Numbers Needed to Treat (</a:t>
            </a:r>
            <a:r>
              <a:rPr lang="en-GB" sz="2800" b="1" dirty="0" smtClean="0">
                <a:latin typeface="Calibri" pitchFamily="34" charset="0"/>
                <a:cs typeface="Arial" pitchFamily="34" charset="0"/>
              </a:rPr>
              <a:t>NNT</a:t>
            </a:r>
            <a:r>
              <a:rPr lang="en-GB" sz="2800" dirty="0" smtClean="0">
                <a:latin typeface="Calibri" pitchFamily="34" charset="0"/>
                <a:cs typeface="Arial" pitchFamily="34" charset="0"/>
              </a:rPr>
              <a:t>) for Alcohol Brief Interventions = </a:t>
            </a:r>
            <a:r>
              <a:rPr lang="en-GB" sz="3600" b="1" dirty="0" smtClean="0">
                <a:ln>
                  <a:solidFill>
                    <a:srgbClr val="FF0000"/>
                  </a:solidFill>
                </a:ln>
                <a:latin typeface="Calibri" pitchFamily="34" charset="0"/>
                <a:cs typeface="Arial" pitchFamily="34" charset="0"/>
              </a:rPr>
              <a:t>8</a:t>
            </a:r>
            <a:endParaRPr lang="en-GB" sz="2800" dirty="0" smtClean="0">
              <a:latin typeface="Calibri" pitchFamily="34" charset="0"/>
              <a:cs typeface="Arial" pitchFamily="34" charset="0"/>
            </a:endParaRPr>
          </a:p>
        </p:txBody>
      </p:sp>
      <p:sp>
        <p:nvSpPr>
          <p:cNvPr id="6" name="TextBox 5"/>
          <p:cNvSpPr txBox="1"/>
          <p:nvPr/>
        </p:nvSpPr>
        <p:spPr>
          <a:xfrm>
            <a:off x="629411" y="3709987"/>
            <a:ext cx="5786478" cy="1815882"/>
          </a:xfrm>
          <a:prstGeom prst="rect">
            <a:avLst/>
          </a:prstGeom>
          <a:noFill/>
          <a:ln>
            <a:solidFill>
              <a:srgbClr val="00B0F0"/>
            </a:solidFill>
          </a:ln>
        </p:spPr>
        <p:txBody>
          <a:bodyPr wrap="square" rtlCol="0">
            <a:spAutoFit/>
          </a:bodyPr>
          <a:lstStyle/>
          <a:p>
            <a:r>
              <a:rPr lang="en-GB" sz="2800" dirty="0" smtClean="0">
                <a:latin typeface="Calibri" pitchFamily="34" charset="0"/>
                <a:cs typeface="Arial" pitchFamily="34" charset="0"/>
              </a:rPr>
              <a:t>The average </a:t>
            </a:r>
            <a:r>
              <a:rPr lang="en-GB" sz="2800" b="1" dirty="0" smtClean="0">
                <a:latin typeface="Calibri" pitchFamily="34" charset="0"/>
                <a:cs typeface="Arial" pitchFamily="34" charset="0"/>
              </a:rPr>
              <a:t>reduction</a:t>
            </a:r>
            <a:r>
              <a:rPr lang="en-GB" sz="2800" dirty="0" smtClean="0">
                <a:latin typeface="Calibri" pitchFamily="34" charset="0"/>
                <a:cs typeface="Arial" pitchFamily="34" charset="0"/>
              </a:rPr>
              <a:t> in alcohol consumption (per week) is 38 grams, which equates to </a:t>
            </a:r>
            <a:r>
              <a:rPr lang="en-GB" sz="2800" dirty="0" smtClean="0">
                <a:ln>
                  <a:solidFill>
                    <a:srgbClr val="FF0000"/>
                  </a:solidFill>
                </a:ln>
                <a:latin typeface="Calibri" pitchFamily="34" charset="0"/>
                <a:cs typeface="Arial" pitchFamily="34" charset="0"/>
              </a:rPr>
              <a:t>4-5 units.</a:t>
            </a:r>
          </a:p>
          <a:p>
            <a:endParaRPr lang="en-GB" sz="2800" dirty="0"/>
          </a:p>
        </p:txBody>
      </p:sp>
      <p:pic>
        <p:nvPicPr>
          <p:cNvPr id="7"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6487327" y="3352797"/>
            <a:ext cx="928694" cy="842496"/>
          </a:xfrm>
          <a:prstGeom prst="rect">
            <a:avLst/>
          </a:prstGeom>
          <a:noFill/>
        </p:spPr>
      </p:pic>
      <p:pic>
        <p:nvPicPr>
          <p:cNvPr id="9" name="Picture 13" descr="http://dailycoffeenews.com/wp-content/uploads/2011/12/red-wine-glass.jpeg"/>
          <p:cNvPicPr>
            <a:picLocks noChangeAspect="1" noChangeArrowheads="1"/>
          </p:cNvPicPr>
          <p:nvPr/>
        </p:nvPicPr>
        <p:blipFill>
          <a:blip r:embed="rId5" cstate="print"/>
          <a:srcRect/>
          <a:stretch>
            <a:fillRect/>
          </a:stretch>
        </p:blipFill>
        <p:spPr bwMode="auto">
          <a:xfrm>
            <a:off x="8130401" y="4638681"/>
            <a:ext cx="765421" cy="857256"/>
          </a:xfrm>
          <a:prstGeom prst="rect">
            <a:avLst/>
          </a:prstGeom>
          <a:noFill/>
        </p:spPr>
      </p:pic>
      <p:pic>
        <p:nvPicPr>
          <p:cNvPr id="10" name="Picture 10" descr="http://topnews.in/healthcare/sites/default/files/Large.Glass_.Wine_.jpg"/>
          <p:cNvPicPr>
            <a:picLocks noChangeAspect="1" noChangeArrowheads="1"/>
          </p:cNvPicPr>
          <p:nvPr/>
        </p:nvPicPr>
        <p:blipFill>
          <a:blip r:embed="rId6" cstate="print"/>
          <a:srcRect/>
          <a:stretch>
            <a:fillRect/>
          </a:stretch>
        </p:blipFill>
        <p:spPr bwMode="auto">
          <a:xfrm>
            <a:off x="6630203" y="4424367"/>
            <a:ext cx="714380" cy="1146582"/>
          </a:xfrm>
          <a:prstGeom prst="rect">
            <a:avLst/>
          </a:prstGeom>
          <a:noFill/>
        </p:spPr>
      </p:pic>
      <p:pic>
        <p:nvPicPr>
          <p:cNvPr id="1028" name="Picture 4" descr="http://www.countychinashop.co.uk/cshop/images/T/dr2453.jpg"/>
          <p:cNvPicPr>
            <a:picLocks noChangeAspect="1" noChangeArrowheads="1"/>
          </p:cNvPicPr>
          <p:nvPr/>
        </p:nvPicPr>
        <p:blipFill>
          <a:blip r:embed="rId7" cstate="print"/>
          <a:srcRect/>
          <a:stretch>
            <a:fillRect/>
          </a:stretch>
        </p:blipFill>
        <p:spPr bwMode="auto">
          <a:xfrm>
            <a:off x="8130401" y="3424235"/>
            <a:ext cx="807561" cy="714381"/>
          </a:xfrm>
          <a:prstGeom prst="rect">
            <a:avLst/>
          </a:prstGeom>
          <a:noFill/>
        </p:spPr>
      </p:pic>
      <p:pic>
        <p:nvPicPr>
          <p:cNvPr id="13" name="Picture 17" descr="http://www.drinkstuff.com/productimg/42311.jpg"/>
          <p:cNvPicPr>
            <a:picLocks noChangeAspect="1" noChangeArrowheads="1"/>
          </p:cNvPicPr>
          <p:nvPr/>
        </p:nvPicPr>
        <p:blipFill>
          <a:blip r:embed="rId8" cstate="print"/>
          <a:srcRect/>
          <a:stretch>
            <a:fillRect/>
          </a:stretch>
        </p:blipFill>
        <p:spPr bwMode="auto">
          <a:xfrm>
            <a:off x="9059095" y="5781689"/>
            <a:ext cx="581142" cy="500067"/>
          </a:xfrm>
          <a:prstGeom prst="rect">
            <a:avLst/>
          </a:prstGeom>
          <a:noFill/>
        </p:spPr>
      </p:pic>
      <p:pic>
        <p:nvPicPr>
          <p:cNvPr id="14" name="Picture 17" descr="http://www.drinkstuff.com/productimg/42311.jpg"/>
          <p:cNvPicPr>
            <a:picLocks noChangeAspect="1" noChangeArrowheads="1"/>
          </p:cNvPicPr>
          <p:nvPr/>
        </p:nvPicPr>
        <p:blipFill>
          <a:blip r:embed="rId8" cstate="print"/>
          <a:srcRect/>
          <a:stretch>
            <a:fillRect/>
          </a:stretch>
        </p:blipFill>
        <p:spPr bwMode="auto">
          <a:xfrm>
            <a:off x="8487591" y="5781689"/>
            <a:ext cx="581142" cy="500067"/>
          </a:xfrm>
          <a:prstGeom prst="rect">
            <a:avLst/>
          </a:prstGeom>
          <a:noFill/>
        </p:spPr>
      </p:pic>
      <p:pic>
        <p:nvPicPr>
          <p:cNvPr id="15" name="Picture 17" descr="http://www.drinkstuff.com/productimg/42311.jpg"/>
          <p:cNvPicPr>
            <a:picLocks noChangeAspect="1" noChangeArrowheads="1"/>
          </p:cNvPicPr>
          <p:nvPr/>
        </p:nvPicPr>
        <p:blipFill>
          <a:blip r:embed="rId8" cstate="print"/>
          <a:srcRect/>
          <a:stretch>
            <a:fillRect/>
          </a:stretch>
        </p:blipFill>
        <p:spPr bwMode="auto">
          <a:xfrm>
            <a:off x="7916087" y="5781689"/>
            <a:ext cx="581142" cy="500067"/>
          </a:xfrm>
          <a:prstGeom prst="rect">
            <a:avLst/>
          </a:prstGeom>
          <a:noFill/>
        </p:spPr>
      </p:pic>
      <p:pic>
        <p:nvPicPr>
          <p:cNvPr id="16" name="Picture 17" descr="http://www.drinkstuff.com/productimg/42311.jpg"/>
          <p:cNvPicPr>
            <a:picLocks noChangeAspect="1" noChangeArrowheads="1"/>
          </p:cNvPicPr>
          <p:nvPr/>
        </p:nvPicPr>
        <p:blipFill>
          <a:blip r:embed="rId8" cstate="print"/>
          <a:srcRect/>
          <a:stretch>
            <a:fillRect/>
          </a:stretch>
        </p:blipFill>
        <p:spPr bwMode="auto">
          <a:xfrm>
            <a:off x="7344583" y="5781689"/>
            <a:ext cx="581142" cy="500067"/>
          </a:xfrm>
          <a:prstGeom prst="rect">
            <a:avLst/>
          </a:prstGeom>
          <a:noFill/>
        </p:spPr>
      </p:pic>
      <p:pic>
        <p:nvPicPr>
          <p:cNvPr id="17" name="Picture 17" descr="http://www.drinkstuff.com/productimg/42311.jpg"/>
          <p:cNvPicPr>
            <a:picLocks noChangeAspect="1" noChangeArrowheads="1"/>
          </p:cNvPicPr>
          <p:nvPr/>
        </p:nvPicPr>
        <p:blipFill>
          <a:blip r:embed="rId8" cstate="print"/>
          <a:srcRect/>
          <a:stretch>
            <a:fillRect/>
          </a:stretch>
        </p:blipFill>
        <p:spPr bwMode="auto">
          <a:xfrm>
            <a:off x="6701641" y="5781689"/>
            <a:ext cx="581142" cy="500067"/>
          </a:xfrm>
          <a:prstGeom prst="rect">
            <a:avLst/>
          </a:prstGeom>
          <a:noFill/>
        </p:spPr>
      </p:pic>
      <p:pic>
        <p:nvPicPr>
          <p:cNvPr id="18"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7344583" y="3352797"/>
            <a:ext cx="928694" cy="842496"/>
          </a:xfrm>
          <a:prstGeom prst="rect">
            <a:avLst/>
          </a:prstGeom>
          <a:noFill/>
        </p:spPr>
      </p:pic>
      <p:pic>
        <p:nvPicPr>
          <p:cNvPr id="19" name="Picture 10" descr="http://topnews.in/healthcare/sites/default/files/Large.Glass_.Wine_.jpg"/>
          <p:cNvPicPr>
            <a:picLocks noChangeAspect="1" noChangeArrowheads="1"/>
          </p:cNvPicPr>
          <p:nvPr/>
        </p:nvPicPr>
        <p:blipFill>
          <a:blip r:embed="rId6" cstate="print"/>
          <a:srcRect/>
          <a:stretch>
            <a:fillRect/>
          </a:stretch>
        </p:blipFill>
        <p:spPr bwMode="auto">
          <a:xfrm>
            <a:off x="7416021" y="4424367"/>
            <a:ext cx="714380" cy="1146582"/>
          </a:xfrm>
          <a:prstGeom prst="rect">
            <a:avLst/>
          </a:prstGeom>
          <a:noFill/>
        </p:spPr>
      </p:pic>
      <p:sp>
        <p:nvSpPr>
          <p:cNvPr id="20" name="TextBox 19"/>
          <p:cNvSpPr txBox="1"/>
          <p:nvPr/>
        </p:nvSpPr>
        <p:spPr>
          <a:xfrm>
            <a:off x="8559029" y="521018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sp>
        <p:nvSpPr>
          <p:cNvPr id="21" name="TextBox 20"/>
          <p:cNvSpPr txBox="1"/>
          <p:nvPr/>
        </p:nvSpPr>
        <p:spPr>
          <a:xfrm>
            <a:off x="8559029" y="413861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pic>
        <p:nvPicPr>
          <p:cNvPr id="24" name="Picture 2"/>
          <p:cNvPicPr>
            <a:picLocks noChangeAspect="1" noChangeArrowheads="1"/>
          </p:cNvPicPr>
          <p:nvPr/>
        </p:nvPicPr>
        <p:blipFill>
          <a:blip r:embed="rId9" cstate="print"/>
          <a:srcRect/>
          <a:stretch>
            <a:fillRect/>
          </a:stretch>
        </p:blipFill>
        <p:spPr bwMode="auto">
          <a:xfrm>
            <a:off x="2986865" y="852467"/>
            <a:ext cx="1843857" cy="1143008"/>
          </a:xfrm>
          <a:prstGeom prst="rect">
            <a:avLst/>
          </a:prstGeom>
          <a:noFill/>
          <a:ln w="9525">
            <a:noFill/>
            <a:miter lim="800000"/>
            <a:headEnd/>
            <a:tailEnd/>
          </a:ln>
          <a:effectLst/>
        </p:spPr>
      </p:pic>
      <p:sp>
        <p:nvSpPr>
          <p:cNvPr id="22" name="TextBox 21"/>
          <p:cNvSpPr txBox="1"/>
          <p:nvPr/>
        </p:nvSpPr>
        <p:spPr>
          <a:xfrm>
            <a:off x="0" y="5581625"/>
            <a:ext cx="6784479" cy="1169551"/>
          </a:xfrm>
          <a:prstGeom prst="rect">
            <a:avLst/>
          </a:prstGeom>
          <a:noFill/>
        </p:spPr>
        <p:txBody>
          <a:bodyPr wrap="square" rtlCol="0">
            <a:spAutoFit/>
          </a:bodyPr>
          <a:lstStyle/>
          <a:p>
            <a:r>
              <a:rPr lang="en-GB" sz="1400" b="1" dirty="0" err="1" smtClean="0"/>
              <a:t>Kaner</a:t>
            </a:r>
            <a:r>
              <a:rPr lang="en-GB" sz="1400" b="1" dirty="0" smtClean="0"/>
              <a:t> et al (2009) Effectiveness of brief alcohol interventions in primary care populations (Review)</a:t>
            </a:r>
          </a:p>
          <a:p>
            <a:r>
              <a:rPr lang="en-GB" sz="1400" b="1" dirty="0" err="1" smtClean="0"/>
              <a:t>Raistrick</a:t>
            </a:r>
            <a:r>
              <a:rPr lang="en-GB" sz="1400" b="1" dirty="0" smtClean="0"/>
              <a:t> et al (2006) Review of the effectiveness of treatment for alcohol problems</a:t>
            </a:r>
          </a:p>
          <a:p>
            <a:endParaRPr lang="en-GB"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ogok.org/wp-content/uploads/2010/12/yes-4G.png"/>
          <p:cNvPicPr>
            <a:picLocks noChangeAspect="1" noChangeArrowheads="1"/>
          </p:cNvPicPr>
          <p:nvPr/>
        </p:nvPicPr>
        <p:blipFill>
          <a:blip r:embed="rId3" cstate="print"/>
          <a:srcRect/>
          <a:stretch>
            <a:fillRect/>
          </a:stretch>
        </p:blipFill>
        <p:spPr bwMode="auto">
          <a:xfrm>
            <a:off x="700849" y="1209657"/>
            <a:ext cx="3068020" cy="2000264"/>
          </a:xfrm>
          <a:prstGeom prst="rect">
            <a:avLst/>
          </a:prstGeom>
          <a:noFill/>
        </p:spPr>
      </p:pic>
      <p:sp>
        <p:nvSpPr>
          <p:cNvPr id="4" name="Title 1"/>
          <p:cNvSpPr txBox="1">
            <a:spLocks/>
          </p:cNvSpPr>
          <p:nvPr/>
        </p:nvSpPr>
        <p:spPr>
          <a:xfrm>
            <a:off x="0" y="423839"/>
            <a:ext cx="9416285" cy="928694"/>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2800" kern="0" dirty="0" smtClean="0">
                <a:solidFill>
                  <a:srgbClr val="423F74"/>
                </a:solidFill>
                <a:latin typeface="+mj-lt"/>
                <a:ea typeface="+mj-ea"/>
                <a:cs typeface="+mj-cs"/>
              </a:rPr>
              <a:t>All very nice, but does IBA actually work?</a:t>
            </a:r>
            <a:endParaRPr kumimoji="0" lang="en-GB" sz="28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2" descr="http://openclipart.org/image/250px/svg_to_png/110587/happy_woman_dirk_struve_01.png"/>
          <p:cNvPicPr>
            <a:picLocks noChangeAspect="1" noChangeArrowheads="1"/>
          </p:cNvPicPr>
          <p:nvPr/>
        </p:nvPicPr>
        <p:blipFill>
          <a:blip r:embed="rId4" cstate="print"/>
          <a:srcRect/>
          <a:stretch>
            <a:fillRect/>
          </a:stretch>
        </p:blipFill>
        <p:spPr bwMode="auto">
          <a:xfrm>
            <a:off x="8987657" y="280963"/>
            <a:ext cx="1214446" cy="1214446"/>
          </a:xfrm>
          <a:prstGeom prst="rect">
            <a:avLst/>
          </a:prstGeom>
          <a:noFill/>
        </p:spPr>
      </p:pic>
      <p:sp>
        <p:nvSpPr>
          <p:cNvPr id="6" name="Rectangle 5"/>
          <p:cNvSpPr/>
          <p:nvPr/>
        </p:nvSpPr>
        <p:spPr>
          <a:xfrm>
            <a:off x="9201971" y="209525"/>
            <a:ext cx="857256" cy="1323439"/>
          </a:xfrm>
          <a:prstGeom prst="rect">
            <a:avLst/>
          </a:prstGeom>
          <a:noFill/>
        </p:spPr>
        <p:txBody>
          <a:bodyPr wrap="squar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5"/>
          <p:cNvSpPr txBox="1">
            <a:spLocks noChangeArrowheads="1"/>
          </p:cNvSpPr>
          <p:nvPr/>
        </p:nvSpPr>
        <p:spPr bwMode="auto">
          <a:xfrm>
            <a:off x="415097" y="2852731"/>
            <a:ext cx="7572428" cy="3097159"/>
          </a:xfrm>
          <a:prstGeom prst="rect">
            <a:avLst/>
          </a:prstGeom>
          <a:noFill/>
          <a:ln w="9525">
            <a:solidFill>
              <a:srgbClr val="3399FF"/>
            </a:solidFill>
            <a:miter lim="800000"/>
            <a:headEnd/>
            <a:tailEnd/>
          </a:ln>
        </p:spPr>
        <p:txBody>
          <a:bodyPr wrap="square" lIns="80165" tIns="40083" rIns="80165" bIns="40083">
            <a:spAutoFit/>
          </a:bodyPr>
          <a:lstStyle/>
          <a:p>
            <a:endParaRPr lang="en-GB" sz="2800" dirty="0">
              <a:latin typeface="Calibri" pitchFamily="34" charset="0"/>
              <a:cs typeface="Arial" pitchFamily="34" charset="0"/>
            </a:endParaRPr>
          </a:p>
          <a:p>
            <a:r>
              <a:rPr lang="en-GB" sz="2800" b="1" dirty="0">
                <a:latin typeface="Calibri" pitchFamily="34" charset="0"/>
                <a:cs typeface="Arial" pitchFamily="34" charset="0"/>
              </a:rPr>
              <a:t>56</a:t>
            </a:r>
            <a:r>
              <a:rPr lang="en-GB" sz="2800" dirty="0">
                <a:latin typeface="Calibri" pitchFamily="34" charset="0"/>
                <a:cs typeface="Arial" pitchFamily="34" charset="0"/>
              </a:rPr>
              <a:t> controlled trials indicate that for every </a:t>
            </a:r>
            <a:r>
              <a:rPr lang="en-GB" sz="2800" b="1" dirty="0">
                <a:latin typeface="Calibri" pitchFamily="34" charset="0"/>
                <a:cs typeface="Arial" pitchFamily="34" charset="0"/>
              </a:rPr>
              <a:t>eight people </a:t>
            </a:r>
            <a:r>
              <a:rPr lang="en-GB" sz="2800" dirty="0">
                <a:latin typeface="Calibri" pitchFamily="34" charset="0"/>
                <a:cs typeface="Arial" pitchFamily="34" charset="0"/>
              </a:rPr>
              <a:t>who receive simple alcohol advice, </a:t>
            </a:r>
            <a:r>
              <a:rPr lang="en-GB" sz="2800" b="1" dirty="0">
                <a:latin typeface="Calibri" pitchFamily="34" charset="0"/>
                <a:cs typeface="Arial" pitchFamily="34" charset="0"/>
              </a:rPr>
              <a:t>one</a:t>
            </a:r>
            <a:r>
              <a:rPr lang="en-GB" sz="2800" dirty="0">
                <a:latin typeface="Calibri" pitchFamily="34" charset="0"/>
                <a:cs typeface="Arial" pitchFamily="34" charset="0"/>
              </a:rPr>
              <a:t> will reduce their drinking to within </a:t>
            </a:r>
            <a:r>
              <a:rPr lang="en-GB" sz="2800" dirty="0" smtClean="0">
                <a:latin typeface="Calibri" pitchFamily="34" charset="0"/>
                <a:cs typeface="Arial" pitchFamily="34" charset="0"/>
              </a:rPr>
              <a:t>low </a:t>
            </a:r>
            <a:r>
              <a:rPr lang="en-GB" sz="2800" dirty="0">
                <a:latin typeface="Calibri" pitchFamily="34" charset="0"/>
                <a:cs typeface="Arial" pitchFamily="34" charset="0"/>
              </a:rPr>
              <a:t>risk levels</a:t>
            </a:r>
          </a:p>
          <a:p>
            <a:endParaRPr lang="en-GB" sz="2800" dirty="0" smtClean="0">
              <a:latin typeface="Calibri" pitchFamily="34" charset="0"/>
              <a:cs typeface="Arial" pitchFamily="34" charset="0"/>
            </a:endParaRPr>
          </a:p>
          <a:p>
            <a:r>
              <a:rPr lang="en-GB" sz="2800" dirty="0" smtClean="0">
                <a:latin typeface="Calibri" pitchFamily="34" charset="0"/>
                <a:cs typeface="Arial" pitchFamily="34" charset="0"/>
              </a:rPr>
              <a:t>Brief </a:t>
            </a:r>
            <a:r>
              <a:rPr lang="en-GB" sz="2800" dirty="0">
                <a:latin typeface="Calibri" pitchFamily="34" charset="0"/>
                <a:cs typeface="Arial" pitchFamily="34" charset="0"/>
              </a:rPr>
              <a:t>interventions are</a:t>
            </a:r>
            <a:r>
              <a:rPr lang="en-GB" sz="2800" b="1" dirty="0">
                <a:latin typeface="Calibri" pitchFamily="34" charset="0"/>
                <a:cs typeface="Arial" pitchFamily="34" charset="0"/>
              </a:rPr>
              <a:t> effective </a:t>
            </a:r>
            <a:r>
              <a:rPr lang="en-GB" sz="2800" dirty="0">
                <a:latin typeface="Calibri" pitchFamily="34" charset="0"/>
                <a:cs typeface="Arial" pitchFamily="34" charset="0"/>
              </a:rPr>
              <a:t>and </a:t>
            </a:r>
            <a:r>
              <a:rPr lang="en-GB" sz="2800" dirty="0" smtClean="0">
                <a:latin typeface="Calibri" pitchFamily="34" charset="0"/>
                <a:cs typeface="Arial" pitchFamily="34" charset="0"/>
              </a:rPr>
              <a:t>cost-effective!</a:t>
            </a:r>
            <a:endParaRPr lang="en-GB" sz="2800" dirty="0">
              <a:latin typeface="Calibri" pitchFamily="34" charset="0"/>
              <a:cs typeface="Arial" pitchFamily="34" charset="0"/>
            </a:endParaRPr>
          </a:p>
          <a:p>
            <a:endParaRPr lang="en-GB" sz="2800" dirty="0">
              <a:latin typeface="Calibri" pitchFamily="34" charset="0"/>
            </a:endParaRPr>
          </a:p>
        </p:txBody>
      </p:sp>
      <p:pic>
        <p:nvPicPr>
          <p:cNvPr id="55299" name="Picture 3"/>
          <p:cNvPicPr>
            <a:picLocks noChangeAspect="1" noChangeArrowheads="1"/>
          </p:cNvPicPr>
          <p:nvPr/>
        </p:nvPicPr>
        <p:blipFill>
          <a:blip r:embed="rId5" cstate="print"/>
          <a:srcRect/>
          <a:stretch>
            <a:fillRect/>
          </a:stretch>
        </p:blipFill>
        <p:spPr bwMode="auto">
          <a:xfrm>
            <a:off x="8058963" y="3852863"/>
            <a:ext cx="1857388" cy="2435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5300" name="Picture 4"/>
          <p:cNvPicPr>
            <a:picLocks noChangeAspect="1" noChangeArrowheads="1"/>
          </p:cNvPicPr>
          <p:nvPr/>
        </p:nvPicPr>
        <p:blipFill>
          <a:blip r:embed="rId6" cstate="print"/>
          <a:srcRect/>
          <a:stretch>
            <a:fillRect/>
          </a:stretch>
        </p:blipFill>
        <p:spPr bwMode="auto">
          <a:xfrm>
            <a:off x="8201839" y="1638285"/>
            <a:ext cx="1900948" cy="2270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8" name="Picture 4" descr="http://www.surginfection.com/nice.jpg"/>
          <p:cNvPicPr>
            <a:picLocks noChangeAspect="1" noChangeArrowheads="1"/>
          </p:cNvPicPr>
          <p:nvPr/>
        </p:nvPicPr>
        <p:blipFill>
          <a:blip r:embed="rId7" cstate="print"/>
          <a:srcRect/>
          <a:stretch>
            <a:fillRect/>
          </a:stretch>
        </p:blipFill>
        <p:spPr bwMode="auto">
          <a:xfrm>
            <a:off x="4487063" y="1138219"/>
            <a:ext cx="2983686" cy="1989124"/>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algn="ctr" defTabSz="1042988" eaLnBrk="1" hangingPunct="1">
              <a:defRPr/>
            </a:pPr>
            <a:r>
              <a:rPr lang="en-GB" sz="3200" kern="0" dirty="0" smtClean="0">
                <a:solidFill>
                  <a:srgbClr val="423F74"/>
                </a:solidFill>
                <a:latin typeface="Verdana Bold"/>
                <a:ea typeface="ＭＳ Ｐゴシック"/>
              </a:rPr>
              <a:t>Alcohol Brief Intervention (ABI) Pathway</a:t>
            </a:r>
            <a:endParaRPr lang="en-GB" sz="3200" kern="0" dirty="0">
              <a:solidFill>
                <a:srgbClr val="423F74"/>
              </a:solidFill>
              <a:latin typeface="Verdana Bold"/>
              <a:ea typeface="ＭＳ Ｐゴシック"/>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0"/>
            <a:ext cx="10688637" cy="6373713"/>
          </a:xfrm>
          <a:prstGeom prst="rect">
            <a:avLst/>
          </a:prstGeom>
          <a:noFill/>
          <a:ln w="9525">
            <a:noFill/>
            <a:miter lim="800000"/>
            <a:headEnd/>
            <a:tailEnd/>
          </a:ln>
        </p:spPr>
      </p:pic>
      <p:sp>
        <p:nvSpPr>
          <p:cNvPr id="2" name="TextBox 1"/>
          <p:cNvSpPr txBox="1"/>
          <p:nvPr/>
        </p:nvSpPr>
        <p:spPr>
          <a:xfrm>
            <a:off x="1131566" y="173130"/>
            <a:ext cx="8496944" cy="461665"/>
          </a:xfrm>
          <a:prstGeom prst="rect">
            <a:avLst/>
          </a:prstGeom>
          <a:solidFill>
            <a:schemeClr val="bg1"/>
          </a:solidFill>
        </p:spPr>
        <p:txBody>
          <a:bodyPr wrap="square" rtlCol="0">
            <a:spAutoFit/>
          </a:bodyPr>
          <a:lstStyle/>
          <a:p>
            <a:endParaRPr lang="en-GB" dirty="0">
              <a:solidFill>
                <a:srgbClr val="000000"/>
              </a:solidFill>
            </a:endParaRPr>
          </a:p>
        </p:txBody>
      </p:sp>
    </p:spTree>
    <p:extLst>
      <p:ext uri="{BB962C8B-B14F-4D97-AF65-F5344CB8AC3E}">
        <p14:creationId xmlns:p14="http://schemas.microsoft.com/office/powerpoint/2010/main" val="331791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163" y="209525"/>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Alcohol Screening</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30722" name="Picture 2" descr="http://chicagoagentmagazine.com/wp-content/uploads/2012/01/investigation.png"/>
          <p:cNvPicPr>
            <a:picLocks noChangeAspect="1" noChangeArrowheads="1"/>
          </p:cNvPicPr>
          <p:nvPr/>
        </p:nvPicPr>
        <p:blipFill>
          <a:blip r:embed="rId3" cstate="print"/>
          <a:srcRect/>
          <a:stretch>
            <a:fillRect/>
          </a:stretch>
        </p:blipFill>
        <p:spPr bwMode="auto">
          <a:xfrm>
            <a:off x="4058435" y="1352533"/>
            <a:ext cx="2500330" cy="2500330"/>
          </a:xfrm>
          <a:prstGeom prst="rect">
            <a:avLst/>
          </a:prstGeom>
          <a:noFill/>
        </p:spPr>
      </p:pic>
      <p:sp>
        <p:nvSpPr>
          <p:cNvPr id="5" name="TextBox 4"/>
          <p:cNvSpPr txBox="1"/>
          <p:nvPr/>
        </p:nvSpPr>
        <p:spPr>
          <a:xfrm>
            <a:off x="2701113" y="1352533"/>
            <a:ext cx="5143536" cy="461665"/>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Calibri" pitchFamily="34" charset="0"/>
              </a:rPr>
              <a:t>What is it?</a:t>
            </a:r>
            <a:endParaRPr lang="en-GB" dirty="0">
              <a:effectLst>
                <a:outerShdw blurRad="38100" dist="38100" dir="2700000" algn="tl">
                  <a:srgbClr val="000000">
                    <a:alpha val="43137"/>
                  </a:srgbClr>
                </a:outerShdw>
              </a:effectLst>
              <a:latin typeface="Calibri" pitchFamily="34" charset="0"/>
            </a:endParaRPr>
          </a:p>
        </p:txBody>
      </p:sp>
      <p:sp>
        <p:nvSpPr>
          <p:cNvPr id="7" name="Content Placeholder 2" descr="Rectangle: Click to edit Master text styles&#10;Second level&#10;Third level&#10;Fourth level&#10;Fifth level"/>
          <p:cNvSpPr txBox="1">
            <a:spLocks/>
          </p:cNvSpPr>
          <p:nvPr/>
        </p:nvSpPr>
        <p:spPr>
          <a:xfrm>
            <a:off x="1272353" y="4281491"/>
            <a:ext cx="8358246" cy="1928826"/>
          </a:xfrm>
          <a:prstGeom prst="rect">
            <a:avLst/>
          </a:prstGeom>
          <a:ln>
            <a:solidFill>
              <a:srgbClr val="00B0F0"/>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 typeface="Wingdings" pitchFamily="2" charset="2"/>
              <a:buNone/>
              <a:tabLst/>
              <a:defRPr/>
            </a:pP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…it</a:t>
            </a:r>
            <a:r>
              <a:rPr kumimoji="0" lang="en-US" sz="4000"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is </a:t>
            </a:r>
            <a:r>
              <a:rPr kumimoji="0" lang="en-GB" sz="4000" i="0" u="none" strike="noStrike" kern="0" cap="none" spc="0" normalizeH="0" baseline="0" noProof="0" dirty="0" smtClean="0">
                <a:ln>
                  <a:noFill/>
                </a:ln>
                <a:solidFill>
                  <a:schemeClr val="tx1"/>
                </a:solidFill>
                <a:effectLst/>
                <a:uLnTx/>
                <a:uFillTx/>
                <a:latin typeface="Calibri" pitchFamily="34" charset="0"/>
                <a:cs typeface="Arial" pitchFamily="34" charset="0"/>
              </a:rPr>
              <a:t>a method of identifying alcohol consumption at a level sufficiently high enough to cause concern.</a:t>
            </a:r>
            <a:endPar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3386386"/>
            <a:ext cx="2088232" cy="461665"/>
          </a:xfrm>
          <a:prstGeom prst="rect">
            <a:avLst/>
          </a:prstGeom>
          <a:noFill/>
        </p:spPr>
        <p:txBody>
          <a:bodyPr wrap="square" rtlCol="0">
            <a:spAutoFit/>
          </a:bodyPr>
          <a:lstStyle/>
          <a:p>
            <a:r>
              <a:rPr lang="en-GB" b="1" dirty="0" smtClean="0">
                <a:solidFill>
                  <a:srgbClr val="0000FF"/>
                </a:solidFill>
              </a:rPr>
              <a:t>16 ,17 years</a:t>
            </a:r>
            <a:endParaRPr lang="en-GB" b="1" dirty="0">
              <a:solidFill>
                <a:srgbClr val="0000FF"/>
              </a:solidFill>
            </a:endParaRPr>
          </a:p>
        </p:txBody>
      </p:sp>
      <p:sp>
        <p:nvSpPr>
          <p:cNvPr id="31" name="Rectangle 30"/>
          <p:cNvSpPr/>
          <p:nvPr/>
        </p:nvSpPr>
        <p:spPr>
          <a:xfrm>
            <a:off x="231752" y="181025"/>
            <a:ext cx="557075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NICE Guidelines</a:t>
            </a:r>
            <a:endPar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32" name="Picture 66" descr="C:\Users\Ca123833\AppData\Local\Microsoft\Windows\Temporary Internet Files\Content.IE5\9W19SX9W\MP900411810[1].jpg"/>
          <p:cNvPicPr>
            <a:picLocks noChangeAspect="1" noChangeArrowheads="1"/>
          </p:cNvPicPr>
          <p:nvPr/>
        </p:nvPicPr>
        <p:blipFill>
          <a:blip r:embed="rId2" cstate="print"/>
          <a:srcRect/>
          <a:stretch>
            <a:fillRect/>
          </a:stretch>
        </p:blipFill>
        <p:spPr bwMode="auto">
          <a:xfrm>
            <a:off x="231751" y="3962450"/>
            <a:ext cx="1512168" cy="1512168"/>
          </a:xfrm>
          <a:prstGeom prst="rect">
            <a:avLst/>
          </a:prstGeom>
          <a:noFill/>
        </p:spPr>
      </p:pic>
      <p:sp>
        <p:nvSpPr>
          <p:cNvPr id="33" name="Striped Right Arrow 32"/>
          <p:cNvSpPr/>
          <p:nvPr/>
        </p:nvSpPr>
        <p:spPr bwMode="auto">
          <a:xfrm>
            <a:off x="1959943" y="3349377"/>
            <a:ext cx="6912768"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4" name="TextBox 33"/>
          <p:cNvSpPr txBox="1"/>
          <p:nvPr/>
        </p:nvSpPr>
        <p:spPr>
          <a:xfrm>
            <a:off x="8872711" y="3458394"/>
            <a:ext cx="2088232" cy="461665"/>
          </a:xfrm>
          <a:prstGeom prst="rect">
            <a:avLst/>
          </a:prstGeom>
          <a:noFill/>
        </p:spPr>
        <p:txBody>
          <a:bodyPr wrap="square" rtlCol="0">
            <a:spAutoFit/>
          </a:bodyPr>
          <a:lstStyle/>
          <a:p>
            <a:r>
              <a:rPr lang="en-GB" b="1" dirty="0" smtClean="0">
                <a:solidFill>
                  <a:srgbClr val="0000FF"/>
                </a:solidFill>
              </a:rPr>
              <a:t>Adult</a:t>
            </a:r>
            <a:endParaRPr lang="en-GB" b="1" dirty="0">
              <a:solidFill>
                <a:srgbClr val="0000FF"/>
              </a:solidFill>
            </a:endParaRPr>
          </a:p>
        </p:txBody>
      </p:sp>
      <p:sp>
        <p:nvSpPr>
          <p:cNvPr id="35" name="TextBox 34"/>
          <p:cNvSpPr txBox="1"/>
          <p:nvPr/>
        </p:nvSpPr>
        <p:spPr>
          <a:xfrm>
            <a:off x="100806" y="6013672"/>
            <a:ext cx="5832648" cy="461665"/>
          </a:xfrm>
          <a:prstGeom prst="rect">
            <a:avLst/>
          </a:prstGeom>
          <a:noFill/>
        </p:spPr>
        <p:txBody>
          <a:bodyPr wrap="square" rtlCol="0">
            <a:spAutoFit/>
          </a:bodyPr>
          <a:lstStyle/>
          <a:p>
            <a:r>
              <a:rPr lang="en-GB" b="1" dirty="0" smtClean="0">
                <a:solidFill>
                  <a:srgbClr val="FF0000"/>
                </a:solidFill>
              </a:rPr>
              <a:t>  </a:t>
            </a:r>
            <a:endParaRPr lang="en-GB" b="1" dirty="0">
              <a:solidFill>
                <a:srgbClr val="FF0000"/>
              </a:solidFill>
            </a:endParaRPr>
          </a:p>
        </p:txBody>
      </p:sp>
      <p:pic>
        <p:nvPicPr>
          <p:cNvPr id="36" name="Picture 68" descr="C:\Users\Ca123833\AppData\Local\Microsoft\Windows\Temporary Internet Files\Content.IE5\2PFDGQ04\MP900448483[1].jpg"/>
          <p:cNvPicPr>
            <a:picLocks noChangeAspect="1" noChangeArrowheads="1"/>
          </p:cNvPicPr>
          <p:nvPr/>
        </p:nvPicPr>
        <p:blipFill>
          <a:blip r:embed="rId3" cstate="print"/>
          <a:srcRect/>
          <a:stretch>
            <a:fillRect/>
          </a:stretch>
        </p:blipFill>
        <p:spPr bwMode="auto">
          <a:xfrm>
            <a:off x="8656687" y="4069457"/>
            <a:ext cx="1815927" cy="1421161"/>
          </a:xfrm>
          <a:prstGeom prst="rect">
            <a:avLst/>
          </a:prstGeom>
          <a:noFill/>
        </p:spPr>
      </p:pic>
      <p:sp>
        <p:nvSpPr>
          <p:cNvPr id="37" name="TextBox 36"/>
          <p:cNvSpPr txBox="1"/>
          <p:nvPr/>
        </p:nvSpPr>
        <p:spPr>
          <a:xfrm>
            <a:off x="2103959" y="1442170"/>
            <a:ext cx="6408712" cy="1815882"/>
          </a:xfrm>
          <a:prstGeom prst="rect">
            <a:avLst/>
          </a:prstGeom>
          <a:noFill/>
          <a:ln>
            <a:solidFill>
              <a:schemeClr val="accent1"/>
            </a:solidFill>
          </a:ln>
        </p:spPr>
        <p:txBody>
          <a:bodyPr wrap="square" rtlCol="0">
            <a:spAutoFit/>
          </a:bodyPr>
          <a:lstStyle/>
          <a:p>
            <a:r>
              <a:rPr lang="en-GB" sz="2800" b="1" dirty="0" smtClean="0">
                <a:solidFill>
                  <a:srgbClr val="0000FF"/>
                </a:solidFill>
              </a:rPr>
              <a:t>Complete a validated screening </a:t>
            </a:r>
          </a:p>
          <a:p>
            <a:r>
              <a:rPr lang="en-GB" sz="2800" b="1" dirty="0" smtClean="0">
                <a:solidFill>
                  <a:srgbClr val="0000FF"/>
                </a:solidFill>
              </a:rPr>
              <a:t>questionnaire, e.g. AUDIT (</a:t>
            </a:r>
            <a:r>
              <a:rPr lang="en-GB" sz="2800" b="1" dirty="0" smtClean="0">
                <a:solidFill>
                  <a:srgbClr val="FF0000"/>
                </a:solidFill>
              </a:rPr>
              <a:t>A</a:t>
            </a:r>
            <a:r>
              <a:rPr lang="en-GB" sz="2800" b="1" dirty="0" smtClean="0">
                <a:solidFill>
                  <a:srgbClr val="0000FF"/>
                </a:solidFill>
              </a:rPr>
              <a:t>lcohol</a:t>
            </a:r>
          </a:p>
          <a:p>
            <a:r>
              <a:rPr lang="en-GB" sz="2800" b="1" dirty="0" smtClean="0">
                <a:solidFill>
                  <a:srgbClr val="FF0000"/>
                </a:solidFill>
              </a:rPr>
              <a:t>U</a:t>
            </a:r>
            <a:r>
              <a:rPr lang="en-GB" sz="2800" b="1" dirty="0" smtClean="0">
                <a:solidFill>
                  <a:srgbClr val="0000FF"/>
                </a:solidFill>
              </a:rPr>
              <a:t>se </a:t>
            </a:r>
            <a:r>
              <a:rPr lang="en-GB" sz="2800" b="1" dirty="0" smtClean="0">
                <a:solidFill>
                  <a:srgbClr val="FF0000"/>
                </a:solidFill>
              </a:rPr>
              <a:t>D</a:t>
            </a:r>
            <a:r>
              <a:rPr lang="en-GB" sz="2800" b="1" dirty="0" smtClean="0">
                <a:solidFill>
                  <a:srgbClr val="0000FF"/>
                </a:solidFill>
              </a:rPr>
              <a:t>isorders </a:t>
            </a:r>
            <a:r>
              <a:rPr lang="en-GB" sz="2800" b="1" dirty="0" smtClean="0">
                <a:solidFill>
                  <a:srgbClr val="FF0000"/>
                </a:solidFill>
              </a:rPr>
              <a:t>I</a:t>
            </a:r>
            <a:r>
              <a:rPr lang="en-GB" sz="2800" b="1" dirty="0" smtClean="0">
                <a:solidFill>
                  <a:srgbClr val="0000FF"/>
                </a:solidFill>
              </a:rPr>
              <a:t>dentification </a:t>
            </a:r>
            <a:r>
              <a:rPr lang="en-GB" sz="2800" b="1" dirty="0" smtClean="0">
                <a:solidFill>
                  <a:srgbClr val="FF0000"/>
                </a:solidFill>
              </a:rPr>
              <a:t>T</a:t>
            </a:r>
            <a:r>
              <a:rPr lang="en-GB" sz="2800" b="1" dirty="0" smtClean="0">
                <a:solidFill>
                  <a:srgbClr val="0000FF"/>
                </a:solidFill>
              </a:rPr>
              <a:t>est), or </a:t>
            </a:r>
          </a:p>
          <a:p>
            <a:r>
              <a:rPr lang="en-GB" sz="2800" b="1" dirty="0" smtClean="0">
                <a:solidFill>
                  <a:srgbClr val="0000FF"/>
                </a:solidFill>
              </a:rPr>
              <a:t>AUDIT-C, or FAST</a:t>
            </a:r>
            <a:endParaRPr lang="en-GB" sz="2800" b="1" dirty="0">
              <a:solidFill>
                <a:srgbClr val="0000FF"/>
              </a:solidFill>
            </a:endParaRPr>
          </a:p>
        </p:txBody>
      </p:sp>
      <p:pic>
        <p:nvPicPr>
          <p:cNvPr id="51" name="Picture 50"/>
          <p:cNvPicPr>
            <a:picLocks noChangeAspect="1" noChangeArrowheads="1"/>
          </p:cNvPicPr>
          <p:nvPr/>
        </p:nvPicPr>
        <p:blipFill>
          <a:blip r:embed="rId4" cstate="print"/>
          <a:srcRect/>
          <a:stretch>
            <a:fillRect/>
          </a:stretch>
        </p:blipFill>
        <p:spPr bwMode="auto">
          <a:xfrm>
            <a:off x="3904159" y="3277369"/>
            <a:ext cx="2361920"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a:t>
            </a:r>
            <a:br>
              <a:rPr lang="en-GB" dirty="0" smtClean="0"/>
            </a:br>
            <a:r>
              <a:rPr lang="en-GB" sz="3600" dirty="0" smtClean="0"/>
              <a:t>(Fast Alcohol Screening Test)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828461"/>
              </p:ext>
            </p:extLst>
          </p:nvPr>
        </p:nvGraphicFramePr>
        <p:xfrm>
          <a:off x="1671911" y="1837209"/>
          <a:ext cx="7560415" cy="4420216"/>
        </p:xfrm>
        <a:graphic>
          <a:graphicData uri="http://schemas.openxmlformats.org/drawingml/2006/table">
            <a:tbl>
              <a:tblPr firstRow="1" firstCol="1" bandRow="1"/>
              <a:tblGrid>
                <a:gridCol w="3621077"/>
                <a:gridCol w="663621"/>
                <a:gridCol w="663621"/>
                <a:gridCol w="647639"/>
                <a:gridCol w="605250"/>
                <a:gridCol w="576065"/>
                <a:gridCol w="783142"/>
              </a:tblGrid>
              <a:tr h="327241">
                <a:tc rowSpan="2">
                  <a:txBody>
                    <a:bodyPr/>
                    <a:lstStyle/>
                    <a:p>
                      <a:pPr>
                        <a:lnSpc>
                          <a:spcPct val="115000"/>
                        </a:lnSpc>
                        <a:spcAft>
                          <a:spcPts val="0"/>
                        </a:spcAft>
                      </a:pPr>
                      <a:r>
                        <a:rPr lang="en-US" sz="1800" b="1" dirty="0">
                          <a:effectLst/>
                          <a:latin typeface="Verdana"/>
                          <a:ea typeface="Calibri"/>
                          <a:cs typeface="Times New Roman"/>
                        </a:rPr>
                        <a:t>FAST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gridSpan="5">
                  <a:txBody>
                    <a:bodyPr/>
                    <a:lstStyle/>
                    <a:p>
                      <a:pPr algn="ctr">
                        <a:lnSpc>
                          <a:spcPct val="115000"/>
                        </a:lnSpc>
                        <a:spcAft>
                          <a:spcPts val="0"/>
                        </a:spcAft>
                      </a:pPr>
                      <a:r>
                        <a:rPr lang="en-US" sz="1000" b="1">
                          <a:effectLst/>
                          <a:latin typeface="Verdana"/>
                          <a:ea typeface="Calibri"/>
                          <a:cs typeface="Times New Roman"/>
                        </a:rPr>
                        <a:t>Scoring system</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000" b="1">
                          <a:effectLst/>
                          <a:latin typeface="Verdana"/>
                          <a:ea typeface="Calibri"/>
                          <a:cs typeface="Times New Roman"/>
                        </a:rPr>
                        <a:t>Your score</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10841">
                <a:tc vMerge="1">
                  <a:txBody>
                    <a:bodyPr/>
                    <a:lstStyle/>
                    <a:p>
                      <a:endParaRPr lang="en-GB"/>
                    </a:p>
                  </a:txBody>
                  <a:tcPr/>
                </a:tc>
                <a:tc>
                  <a:txBody>
                    <a:bodyPr/>
                    <a:lstStyle/>
                    <a:p>
                      <a:pPr algn="ctr">
                        <a:lnSpc>
                          <a:spcPct val="115000"/>
                        </a:lnSpc>
                        <a:spcAft>
                          <a:spcPts val="0"/>
                        </a:spcAft>
                      </a:pPr>
                      <a:r>
                        <a:rPr lang="en-US" sz="1000" b="1">
                          <a:effectLst/>
                          <a:latin typeface="Verdana"/>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1</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2</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v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have you had 6 or more units if female, or 8 or more if male, on a single occasion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34356">
                <a:tc gridSpan="7">
                  <a:txBody>
                    <a:bodyPr/>
                    <a:lstStyle/>
                    <a:p>
                      <a:pPr>
                        <a:lnSpc>
                          <a:spcPct val="115000"/>
                        </a:lnSpc>
                        <a:spcAft>
                          <a:spcPts val="0"/>
                        </a:spcAft>
                      </a:pPr>
                      <a:r>
                        <a:rPr lang="en-US" sz="1000" b="1">
                          <a:effectLst/>
                          <a:latin typeface="Verdana"/>
                          <a:ea typeface="Calibri"/>
                          <a:cs typeface="Times New Roman"/>
                        </a:rPr>
                        <a:t>Only answer the following questions if the answer above is Never (0), Less than monthly (1) or Monthly (2).  Stop here if the answer is Weekly (3) or Daily (4).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failed to do what was normally expected from you because of your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been unable to remember what happened the night before because you had been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925816">
                <a:tc>
                  <a:txBody>
                    <a:bodyPr/>
                    <a:lstStyle/>
                    <a:p>
                      <a:pPr>
                        <a:lnSpc>
                          <a:spcPct val="115000"/>
                        </a:lnSpc>
                        <a:spcAft>
                          <a:spcPts val="0"/>
                        </a:spcAft>
                      </a:pPr>
                      <a:r>
                        <a:rPr lang="en-US" sz="1000">
                          <a:effectLst/>
                          <a:latin typeface="Verdana"/>
                          <a:ea typeface="Calibri"/>
                          <a:cs typeface="Times New Roman"/>
                        </a:rPr>
                        <a:t>Has a relative or friend, doctor or other health worker been concerned about your drinking or suggested that you cut down?</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No</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but not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during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dirty="0">
                          <a:effectLst/>
                          <a:latin typeface="Verdana"/>
                          <a:ea typeface="Calibri"/>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5" name="Rectangle 1"/>
          <p:cNvSpPr>
            <a:spLocks noChangeArrowheads="1"/>
          </p:cNvSpPr>
          <p:nvPr/>
        </p:nvSpPr>
        <p:spPr bwMode="auto">
          <a:xfrm>
            <a:off x="1925638" y="2232025"/>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408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t>Why Alcohol?  What are the issues?</a:t>
            </a:r>
            <a:endParaRPr lang="en-GB" dirty="0"/>
          </a:p>
          <a:p>
            <a:pPr marL="521437" indent="-521437">
              <a:buFont typeface="Arial" pitchFamily="34" charset="0"/>
              <a:buChar char="•"/>
            </a:pPr>
            <a:r>
              <a:rPr lang="en-GB" dirty="0"/>
              <a:t>What can </a:t>
            </a:r>
            <a:r>
              <a:rPr lang="en-GB" dirty="0" smtClean="0"/>
              <a:t>you </a:t>
            </a:r>
            <a:r>
              <a:rPr lang="en-GB" dirty="0"/>
              <a:t>do about it?</a:t>
            </a:r>
          </a:p>
          <a:p>
            <a:pPr marL="521437" indent="-521437">
              <a:buFont typeface="Arial" pitchFamily="34" charset="0"/>
              <a:buChar char="•"/>
            </a:pPr>
            <a:r>
              <a:rPr lang="en-GB" dirty="0"/>
              <a:t>How do you do it?</a:t>
            </a:r>
          </a:p>
          <a:p>
            <a:pPr marL="521437" indent="-521437">
              <a:buFont typeface="Arial" pitchFamily="34" charset="0"/>
              <a:buChar char="•"/>
            </a:pPr>
            <a:r>
              <a:rPr lang="en-GB" dirty="0" smtClean="0"/>
              <a:t>Discussion</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1400" dirty="0"/>
              <a:t>Adults </a:t>
            </a:r>
            <a:r>
              <a:rPr lang="en-GB" altLang="en-US" sz="1400" dirty="0" smtClean="0"/>
              <a:t>18+</a:t>
            </a:r>
            <a:endParaRPr lang="en-GB" altLang="en-US" sz="1400" dirty="0"/>
          </a:p>
        </p:txBody>
      </p:sp>
      <p:sp>
        <p:nvSpPr>
          <p:cNvPr id="2051" name="AutoShape 4"/>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600" b="1" dirty="0" smtClean="0"/>
              <a:t>Teachable Moment</a:t>
            </a:r>
            <a:endParaRPr lang="en-GB" altLang="en-US" sz="1600" b="1" dirty="0"/>
          </a:p>
        </p:txBody>
      </p:sp>
      <p:sp>
        <p:nvSpPr>
          <p:cNvPr id="2052" name="AutoShape 7"/>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5-7</a:t>
            </a:r>
            <a:endParaRPr lang="nn-NO" altLang="en-US" sz="1400" dirty="0"/>
          </a:p>
          <a:p>
            <a:pPr algn="ctr" eaLnBrk="1" hangingPunct="1"/>
            <a:r>
              <a:rPr lang="nn-NO" altLang="en-US" sz="1400" dirty="0"/>
              <a:t>FAST 3</a:t>
            </a:r>
          </a:p>
          <a:p>
            <a:pPr algn="ctr" eaLnBrk="1" hangingPunct="1"/>
            <a:r>
              <a:rPr lang="en-GB" altLang="en-US" sz="1400" dirty="0"/>
              <a:t>Increasing-risk</a:t>
            </a:r>
          </a:p>
        </p:txBody>
      </p:sp>
      <p:sp>
        <p:nvSpPr>
          <p:cNvPr id="2054" name="AutoShape 9"/>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Consider Referral to </a:t>
            </a:r>
          </a:p>
          <a:p>
            <a:pPr algn="ctr" eaLnBrk="1" hangingPunct="1"/>
            <a:r>
              <a:rPr lang="en-GB" altLang="en-US" sz="1400"/>
              <a:t>Specialist Services</a:t>
            </a:r>
          </a:p>
        </p:txBody>
      </p:sp>
      <p:sp>
        <p:nvSpPr>
          <p:cNvPr id="2055" name="Text Box 11"/>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1400"/>
          </a:p>
        </p:txBody>
      </p:sp>
      <p:sp>
        <p:nvSpPr>
          <p:cNvPr id="2056" name="AutoShape 12"/>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8-10</a:t>
            </a:r>
            <a:endParaRPr lang="nn-NO" altLang="en-US" sz="1400" dirty="0"/>
          </a:p>
          <a:p>
            <a:pPr algn="ctr" eaLnBrk="1" hangingPunct="1"/>
            <a:r>
              <a:rPr lang="nn-NO" altLang="en-US" sz="1400" dirty="0"/>
              <a:t>FAST 4-5</a:t>
            </a:r>
          </a:p>
          <a:p>
            <a:pPr algn="ctr" eaLnBrk="1" hangingPunct="1"/>
            <a:r>
              <a:rPr lang="en-GB" altLang="en-US" sz="1400" dirty="0"/>
              <a:t>Higher-risk</a:t>
            </a:r>
          </a:p>
        </p:txBody>
      </p:sp>
      <p:sp>
        <p:nvSpPr>
          <p:cNvPr id="2057" name="AutoShape 13"/>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11+</a:t>
            </a:r>
            <a:endParaRPr lang="nn-NO" altLang="en-US" sz="1400" dirty="0"/>
          </a:p>
          <a:p>
            <a:pPr algn="ctr" eaLnBrk="1" hangingPunct="1"/>
            <a:r>
              <a:rPr lang="nn-NO" altLang="en-US" sz="1400" dirty="0"/>
              <a:t>FAST 6+</a:t>
            </a:r>
          </a:p>
          <a:p>
            <a:pPr algn="ctr" eaLnBrk="1" hangingPunct="1"/>
            <a:r>
              <a:rPr lang="en-GB" altLang="en-US" sz="1400" dirty="0"/>
              <a:t>Possible Dependence</a:t>
            </a:r>
          </a:p>
        </p:txBody>
      </p:sp>
      <p:sp>
        <p:nvSpPr>
          <p:cNvPr id="2058" name="AutoShape 14"/>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t>AUDIT – C  </a:t>
            </a:r>
            <a:r>
              <a:rPr lang="en-GB" altLang="en-US" sz="1400" dirty="0" smtClean="0"/>
              <a:t>0-4</a:t>
            </a:r>
            <a:endParaRPr lang="en-GB" altLang="en-US" sz="1400" dirty="0"/>
          </a:p>
          <a:p>
            <a:pPr algn="ctr" eaLnBrk="1" hangingPunct="1"/>
            <a:r>
              <a:rPr lang="en-GB" altLang="en-US" sz="1400" dirty="0"/>
              <a:t>FAST 0-2</a:t>
            </a:r>
          </a:p>
          <a:p>
            <a:pPr algn="ctr" eaLnBrk="1" hangingPunct="1"/>
            <a:r>
              <a:rPr lang="en-GB" altLang="en-US" sz="1400" dirty="0" smtClean="0"/>
              <a:t>Low-risk</a:t>
            </a:r>
            <a:endParaRPr lang="en-GB" altLang="en-US" sz="1400" dirty="0"/>
          </a:p>
        </p:txBody>
      </p:sp>
      <p:sp>
        <p:nvSpPr>
          <p:cNvPr id="2059" name="Text Box 15"/>
          <p:cNvSpPr txBox="1">
            <a:spLocks noChangeArrowheads="1"/>
          </p:cNvSpPr>
          <p:nvPr/>
        </p:nvSpPr>
        <p:spPr bwMode="auto">
          <a:xfrm>
            <a:off x="378556" y="883978"/>
            <a:ext cx="3731746" cy="4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b="1" dirty="0" smtClean="0"/>
              <a:t>Alcohol </a:t>
            </a:r>
            <a:r>
              <a:rPr lang="en-GB" altLang="en-US" b="1" dirty="0"/>
              <a:t>Care Pathway</a:t>
            </a:r>
          </a:p>
        </p:txBody>
      </p:sp>
      <p:sp>
        <p:nvSpPr>
          <p:cNvPr id="2060" name="AutoShape 16"/>
          <p:cNvSpPr>
            <a:spLocks noChangeArrowheads="1"/>
          </p:cNvSpPr>
          <p:nvPr/>
        </p:nvSpPr>
        <p:spPr bwMode="auto">
          <a:xfrm>
            <a:off x="7693593" y="6094048"/>
            <a:ext cx="1304534"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No action</a:t>
            </a:r>
          </a:p>
        </p:txBody>
      </p:sp>
      <p:sp>
        <p:nvSpPr>
          <p:cNvPr id="2061" name="Text Box 17"/>
          <p:cNvSpPr txBox="1">
            <a:spLocks noChangeArrowheads="1"/>
          </p:cNvSpPr>
          <p:nvPr/>
        </p:nvSpPr>
        <p:spPr bwMode="auto">
          <a:xfrm>
            <a:off x="5763700" y="5729910"/>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Positive</a:t>
            </a:r>
            <a:br>
              <a:rPr lang="en-GB" altLang="en-US" sz="1400" b="1"/>
            </a:br>
            <a:r>
              <a:rPr lang="en-GB" altLang="en-US" sz="1400" b="1"/>
              <a:t>Result</a:t>
            </a:r>
          </a:p>
        </p:txBody>
      </p:sp>
      <p:sp>
        <p:nvSpPr>
          <p:cNvPr id="2062" name="AutoShape 20"/>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FAST</a:t>
            </a:r>
          </a:p>
        </p:txBody>
      </p:sp>
      <p:sp>
        <p:nvSpPr>
          <p:cNvPr id="2063" name="AutoShape 21"/>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AUDIT - C</a:t>
            </a:r>
          </a:p>
        </p:txBody>
      </p:sp>
      <p:cxnSp>
        <p:nvCxnSpPr>
          <p:cNvPr id="2065" name="AutoShape 24"/>
          <p:cNvCxnSpPr>
            <a:cxnSpLocks noChangeShapeType="1"/>
            <a:stCxn id="2057" idx="2"/>
            <a:endCxn id="2054"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6" name="AutoShape 26"/>
          <p:cNvCxnSpPr>
            <a:cxnSpLocks noChangeShapeType="1"/>
            <a:stCxn id="2052" idx="2"/>
            <a:endCxn id="2074"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AutoShape 27"/>
          <p:cNvCxnSpPr>
            <a:cxnSpLocks noChangeShapeType="1"/>
            <a:stCxn id="2056" idx="2"/>
            <a:endCxn id="2074"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8" name="AutoShape 29"/>
          <p:cNvCxnSpPr>
            <a:cxnSpLocks noChangeShapeType="1"/>
            <a:endCxn id="2057"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AutoShape 30"/>
          <p:cNvCxnSpPr>
            <a:cxnSpLocks noChangeShapeType="1"/>
            <a:endCxn id="2056"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0" name="AutoShape 31"/>
          <p:cNvCxnSpPr>
            <a:cxnSpLocks noChangeShapeType="1"/>
            <a:endCxn id="2052"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1" name="AutoShape 32"/>
          <p:cNvCxnSpPr>
            <a:cxnSpLocks noChangeShapeType="1"/>
            <a:endCxn id="2058"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2" name="Text Box 44"/>
          <p:cNvSpPr txBox="1">
            <a:spLocks noChangeArrowheads="1"/>
          </p:cNvSpPr>
          <p:nvPr/>
        </p:nvSpPr>
        <p:spPr bwMode="auto">
          <a:xfrm>
            <a:off x="1978141" y="2510446"/>
            <a:ext cx="143071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Screening Tools</a:t>
            </a:r>
          </a:p>
        </p:txBody>
      </p:sp>
      <p:cxnSp>
        <p:nvCxnSpPr>
          <p:cNvPr id="2073" name="AutoShape 46"/>
          <p:cNvCxnSpPr>
            <a:cxnSpLocks noChangeShapeType="1"/>
            <a:stCxn id="2050" idx="2"/>
            <a:endCxn id="2051"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4" name="AutoShape 4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Brief Advice</a:t>
            </a:r>
          </a:p>
        </p:txBody>
      </p:sp>
      <p:sp>
        <p:nvSpPr>
          <p:cNvPr id="2075" name="Text Box 5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ltLang="en-US" sz="1400"/>
          </a:p>
        </p:txBody>
      </p:sp>
      <p:sp>
        <p:nvSpPr>
          <p:cNvPr id="2076" name="Line 55"/>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7" name="Line 67"/>
          <p:cNvSpPr>
            <a:spLocks noChangeShapeType="1"/>
          </p:cNvSpPr>
          <p:nvPr/>
        </p:nvSpPr>
        <p:spPr bwMode="auto">
          <a:xfrm>
            <a:off x="4334837" y="3464556"/>
            <a:ext cx="2046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8" name="Line 69"/>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9" name="Line 70"/>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0" name="Line 72"/>
          <p:cNvSpPr>
            <a:spLocks noChangeShapeType="1"/>
          </p:cNvSpPr>
          <p:nvPr/>
        </p:nvSpPr>
        <p:spPr bwMode="auto">
          <a:xfrm>
            <a:off x="5427825" y="3464557"/>
            <a:ext cx="0" cy="10749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1" name="Line 74"/>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2" name="Line 75"/>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3" name="Line 76"/>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4" name="Line 77"/>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5" name="Line 78"/>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9" name="Text Box 18"/>
          <p:cNvSpPr txBox="1">
            <a:spLocks noChangeArrowheads="1"/>
          </p:cNvSpPr>
          <p:nvPr/>
        </p:nvSpPr>
        <p:spPr bwMode="auto">
          <a:xfrm>
            <a:off x="8962869" y="5658132"/>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Negative</a:t>
            </a:r>
            <a:br>
              <a:rPr lang="en-GB" altLang="en-US" sz="1400" b="1"/>
            </a:br>
            <a:r>
              <a:rPr lang="en-GB" altLang="en-US" sz="1400" b="1"/>
              <a:t>Result</a:t>
            </a:r>
          </a:p>
        </p:txBody>
      </p:sp>
      <p:cxnSp>
        <p:nvCxnSpPr>
          <p:cNvPr id="6" name="Straight Arrow Connector 5"/>
          <p:cNvCxnSpPr>
            <a:stCxn id="2058" idx="2"/>
            <a:endCxn id="2060" idx="0"/>
          </p:cNvCxnSpPr>
          <p:nvPr/>
        </p:nvCxnSpPr>
        <p:spPr>
          <a:xfrm flipH="1">
            <a:off x="8344933" y="5687894"/>
            <a:ext cx="1855" cy="4061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8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63999" y="-1562894"/>
            <a:ext cx="5760640" cy="10688638"/>
          </a:xfrm>
          <a:prstGeom prst="rect">
            <a:avLst/>
          </a:prstGeom>
          <a:noFill/>
        </p:spPr>
      </p:pic>
      <p:sp>
        <p:nvSpPr>
          <p:cNvPr id="3" name="TextBox 2"/>
          <p:cNvSpPr txBox="1"/>
          <p:nvPr/>
        </p:nvSpPr>
        <p:spPr>
          <a:xfrm>
            <a:off x="231751" y="1"/>
            <a:ext cx="9377888"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the Structure of IBA</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what they scored. Link their drinking to the situation. Be realistic!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283969" y="4810270"/>
            <a:ext cx="6192688" cy="461655"/>
          </a:xfrm>
          <a:prstGeom prst="rect">
            <a:avLst/>
          </a:prstGeom>
        </p:spPr>
        <p:txBody>
          <a:bodyPr wrap="square" lIns="91428" tIns="45715" rIns="91428" bIns="45715">
            <a:spAutoFit/>
          </a:bodyPr>
          <a:lstStyle/>
          <a:p>
            <a:r>
              <a:rPr lang="en-GB" dirty="0" smtClean="0">
                <a:solidFill>
                  <a:srgbClr val="0000FF"/>
                </a:solidFill>
              </a:rPr>
              <a:t>Empathic, Non 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224640" y="3925442"/>
            <a:ext cx="2252017" cy="1519783"/>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1023839" y="5725641"/>
            <a:ext cx="1662140" cy="1105323"/>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endPar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p:txBody>
      </p:sp>
      <p:sp>
        <p:nvSpPr>
          <p:cNvPr id="6" name="Content Placeholder 2"/>
          <p:cNvSpPr txBox="1">
            <a:spLocks/>
          </p:cNvSpPr>
          <p:nvPr/>
        </p:nvSpPr>
        <p:spPr bwMode="auto">
          <a:xfrm>
            <a:off x="5272881" y="1209657"/>
            <a:ext cx="4272781" cy="4668839"/>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r>
              <a:rPr lang="en-GB" sz="3200" dirty="0" smtClean="0">
                <a:solidFill>
                  <a:srgbClr val="7030A0"/>
                </a:solidFill>
                <a:latin typeface="Calibri" pitchFamily="34" charset="0"/>
                <a:cs typeface="Arial" pitchFamily="34" charset="0"/>
              </a:rPr>
              <a:t>...</a:t>
            </a:r>
          </a:p>
          <a:p>
            <a:pPr marL="342900" indent="-342900" algn="ctr">
              <a:spcBef>
                <a:spcPct val="20000"/>
              </a:spcBef>
              <a:buClr>
                <a:srgbClr val="7030A0"/>
              </a:buClr>
              <a:buFont typeface="Arial" pitchFamily="34" charset="0"/>
              <a:buNone/>
            </a:pPr>
            <a:endParaRPr lang="en-GB" sz="3200" dirty="0">
              <a:solidFill>
                <a:srgbClr val="7030A0"/>
              </a:solidFill>
              <a:latin typeface="Calibri" pitchFamily="34" charset="0"/>
              <a:cs typeface="Arial" pitchFamily="34" charset="0"/>
            </a:endParaRP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smtClean="0">
                <a:latin typeface="Calibri" pitchFamily="34" charset="0"/>
                <a:cs typeface="Arial" pitchFamily="34" charset="0"/>
              </a:rPr>
              <a:t>Music</a:t>
            </a:r>
            <a:r>
              <a:rPr lang="en-GB" sz="3200" dirty="0">
                <a:latin typeface="Calibri" pitchFamily="34" charset="0"/>
                <a:cs typeface="Arial" pitchFamily="34" charset="0"/>
              </a:rPr>
              <a:t>,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a:t>
            </a:r>
            <a:r>
              <a:rPr lang="en-GB" sz="3200" dirty="0" smtClean="0">
                <a:latin typeface="Calibri" pitchFamily="34" charset="0"/>
                <a:cs typeface="Arial" pitchFamily="34" charset="0"/>
              </a:rPr>
              <a:t>something new</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47536" y="4710118"/>
            <a:ext cx="2357454" cy="1768091"/>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into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of water</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tmcthemovingcrew.com/wp-content/uploads/2011/06/refer-friend-to-TMC.gif"/>
          <p:cNvPicPr>
            <a:picLocks noChangeAspect="1" noChangeArrowheads="1"/>
          </p:cNvPicPr>
          <p:nvPr/>
        </p:nvPicPr>
        <p:blipFill>
          <a:blip r:embed="rId3" cstate="print"/>
          <a:srcRect/>
          <a:stretch>
            <a:fillRect/>
          </a:stretch>
        </p:blipFill>
        <p:spPr bwMode="auto">
          <a:xfrm>
            <a:off x="6773079" y="4638681"/>
            <a:ext cx="3697551" cy="1928827"/>
          </a:xfrm>
          <a:prstGeom prst="rect">
            <a:avLst/>
          </a:prstGeom>
          <a:ln>
            <a:noFill/>
          </a:ln>
          <a:effectLst>
            <a:softEdge rad="112500"/>
          </a:effectLst>
        </p:spPr>
      </p:pic>
      <p:sp>
        <p:nvSpPr>
          <p:cNvPr id="4" name="Title 1"/>
          <p:cNvSpPr txBox="1">
            <a:spLocks/>
          </p:cNvSpPr>
          <p:nvPr/>
        </p:nvSpPr>
        <p:spPr>
          <a:xfrm>
            <a:off x="343659" y="209525"/>
            <a:ext cx="9067800" cy="1138219"/>
          </a:xfrm>
          <a:prstGeom prst="rect">
            <a:avLst/>
          </a:prstGeom>
        </p:spPr>
        <p:txBody>
          <a:bodyPr lIns="91428" tIns="45715" rIns="91428" bIns="45715"/>
          <a:lstStyle/>
          <a:p>
            <a:pPr defTabSz="1042860">
              <a:defRPr/>
            </a:pPr>
            <a:r>
              <a:rPr lang="en-GB" sz="4600" kern="0" dirty="0" smtClean="0">
                <a:solidFill>
                  <a:srgbClr val="423F74"/>
                </a:solidFill>
                <a:latin typeface="+mj-lt"/>
                <a:ea typeface="+mj-ea"/>
                <a:cs typeface="+mj-cs"/>
              </a:rPr>
              <a:t>When to Refer on?</a:t>
            </a:r>
            <a:endParaRPr lang="en-GB" sz="4600" kern="0" dirty="0">
              <a:solidFill>
                <a:srgbClr val="423F74"/>
              </a:solidFill>
              <a:latin typeface="+mj-lt"/>
              <a:ea typeface="+mj-ea"/>
              <a:cs typeface="+mj-cs"/>
            </a:endParaRPr>
          </a:p>
        </p:txBody>
      </p:sp>
      <p:sp>
        <p:nvSpPr>
          <p:cNvPr id="5" name="Content Placeholder 2"/>
          <p:cNvSpPr txBox="1">
            <a:spLocks/>
          </p:cNvSpPr>
          <p:nvPr/>
        </p:nvSpPr>
        <p:spPr>
          <a:xfrm>
            <a:off x="200783" y="923905"/>
            <a:ext cx="10215634" cy="4214841"/>
          </a:xfrm>
          <a:prstGeom prst="rect">
            <a:avLst/>
          </a:prstGeom>
        </p:spPr>
        <p:txBody>
          <a:bodyPr lIns="91428" tIns="45715" rIns="91428" bIns="45715"/>
          <a:lstStyle/>
          <a:p>
            <a:pPr marL="390476" indent="-390476" defTabSz="1042860">
              <a:spcBef>
                <a:spcPct val="20000"/>
              </a:spcBef>
              <a:buClr>
                <a:srgbClr val="7030A0"/>
              </a:buClr>
              <a:defRPr/>
            </a:pPr>
            <a:r>
              <a:rPr lang="en-GB" sz="3600" kern="0" dirty="0" smtClean="0">
                <a:latin typeface="Calibri" pitchFamily="34" charset="0"/>
                <a:cs typeface="Arial" pitchFamily="34" charset="0"/>
              </a:rPr>
              <a:t>Clients should be referred to their GP or other</a:t>
            </a:r>
          </a:p>
          <a:p>
            <a:pPr marL="390476" indent="-390476" defTabSz="1042860">
              <a:spcBef>
                <a:spcPct val="20000"/>
              </a:spcBef>
              <a:buClr>
                <a:srgbClr val="7030A0"/>
              </a:buClr>
              <a:defRPr/>
            </a:pPr>
            <a:r>
              <a:rPr lang="en-GB" sz="3600" kern="0" dirty="0" smtClean="0">
                <a:latin typeface="Calibri" pitchFamily="34" charset="0"/>
                <a:cs typeface="Arial" pitchFamily="34" charset="0"/>
              </a:rPr>
              <a:t>specialist services when...</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express the desire to talk in-depth with someone about alcohol  </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display alcohol dependence</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Have a high level of alcohol harm, physically and mentally</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When brief intervention does not seem appropriate</a:t>
            </a:r>
          </a:p>
        </p:txBody>
      </p:sp>
      <p:pic>
        <p:nvPicPr>
          <p:cNvPr id="6" name="Picture 2" descr="http://www.wales.nhs.uk/sitesplus/gallery/886/Public-Health-Wales-Logo.jpg"/>
          <p:cNvPicPr>
            <a:picLocks noChangeAspect="1" noChangeArrowheads="1"/>
          </p:cNvPicPr>
          <p:nvPr/>
        </p:nvPicPr>
        <p:blipFill>
          <a:blip r:embed="rId4" cstate="print"/>
          <a:srcRect/>
          <a:stretch>
            <a:fillRect/>
          </a:stretch>
        </p:blipFill>
        <p:spPr bwMode="auto">
          <a:xfrm>
            <a:off x="272221" y="5495937"/>
            <a:ext cx="3509018" cy="945363"/>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93088" cy="1219200"/>
          </a:xfrm>
        </p:spPr>
        <p:txBody>
          <a:bodyPr/>
          <a:lstStyle/>
          <a:p>
            <a:r>
              <a:rPr lang="en-GB" sz="4000" dirty="0"/>
              <a:t>CMOs low-risk drinking guideline</a:t>
            </a:r>
          </a:p>
        </p:txBody>
      </p:sp>
      <p:sp>
        <p:nvSpPr>
          <p:cNvPr id="3" name="Content Placeholder 2"/>
          <p:cNvSpPr>
            <a:spLocks noGrp="1"/>
          </p:cNvSpPr>
          <p:nvPr>
            <p:ph idx="1"/>
          </p:nvPr>
        </p:nvSpPr>
        <p:spPr/>
        <p:txBody>
          <a:bodyPr/>
          <a:lstStyle/>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You are </a:t>
            </a:r>
            <a:r>
              <a:rPr lang="en-GB" sz="2400" b="1" kern="1200" dirty="0">
                <a:solidFill>
                  <a:prstClr val="black"/>
                </a:solidFill>
                <a:latin typeface="Arial" pitchFamily="34" charset="0"/>
                <a:ea typeface="ヒラギノ角ゴ Pro W3" pitchFamily="84" charset="-128"/>
              </a:rPr>
              <a:t>safest not to drink regularly more than 14 units per week</a:t>
            </a:r>
            <a:r>
              <a:rPr lang="en-GB" sz="2400" kern="1200" dirty="0">
                <a:solidFill>
                  <a:prstClr val="black"/>
                </a:solidFill>
                <a:latin typeface="Arial" pitchFamily="34" charset="0"/>
                <a:ea typeface="ヒラギノ角ゴ Pro W3" pitchFamily="84" charset="-128"/>
              </a:rPr>
              <a:t> to keep health risks from drinking alcohol to a low level. This advice applies to both men and women</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It is best to </a:t>
            </a:r>
            <a:r>
              <a:rPr lang="en-GB" sz="2400" b="1" kern="1200" dirty="0">
                <a:solidFill>
                  <a:prstClr val="black"/>
                </a:solidFill>
                <a:latin typeface="Arial" pitchFamily="34" charset="0"/>
                <a:ea typeface="ヒラギノ角ゴ Pro W3" pitchFamily="84" charset="-128"/>
              </a:rPr>
              <a:t>spread this drinking over 3 days or more </a:t>
            </a:r>
            <a:r>
              <a:rPr lang="en-GB" sz="2400" kern="1200" dirty="0">
                <a:solidFill>
                  <a:prstClr val="black"/>
                </a:solidFill>
                <a:latin typeface="Arial" pitchFamily="34" charset="0"/>
                <a:ea typeface="ヒラギノ角ゴ Pro W3" pitchFamily="84" charset="-128"/>
              </a:rPr>
              <a:t>during the week</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A good way to help you keep the risk low is to </a:t>
            </a:r>
            <a:r>
              <a:rPr lang="en-GB" sz="2400" b="1" kern="1200" dirty="0">
                <a:solidFill>
                  <a:prstClr val="black"/>
                </a:solidFill>
                <a:latin typeface="Arial" pitchFamily="34" charset="0"/>
                <a:ea typeface="ヒラギノ角ゴ Pro W3" pitchFamily="84" charset="-128"/>
              </a:rPr>
              <a:t>have several drink-free days each week</a:t>
            </a:r>
            <a:endParaRPr lang="en-GB" sz="2400" b="1" kern="1200" dirty="0">
              <a:solidFill>
                <a:srgbClr val="000000"/>
              </a:solidFill>
              <a:latin typeface="Arial" pitchFamily="34" charset="0"/>
              <a:ea typeface="ヒラギノ角ゴ Pro W3" pitchFamily="84" charset="-128"/>
            </a:endParaRPr>
          </a:p>
          <a:p>
            <a:pPr marL="342900" lvl="0" indent="-342900" defTabSz="914400" eaLnBrk="0" hangingPunct="0">
              <a:spcBef>
                <a:spcPts val="1200"/>
              </a:spcBef>
              <a:buFont typeface="Arial" panose="020B0604020202020204" pitchFamily="34" charset="0"/>
              <a:buChar char="•"/>
            </a:pPr>
            <a:r>
              <a:rPr lang="en-GB" altLang="en-US" sz="2400" kern="1200" dirty="0">
                <a:solidFill>
                  <a:srgbClr val="000000"/>
                </a:solidFill>
                <a:latin typeface="Arial" pitchFamily="34" charset="0"/>
                <a:ea typeface="Times New Roman" pitchFamily="18" charset="0"/>
                <a:cs typeface="Frutiger-BlackCn"/>
              </a:rPr>
              <a:t>If you are </a:t>
            </a:r>
            <a:r>
              <a:rPr lang="en-GB" altLang="en-US" sz="2400" b="1" kern="1200" dirty="0">
                <a:solidFill>
                  <a:srgbClr val="000000"/>
                </a:solidFill>
                <a:latin typeface="Arial" pitchFamily="34" charset="0"/>
                <a:ea typeface="Times New Roman" pitchFamily="18" charset="0"/>
                <a:cs typeface="Frutiger-BlackCn"/>
              </a:rPr>
              <a:t>pregnant</a:t>
            </a:r>
            <a:r>
              <a:rPr lang="en-GB" altLang="en-US" sz="2400" kern="1200" dirty="0">
                <a:solidFill>
                  <a:srgbClr val="000000"/>
                </a:solidFill>
                <a:latin typeface="Arial" pitchFamily="34" charset="0"/>
                <a:ea typeface="Times New Roman" pitchFamily="18" charset="0"/>
                <a:cs typeface="Frutiger-BlackCn"/>
              </a:rPr>
              <a:t> or planning a pregnancy, </a:t>
            </a:r>
            <a:r>
              <a:rPr lang="en-GB" altLang="en-US" sz="2400" b="1" kern="1200" dirty="0">
                <a:solidFill>
                  <a:srgbClr val="000000"/>
                </a:solidFill>
                <a:latin typeface="Arial" pitchFamily="34" charset="0"/>
                <a:ea typeface="Times New Roman" pitchFamily="18" charset="0"/>
                <a:cs typeface="Frutiger-BlackCn"/>
              </a:rPr>
              <a:t>the safest approach is not to drink alcohol at all</a:t>
            </a:r>
            <a:r>
              <a:rPr lang="en-GB" altLang="en-US" sz="2400" kern="1200" dirty="0">
                <a:solidFill>
                  <a:srgbClr val="000000"/>
                </a:solidFill>
                <a:latin typeface="Arial" pitchFamily="34" charset="0"/>
                <a:ea typeface="Times New Roman" pitchFamily="18" charset="0"/>
                <a:cs typeface="Frutiger-BlackCn"/>
              </a:rPr>
              <a:t>, to keep risks to your baby to a minimum</a:t>
            </a:r>
          </a:p>
          <a:p>
            <a:endParaRPr lang="en-GB" dirty="0"/>
          </a:p>
        </p:txBody>
      </p:sp>
    </p:spTree>
    <p:extLst>
      <p:ext uri="{BB962C8B-B14F-4D97-AF65-F5344CB8AC3E}">
        <p14:creationId xmlns:p14="http://schemas.microsoft.com/office/powerpoint/2010/main" val="2409859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91" y="253033"/>
            <a:ext cx="6986264" cy="714679"/>
          </a:xfrm>
        </p:spPr>
        <p:txBody>
          <a:bodyPr/>
          <a:lstStyle/>
          <a:p>
            <a:r>
              <a:rPr lang="en-GB" dirty="0" smtClean="0"/>
              <a:t>References</a:t>
            </a:r>
            <a:endParaRPr lang="en-GB" dirty="0"/>
          </a:p>
        </p:txBody>
      </p:sp>
      <p:sp>
        <p:nvSpPr>
          <p:cNvPr id="3" name="Content Placeholder 2"/>
          <p:cNvSpPr>
            <a:spLocks noGrp="1"/>
          </p:cNvSpPr>
          <p:nvPr>
            <p:ph idx="1"/>
          </p:nvPr>
        </p:nvSpPr>
        <p:spPr>
          <a:xfrm>
            <a:off x="663799" y="901105"/>
            <a:ext cx="9384119" cy="4843633"/>
          </a:xfrm>
        </p:spPr>
        <p:txBody>
          <a:bodyPr/>
          <a:lstStyle/>
          <a:p>
            <a:pPr>
              <a:spcBef>
                <a:spcPts val="0"/>
              </a:spcBef>
              <a:spcAft>
                <a:spcPts val="0"/>
              </a:spcAft>
              <a:buFont typeface="Symbol"/>
              <a:buChar char=""/>
            </a:pPr>
            <a:r>
              <a:rPr lang="en-GB" sz="1400" dirty="0">
                <a:ea typeface="Calibri"/>
                <a:cs typeface="Times New Roman"/>
              </a:rPr>
              <a:t>Anderson, P.  (2008) Reducing heavy drinking and alcohol admissions (Unpublished) Department of Health.</a:t>
            </a:r>
          </a:p>
          <a:p>
            <a:pPr>
              <a:spcBef>
                <a:spcPts val="0"/>
              </a:spcBef>
              <a:spcAft>
                <a:spcPts val="0"/>
              </a:spcAft>
              <a:buFont typeface="Symbol"/>
              <a:buChar char=""/>
            </a:pPr>
            <a:r>
              <a:rPr lang="en-GB" sz="1400" dirty="0">
                <a:ea typeface="Calibri"/>
                <a:cs typeface="Times New Roman"/>
              </a:rPr>
              <a:t>Fleming, M.F., Marlon, M.P., French, M.T., </a:t>
            </a:r>
            <a:r>
              <a:rPr lang="en-GB" sz="1400" dirty="0" err="1">
                <a:ea typeface="Calibri"/>
                <a:cs typeface="Times New Roman"/>
              </a:rPr>
              <a:t>Manwell</a:t>
            </a:r>
            <a:r>
              <a:rPr lang="en-GB" sz="1400" dirty="0">
                <a:ea typeface="Calibri"/>
                <a:cs typeface="Times New Roman"/>
              </a:rPr>
              <a:t>, L.B., </a:t>
            </a:r>
            <a:r>
              <a:rPr lang="en-GB" sz="1400" dirty="0" err="1">
                <a:ea typeface="Calibri"/>
                <a:cs typeface="Times New Roman"/>
              </a:rPr>
              <a:t>Stauffacher</a:t>
            </a:r>
            <a:r>
              <a:rPr lang="en-GB" sz="1400" dirty="0">
                <a:ea typeface="Calibri"/>
                <a:cs typeface="Times New Roman"/>
              </a:rPr>
              <a:t>, E.A. and Barry, K.L. (2000) Benefit cost analysis of brief physician advice with problem drinkers in primary care settings, Medical Care, 31(1): 7-18.</a:t>
            </a:r>
          </a:p>
          <a:p>
            <a:pPr>
              <a:spcBef>
                <a:spcPts val="0"/>
              </a:spcBef>
              <a:spcAft>
                <a:spcPts val="0"/>
              </a:spcAft>
              <a:buFont typeface="Symbol"/>
              <a:buChar char=""/>
            </a:pPr>
            <a:r>
              <a:rPr lang="en-GB" sz="1400" dirty="0">
                <a:ea typeface="Calibri"/>
                <a:cs typeface="Times New Roman"/>
              </a:rPr>
              <a:t>Kaner E, Beyer F, Dickinson H, </a:t>
            </a:r>
            <a:r>
              <a:rPr lang="en-GB" sz="1400" dirty="0" err="1">
                <a:ea typeface="Calibri"/>
                <a:cs typeface="Times New Roman"/>
              </a:rPr>
              <a:t>Pienaar</a:t>
            </a:r>
            <a:r>
              <a:rPr lang="en-GB" sz="1400" dirty="0">
                <a:ea typeface="Calibri"/>
                <a:cs typeface="Times New Roman"/>
              </a:rPr>
              <a:t> E, Campbell F, Schlesinger C, Heather N, Saunders J, </a:t>
            </a:r>
            <a:r>
              <a:rPr lang="en-GB" sz="1400" dirty="0" err="1">
                <a:ea typeface="Calibri"/>
                <a:cs typeface="Times New Roman"/>
              </a:rPr>
              <a:t>Bernand</a:t>
            </a:r>
            <a:r>
              <a:rPr lang="en-GB" sz="1400" dirty="0">
                <a:ea typeface="Calibri"/>
                <a:cs typeface="Times New Roman"/>
              </a:rPr>
              <a:t> B. Brief interventions for excessive drinkers in primary health care settings. Cochrane Database of Systematic Reviews 2007, Issue 2. Art No.: CD004148 DOI: 10.1002/14651858.CD004148.pub3.</a:t>
            </a:r>
          </a:p>
          <a:p>
            <a:pPr>
              <a:spcBef>
                <a:spcPts val="0"/>
              </a:spcBef>
              <a:spcAft>
                <a:spcPts val="0"/>
              </a:spcAft>
              <a:buFont typeface="Symbol"/>
              <a:buChar char=""/>
            </a:pPr>
            <a:r>
              <a:rPr lang="en-GB" sz="1400" dirty="0">
                <a:ea typeface="Calibri"/>
                <a:cs typeface="Times New Roman"/>
              </a:rPr>
              <a:t>Kaner E, et.al .Effectiveness of screening and brief alcohol intervention in primary care (SIPS trial): pragmatic cluster randomised controlled trial. BMJ 2013;346:e8501</a:t>
            </a:r>
          </a:p>
          <a:p>
            <a:pPr>
              <a:spcBef>
                <a:spcPts val="0"/>
              </a:spcBef>
              <a:spcAft>
                <a:spcPts val="0"/>
              </a:spcAft>
              <a:buFont typeface="Symbol"/>
              <a:buChar char=""/>
            </a:pPr>
            <a:r>
              <a:rPr lang="en-GB" sz="1400" dirty="0">
                <a:ea typeface="Calibri"/>
                <a:cs typeface="Times New Roman"/>
              </a:rPr>
              <a:t>Moyer, A., Finney, J., Swearingen, C. and </a:t>
            </a:r>
            <a:r>
              <a:rPr lang="en-GB" sz="1400" dirty="0" err="1">
                <a:ea typeface="Calibri"/>
                <a:cs typeface="Times New Roman"/>
              </a:rPr>
              <a:t>Vergun</a:t>
            </a:r>
            <a:r>
              <a:rPr lang="en-GB" sz="1400" dirty="0">
                <a:ea typeface="Calibri"/>
                <a:cs typeface="Times New Roman"/>
              </a:rPr>
              <a:t>, P. (2002) Brief Interventions for alcohol problems: a meta-analytic review of controlled investigations in treatment -seeking and non-treatment seeking populations, Addiction, 97, 279-292.</a:t>
            </a:r>
          </a:p>
          <a:p>
            <a:pPr>
              <a:spcBef>
                <a:spcPts val="0"/>
              </a:spcBef>
              <a:spcAft>
                <a:spcPts val="0"/>
              </a:spcAft>
              <a:buFont typeface="Symbol"/>
              <a:buChar char=""/>
            </a:pPr>
            <a:r>
              <a:rPr lang="en-GB" sz="1400" dirty="0">
                <a:ea typeface="Calibri"/>
                <a:cs typeface="Times New Roman"/>
              </a:rPr>
              <a:t>University of Sheffield (2009) Modelling to assess the effectiveness and cost effectiveness of public health related strategies and interventions to reduce alcohol attributable harm in England using the Sheffield alcohol policy model version 2.0 [online].  Available from </a:t>
            </a:r>
            <a:r>
              <a:rPr lang="en-GB" sz="1400" dirty="0" smtClean="0">
                <a:ea typeface="Calibri"/>
                <a:cs typeface="Times New Roman"/>
                <a:hlinkClick r:id="rId2"/>
              </a:rPr>
              <a:t>www.nice.org.uk/guidance/PH24</a:t>
            </a:r>
            <a:endParaRPr lang="en-GB" sz="1400" dirty="0">
              <a:ea typeface="Calibri"/>
              <a:cs typeface="Times New Roman"/>
            </a:endParaRPr>
          </a:p>
          <a:p>
            <a:pPr>
              <a:spcBef>
                <a:spcPts val="0"/>
              </a:spcBef>
              <a:spcAft>
                <a:spcPts val="0"/>
              </a:spcAft>
              <a:buFont typeface="Symbol"/>
              <a:buChar char=""/>
            </a:pPr>
            <a:r>
              <a:rPr lang="en-GB" sz="1400" dirty="0">
                <a:ea typeface="Calibri"/>
                <a:cs typeface="Times New Roman"/>
              </a:rPr>
              <a:t>Whitlock, E.P., </a:t>
            </a:r>
            <a:r>
              <a:rPr lang="en-GB" sz="1400" dirty="0" err="1">
                <a:ea typeface="Calibri"/>
                <a:cs typeface="Times New Roman"/>
              </a:rPr>
              <a:t>Polen</a:t>
            </a:r>
            <a:r>
              <a:rPr lang="en-GB" sz="1400" dirty="0">
                <a:ea typeface="Calibri"/>
                <a:cs typeface="Times New Roman"/>
              </a:rPr>
              <a:t>, M.R., Green, C.A., Orleans, T. and Klein, J. (2004) </a:t>
            </a:r>
            <a:r>
              <a:rPr lang="en-GB" sz="1400" dirty="0" err="1">
                <a:ea typeface="Calibri"/>
                <a:cs typeface="Times New Roman"/>
              </a:rPr>
              <a:t>Behavioral</a:t>
            </a:r>
            <a:r>
              <a:rPr lang="en-GB" sz="1400" dirty="0">
                <a:ea typeface="Calibri"/>
                <a:cs typeface="Times New Roman"/>
              </a:rPr>
              <a:t> counselling interventions in primary care to reduce risky/harmful alcohol use by adults: a summary of the evidence for the US Preventive Services Task Force. Annals of Internal Medicine, 140, 557-568.</a:t>
            </a:r>
          </a:p>
          <a:p>
            <a:pPr>
              <a:spcBef>
                <a:spcPts val="0"/>
              </a:spcBef>
              <a:spcAft>
                <a:spcPts val="0"/>
              </a:spcAft>
              <a:buFont typeface="Symbol"/>
              <a:buChar char=""/>
            </a:pPr>
            <a:r>
              <a:rPr lang="en-GB" sz="1400" dirty="0" err="1">
                <a:ea typeface="Calibri"/>
                <a:cs typeface="Times New Roman"/>
              </a:rPr>
              <a:t>Wilk</a:t>
            </a:r>
            <a:r>
              <a:rPr lang="en-GB" sz="1400" dirty="0">
                <a:ea typeface="Calibri"/>
                <a:cs typeface="Times New Roman"/>
              </a:rPr>
              <a:t>, A.I., Jensen, N.M. and </a:t>
            </a:r>
            <a:r>
              <a:rPr lang="en-GB" sz="1400" dirty="0" err="1">
                <a:ea typeface="Calibri"/>
                <a:cs typeface="Times New Roman"/>
              </a:rPr>
              <a:t>Havighurst</a:t>
            </a:r>
            <a:r>
              <a:rPr lang="en-GB" sz="1400" dirty="0">
                <a:ea typeface="Calibri"/>
                <a:cs typeface="Times New Roman"/>
              </a:rPr>
              <a:t>, T.C. (1997) Meta-analysis of randomized control trials addressing brief interventions in heavy alcohol drinkers, Journal of General Internal Medicine, 12, 274-283.</a:t>
            </a:r>
          </a:p>
          <a:p>
            <a:pPr>
              <a:spcBef>
                <a:spcPts val="0"/>
              </a:spcBef>
              <a:spcAft>
                <a:spcPts val="0"/>
              </a:spcAft>
            </a:pPr>
            <a:r>
              <a:rPr lang="en-GB" sz="1400" dirty="0" smtClean="0">
                <a:ea typeface="Calibri"/>
                <a:cs typeface="Times New Roman"/>
              </a:rPr>
              <a:t>NICE GUIDANCE:  </a:t>
            </a:r>
            <a:r>
              <a:rPr lang="en-GB" sz="1400" dirty="0" smtClean="0">
                <a:ea typeface="Calibri"/>
                <a:cs typeface="Times New Roman"/>
                <a:hlinkClick r:id="rId3"/>
              </a:rPr>
              <a:t>http</a:t>
            </a:r>
            <a:r>
              <a:rPr lang="en-GB" sz="1400" dirty="0">
                <a:ea typeface="Calibri"/>
                <a:cs typeface="Times New Roman"/>
                <a:hlinkClick r:id="rId3"/>
              </a:rPr>
              <a:t>://</a:t>
            </a:r>
            <a:r>
              <a:rPr lang="en-GB" sz="1400" dirty="0" smtClean="0">
                <a:ea typeface="Calibri"/>
                <a:cs typeface="Times New Roman"/>
                <a:hlinkClick r:id="rId3"/>
              </a:rPr>
              <a:t>guidance.nice.org.uk/PH24</a:t>
            </a:r>
            <a:endParaRPr lang="en-GB" sz="1400" dirty="0" smtClean="0">
              <a:ea typeface="Calibri"/>
              <a:cs typeface="Times New Roman"/>
            </a:endParaRPr>
          </a:p>
          <a:p>
            <a:pPr marL="0" indent="0">
              <a:spcBef>
                <a:spcPts val="0"/>
              </a:spcBef>
              <a:spcAft>
                <a:spcPts val="0"/>
              </a:spcAft>
              <a:buNone/>
            </a:pPr>
            <a:endParaRPr lang="en-GB" sz="14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12361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86" y="3247266"/>
            <a:ext cx="4824536" cy="2554545"/>
          </a:xfrm>
          <a:prstGeom prst="rect">
            <a:avLst/>
          </a:prstGeom>
          <a:solidFill>
            <a:srgbClr val="8F2032"/>
          </a:solidFill>
        </p:spPr>
        <p:txBody>
          <a:bodyPr wrap="square" rtlCol="0">
            <a:spAutoFit/>
          </a:bodyPr>
          <a:lstStyle/>
          <a:p>
            <a:r>
              <a:rPr lang="en-GB" sz="3200" b="1" dirty="0">
                <a:solidFill>
                  <a:schemeClr val="bg1"/>
                </a:solidFill>
              </a:rPr>
              <a:t>This means that roughly 1 in 4 adults might benefit from reducing their alcohol consumption</a:t>
            </a:r>
          </a:p>
        </p:txBody>
      </p:sp>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253033"/>
            <a:ext cx="9067800" cy="1219200"/>
          </a:xfrm>
        </p:spPr>
        <p:txBody>
          <a:bodyPr/>
          <a:lstStyle/>
          <a:p>
            <a:r>
              <a:rPr lang="en-GB" dirty="0"/>
              <a:t>Drinking “At Risk” groups</a:t>
            </a:r>
          </a:p>
        </p:txBody>
      </p:sp>
      <p:sp>
        <p:nvSpPr>
          <p:cNvPr id="3" name="Content Placeholder 2"/>
          <p:cNvSpPr>
            <a:spLocks noGrp="1"/>
          </p:cNvSpPr>
          <p:nvPr>
            <p:ph idx="1"/>
          </p:nvPr>
        </p:nvSpPr>
        <p:spPr/>
        <p:txBody>
          <a:bodyPr/>
          <a:lstStyle/>
          <a:p>
            <a:endParaRPr lang="en-GB" dirty="0"/>
          </a:p>
        </p:txBody>
      </p:sp>
      <p:pic>
        <p:nvPicPr>
          <p:cNvPr id="4098" name="Picture 2" descr="C:\Users\don.lavoie\AppData\Local\Microsoft\Windows\Temporary Internet Files\Content.Outlook\JKY3HUI6\venn diagram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63" y="1245171"/>
            <a:ext cx="8208912" cy="5130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84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815" y="552703"/>
            <a:ext cx="9145015" cy="55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61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a:t>
            </a:r>
            <a:r>
              <a:rPr lang="en-GB" sz="2300" dirty="0" smtClean="0"/>
              <a:t>low-risk </a:t>
            </a:r>
            <a:r>
              <a:rPr lang="en-GB" sz="2300" dirty="0"/>
              <a:t>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a:t>
            </a:r>
            <a:r>
              <a:rPr lang="en-GB" sz="2300" dirty="0" smtClean="0"/>
              <a:t>low-risk </a:t>
            </a:r>
            <a:r>
              <a:rPr lang="en-GB" sz="2300" dirty="0"/>
              <a:t>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5761</TotalTime>
  <Words>1609</Words>
  <Application>Microsoft Office PowerPoint</Application>
  <PresentationFormat>Custom</PresentationFormat>
  <Paragraphs>265</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PowerPoint Presentation</vt:lpstr>
      <vt:lpstr>What we hope to cover</vt:lpstr>
      <vt:lpstr>CMOs low-risk drinking guideline</vt:lpstr>
      <vt:lpstr>PowerPoint Presentation</vt:lpstr>
      <vt:lpstr>Drinking “At Risk” groups</vt:lpstr>
      <vt:lpstr>Health Harms</vt:lpstr>
      <vt:lpstr>PowerPoint Presentation</vt:lpstr>
      <vt:lpstr>PowerPoint Presentation</vt:lpstr>
      <vt:lpstr>Public perception of alcohol risk</vt:lpstr>
      <vt:lpstr>What is an Alcohol Identification &amp;  Brief Advice (IBA)?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FAST (Fast Alcohol Screening Test) </vt:lpstr>
      <vt:lpstr>PowerPoint Presentation</vt:lpstr>
      <vt:lpstr>PowerPoint Presentation</vt:lpstr>
      <vt:lpstr>PowerPoint Presentation</vt:lpstr>
      <vt:lpstr>Drinkaware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Alanna Winch</cp:lastModifiedBy>
  <cp:revision>518</cp:revision>
  <dcterms:created xsi:type="dcterms:W3CDTF">2010-01-28T14:43:59Z</dcterms:created>
  <dcterms:modified xsi:type="dcterms:W3CDTF">2017-11-09T13:58:49Z</dcterms:modified>
</cp:coreProperties>
</file>