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63"/>
  </p:notesMasterIdLst>
  <p:handoutMasterIdLst>
    <p:handoutMasterId r:id="rId64"/>
  </p:handoutMasterIdLst>
  <p:sldIdLst>
    <p:sldId id="440" r:id="rId2"/>
    <p:sldId id="441" r:id="rId3"/>
    <p:sldId id="619" r:id="rId4"/>
    <p:sldId id="672" r:id="rId5"/>
    <p:sldId id="600" r:id="rId6"/>
    <p:sldId id="665" r:id="rId7"/>
    <p:sldId id="667" r:id="rId8"/>
    <p:sldId id="671" r:id="rId9"/>
    <p:sldId id="668" r:id="rId10"/>
    <p:sldId id="669" r:id="rId11"/>
    <p:sldId id="588" r:id="rId12"/>
    <p:sldId id="598" r:id="rId13"/>
    <p:sldId id="514" r:id="rId14"/>
    <p:sldId id="603" r:id="rId15"/>
    <p:sldId id="507" r:id="rId16"/>
    <p:sldId id="623" r:id="rId17"/>
    <p:sldId id="636" r:id="rId18"/>
    <p:sldId id="607" r:id="rId19"/>
    <p:sldId id="620" r:id="rId20"/>
    <p:sldId id="581" r:id="rId21"/>
    <p:sldId id="529" r:id="rId22"/>
    <p:sldId id="528" r:id="rId23"/>
    <p:sldId id="634" r:id="rId24"/>
    <p:sldId id="583" r:id="rId25"/>
    <p:sldId id="622" r:id="rId26"/>
    <p:sldId id="582" r:id="rId27"/>
    <p:sldId id="511" r:id="rId28"/>
    <p:sldId id="542" r:id="rId29"/>
    <p:sldId id="621" r:id="rId30"/>
    <p:sldId id="627" r:id="rId31"/>
    <p:sldId id="518" r:id="rId32"/>
    <p:sldId id="519" r:id="rId33"/>
    <p:sldId id="520" r:id="rId34"/>
    <p:sldId id="647" r:id="rId35"/>
    <p:sldId id="648" r:id="rId36"/>
    <p:sldId id="522" r:id="rId37"/>
    <p:sldId id="524" r:id="rId38"/>
    <p:sldId id="661" r:id="rId39"/>
    <p:sldId id="670" r:id="rId40"/>
    <p:sldId id="590" r:id="rId41"/>
    <p:sldId id="612" r:id="rId42"/>
    <p:sldId id="613" r:id="rId43"/>
    <p:sldId id="642" r:id="rId44"/>
    <p:sldId id="535" r:id="rId45"/>
    <p:sldId id="644" r:id="rId46"/>
    <p:sldId id="624" r:id="rId47"/>
    <p:sldId id="641" r:id="rId48"/>
    <p:sldId id="532" r:id="rId49"/>
    <p:sldId id="533" r:id="rId50"/>
    <p:sldId id="534" r:id="rId51"/>
    <p:sldId id="536" r:id="rId52"/>
    <p:sldId id="537" r:id="rId53"/>
    <p:sldId id="631" r:id="rId54"/>
    <p:sldId id="526" r:id="rId55"/>
    <p:sldId id="601" r:id="rId56"/>
    <p:sldId id="638" r:id="rId57"/>
    <p:sldId id="652" r:id="rId58"/>
    <p:sldId id="655" r:id="rId59"/>
    <p:sldId id="657" r:id="rId60"/>
    <p:sldId id="660" r:id="rId61"/>
    <p:sldId id="664" r:id="rId62"/>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24474286-9BFB-4570-8C4B-DDBED8059109}" type="presOf" srcId="{E1D9A5DC-EA46-4775-BC03-EA138F6BB49A}" destId="{C948967B-30E6-4E54-8C85-DB8D7EB46CA9}" srcOrd="0" destOrd="0" presId="urn:microsoft.com/office/officeart/2005/8/layout/arrow3"/>
    <dgm:cxn modelId="{584C1301-09DB-4CA6-A001-99D85E60A14C}" srcId="{E1D9A5DC-EA46-4775-BC03-EA138F6BB49A}" destId="{E4B058E6-8A4F-406A-8C63-A9F04547B9EF}" srcOrd="1" destOrd="0" parTransId="{22368258-9BE8-4B56-9E8B-3B4AFBFA1F29}" sibTransId="{4317163E-86CC-4C96-AF07-7C47D3E2979E}"/>
    <dgm:cxn modelId="{5831330B-B56A-4CAF-88C3-6507DE038AFA}" srcId="{E1D9A5DC-EA46-4775-BC03-EA138F6BB49A}" destId="{0D087F47-8CEA-4E46-A888-F46A14071EE6}" srcOrd="0" destOrd="0" parTransId="{CC3618B7-C73F-49AA-9075-80B9BA8C411D}" sibTransId="{FD6C396F-CC57-4F83-A9E2-0E26FC0D18E1}"/>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09/11/2017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30</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GB" sz="1000" b="1" smtClean="0">
                <a:latin typeface="Arial" pitchFamily="34" charset="0"/>
                <a:ea typeface="ＭＳ Ｐゴシック"/>
              </a:rPr>
              <a:t>Notes for reference</a:t>
            </a:r>
          </a:p>
          <a:p>
            <a:r>
              <a:rPr lang="en-GB" sz="1000" smtClean="0">
                <a:latin typeface="Arial" pitchFamily="34" charset="0"/>
                <a:ea typeface="ＭＳ Ｐゴシック"/>
              </a:rPr>
              <a:t>Empathy is not sympathy, a feeling of pity or camaraderie with the person. Neither is it identification: “I've been there and I know what you’re experiencing. Let me tell you my story”. Empathy is not warmth, acceptance, genuineness or client advocacy.</a:t>
            </a:r>
          </a:p>
          <a:p>
            <a:endParaRPr lang="en-GB" sz="1000" smtClean="0">
              <a:latin typeface="Arial" pitchFamily="34" charset="0"/>
              <a:ea typeface="ＭＳ Ｐゴシック"/>
            </a:endParaRPr>
          </a:p>
          <a:p>
            <a:r>
              <a:rPr lang="en-GB" sz="1000" smtClean="0">
                <a:latin typeface="Arial" pitchFamily="34" charset="0"/>
                <a:ea typeface="ＭＳ Ｐゴシック"/>
              </a:rPr>
              <a:t>Empathy is an active interest in and effort to understand the other’s internal perspective, to see the world through their eyes. “put self in clients shoes”</a:t>
            </a:r>
          </a:p>
          <a:p>
            <a:endParaRPr lang="en-GB" sz="1000" smtClean="0">
              <a:latin typeface="Arial" pitchFamily="34" charset="0"/>
              <a:ea typeface="ＭＳ Ｐゴシック"/>
            </a:endParaRPr>
          </a:p>
          <a:p>
            <a:r>
              <a:rPr lang="en-GB" sz="1000" smtClean="0">
                <a:latin typeface="Arial" pitchFamily="34" charset="0"/>
                <a:ea typeface="ＭＳ Ｐゴシック"/>
              </a:rPr>
              <a:t>Clinicians high in empathy are curious, approach the session as an opportunity to learn about the client. Explore the clients opinions and ideas about the behaviour.</a:t>
            </a:r>
          </a:p>
          <a:p>
            <a:endParaRPr lang="en-GB" sz="1000" smtClean="0">
              <a:latin typeface="Arial" pitchFamily="34" charset="0"/>
              <a:ea typeface="ＭＳ Ｐゴシック"/>
            </a:endParaRPr>
          </a:p>
          <a:p>
            <a:r>
              <a:rPr lang="en-GB" sz="1000" smtClean="0">
                <a:latin typeface="Arial" pitchFamily="34" charset="0"/>
                <a:ea typeface="ＭＳ Ｐゴシック"/>
              </a:rPr>
              <a:t>The clinician makes active effort to understand the client point of view, shows interest, offers accurate reflections of what the client has said </a:t>
            </a:r>
          </a:p>
          <a:p>
            <a:endParaRPr lang="en-GB"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6DB11E3A-BB27-4AC6-B5A1-1F6BC29D176D}" type="slidenum">
              <a:rPr lang="en-US" smtClean="0"/>
              <a:pPr>
                <a:defRPr/>
              </a:pPr>
              <a:t>53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wmf"/><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5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93.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7200"/>
            <a:ext cx="9402663" cy="1219200"/>
          </a:xfrm>
        </p:spPr>
        <p:txBody>
          <a:bodyPr/>
          <a:lstStyle/>
          <a:p>
            <a:r>
              <a:rPr lang="en-GB" dirty="0" smtClean="0"/>
              <a:t>Risk </a:t>
            </a:r>
            <a:r>
              <a:rPr lang="en-GB" dirty="0"/>
              <a:t>group and </a:t>
            </a:r>
            <a:r>
              <a:rPr lang="en-GB" dirty="0" smtClean="0"/>
              <a:t>the amount </a:t>
            </a:r>
            <a:r>
              <a:rPr lang="en-GB" dirty="0"/>
              <a:t>of alcohol consumed</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565" y="1981200"/>
            <a:ext cx="649653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6487" y="1981225"/>
            <a:ext cx="3600400" cy="1323439"/>
          </a:xfrm>
          <a:prstGeom prst="rect">
            <a:avLst/>
          </a:prstGeom>
          <a:solidFill>
            <a:srgbClr val="0000FF"/>
          </a:solidFill>
        </p:spPr>
        <p:txBody>
          <a:bodyPr wrap="square" rtlCol="0">
            <a:spAutoFit/>
          </a:bodyPr>
          <a:lstStyle/>
          <a:p>
            <a:pPr marL="342900" indent="-342900">
              <a:buFont typeface="Arial" panose="020B0604020202020204" pitchFamily="34" charset="0"/>
              <a:buChar char="•"/>
            </a:pPr>
            <a:r>
              <a:rPr lang="en-GB" sz="2000" b="1" i="1" dirty="0" smtClean="0">
                <a:solidFill>
                  <a:schemeClr val="bg1"/>
                </a:solidFill>
                <a:latin typeface="+mn-lt"/>
              </a:rPr>
              <a:t>1% of the population drink 15% of all the alcohol! </a:t>
            </a:r>
          </a:p>
          <a:p>
            <a:pPr marL="342900" indent="-342900">
              <a:buFont typeface="Arial" panose="020B0604020202020204" pitchFamily="34" charset="0"/>
              <a:buChar char="•"/>
            </a:pPr>
            <a:r>
              <a:rPr lang="en-GB" sz="2000" b="1" i="1" dirty="0" smtClean="0">
                <a:solidFill>
                  <a:schemeClr val="bg1"/>
                </a:solidFill>
                <a:latin typeface="+mn-lt"/>
              </a:rPr>
              <a:t>4% drink over 30%!</a:t>
            </a:r>
            <a:endParaRPr lang="en-GB" sz="2000" b="1" i="1" dirty="0">
              <a:solidFill>
                <a:schemeClr val="bg1"/>
              </a:solidFill>
              <a:latin typeface="+mn-lt"/>
            </a:endParaRPr>
          </a:p>
        </p:txBody>
      </p:sp>
    </p:spTree>
    <p:extLst>
      <p:ext uri="{BB962C8B-B14F-4D97-AF65-F5344CB8AC3E}">
        <p14:creationId xmlns:p14="http://schemas.microsoft.com/office/powerpoint/2010/main" val="314696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Burden of disease </a:t>
            </a:r>
            <a:r>
              <a:rPr lang="en-GB" sz="2000" dirty="0"/>
              <a:t>attributable to 20 leading risk factors for both sexes in 2010, expressed as a percentage of UK disability-adjusted life-years</a:t>
            </a:r>
            <a:br>
              <a:rPr lang="en-GB" sz="2000" dirty="0"/>
            </a:br>
            <a:endParaRPr lang="en-GB" sz="2000" dirty="0"/>
          </a:p>
        </p:txBody>
      </p:sp>
      <p:pic>
        <p:nvPicPr>
          <p:cNvPr id="4" name="Picture 5"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19" y="1544346"/>
            <a:ext cx="10120644" cy="4838981"/>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5766" y="325040"/>
            <a:ext cx="9793088" cy="5219572"/>
            <a:chOff x="928661" y="2338355"/>
            <a:chExt cx="6928933" cy="2616818"/>
          </a:xfrm>
        </p:grpSpPr>
        <p:pic>
          <p:nvPicPr>
            <p:cNvPr id="4" name="Picture 4"/>
            <p:cNvPicPr>
              <a:picLocks noChangeAspect="1" noChangeArrowheads="1"/>
            </p:cNvPicPr>
            <p:nvPr/>
          </p:nvPicPr>
          <p:blipFill>
            <a:blip r:embed="rId2" cstate="print"/>
            <a:srcRect t="9270"/>
            <a:stretch>
              <a:fillRect/>
            </a:stretch>
          </p:blipFill>
          <p:spPr bwMode="auto">
            <a:xfrm>
              <a:off x="928661" y="3024274"/>
              <a:ext cx="6928933" cy="1930899"/>
            </a:xfrm>
            <a:prstGeom prst="rect">
              <a:avLst/>
            </a:prstGeom>
            <a:noFill/>
            <a:ln w="9525">
              <a:solidFill>
                <a:srgbClr val="00B0F0"/>
              </a:solidFill>
              <a:miter lim="800000"/>
              <a:headEnd/>
              <a:tailEnd/>
            </a:ln>
            <a:effectLst/>
          </p:spPr>
        </p:pic>
        <p:sp>
          <p:nvSpPr>
            <p:cNvPr id="5" name="TextBox 4"/>
            <p:cNvSpPr txBox="1"/>
            <p:nvPr/>
          </p:nvSpPr>
          <p:spPr>
            <a:xfrm>
              <a:off x="979610" y="2338355"/>
              <a:ext cx="6772400" cy="324036"/>
            </a:xfrm>
            <a:prstGeom prst="rect">
              <a:avLst/>
            </a:prstGeom>
            <a:noFill/>
            <a:ln>
              <a:noFill/>
            </a:ln>
          </p:spPr>
          <p:txBody>
            <a:bodyPr wrap="none" rtlCol="0">
              <a:spAutoFit/>
            </a:bodyPr>
            <a:lstStyle/>
            <a:p>
              <a:r>
                <a:rPr lang="en-GB" sz="3600" dirty="0" smtClean="0">
                  <a:solidFill>
                    <a:srgbClr val="002060"/>
                  </a:solidFill>
                </a:rPr>
                <a:t>Increased risks of ill health to harmful drinkers</a:t>
              </a:r>
              <a:endParaRPr lang="en-GB" sz="3600" dirty="0">
                <a:solidFill>
                  <a:srgbClr val="002060"/>
                </a:solidFill>
              </a:endParaRPr>
            </a:p>
          </p:txBody>
        </p:sp>
      </p:grpSp>
      <p:pic>
        <p:nvPicPr>
          <p:cNvPr id="7" name="Picture 2" descr="http://www.tomcorsonknowles.com/blog/wp-content/uploads/2012/12/934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03" y="5221585"/>
            <a:ext cx="1887935" cy="1290309"/>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783" y="2219325"/>
            <a:ext cx="9759153" cy="33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5847" y="757089"/>
            <a:ext cx="698477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150" normalizeH="0" baseline="0" noProof="0" dirty="0" smtClean="0">
                <a:ln>
                  <a:noFill/>
                </a:ln>
                <a:solidFill>
                  <a:srgbClr val="002060"/>
                </a:solidFill>
                <a:effectLst/>
                <a:uLnTx/>
                <a:uFillTx/>
                <a:latin typeface="Arial" pitchFamily="34" charset="0"/>
                <a:ea typeface="ヒラギノ角ゴ Pro W3" pitchFamily="84" charset="-128"/>
              </a:rPr>
              <a:t>QOF registers and risky drinking</a:t>
            </a:r>
            <a:endParaRPr kumimoji="0" lang="en-GB" sz="1800" b="0" i="0" u="none"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2387899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Potentially 10+ million people in England</a:t>
            </a:r>
          </a:p>
          <a:p>
            <a:pPr marL="457200" indent="-457200">
              <a:buFont typeface="Arial" panose="020B0604020202020204" pitchFamily="34" charset="0"/>
              <a:buChar char="•"/>
            </a:pPr>
            <a:r>
              <a:rPr lang="en-GB" sz="3200" dirty="0" smtClean="0"/>
              <a:t>It doesn’t take much to be at risk</a:t>
            </a:r>
          </a:p>
          <a:p>
            <a:pPr marL="457200" indent="-457200">
              <a:buFont typeface="Arial" panose="020B0604020202020204" pitchFamily="34" charset="0"/>
              <a:buChar char="•"/>
            </a:pPr>
            <a:r>
              <a:rPr lang="en-GB" sz="3200" dirty="0" smtClean="0"/>
              <a:t>It’s </a:t>
            </a:r>
            <a:r>
              <a:rPr lang="en-GB" sz="3200" dirty="0"/>
              <a:t>not just the hard core dependent </a:t>
            </a:r>
            <a:r>
              <a:rPr lang="en-GB" sz="3200" dirty="0" smtClean="0"/>
              <a:t>individuals </a:t>
            </a:r>
            <a:endParaRPr lang="en-GB" sz="3200" dirty="0"/>
          </a:p>
          <a:p>
            <a:endParaRPr lang="en-GB" sz="3200" dirty="0" smtClean="0"/>
          </a:p>
          <a:p>
            <a:pPr marL="457200" indent="-457200">
              <a:buFont typeface="Arial" panose="020B0604020202020204" pitchFamily="34"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85631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b="1" dirty="0"/>
              <a:t>What can </a:t>
            </a:r>
            <a:r>
              <a:rPr lang="en-GB" b="1" dirty="0" smtClean="0"/>
              <a:t>you </a:t>
            </a:r>
            <a:r>
              <a:rPr lang="en-GB" b="1" dirty="0"/>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326083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0" y="209525"/>
            <a:ext cx="10688638" cy="6286544"/>
            <a:chOff x="0" y="209525"/>
            <a:chExt cx="10688638" cy="6286544"/>
          </a:xfrm>
        </p:grpSpPr>
        <p:sp>
          <p:nvSpPr>
            <p:cNvPr id="3" name="Title 1"/>
            <p:cNvSpPr txBox="1">
              <a:spLocks/>
            </p:cNvSpPr>
            <p:nvPr/>
          </p:nvSpPr>
          <p:spPr>
            <a:xfrm>
              <a:off x="0" y="209525"/>
              <a:ext cx="10688637"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Identification</a:t>
              </a:r>
              <a:r>
                <a:rPr kumimoji="0" lang="en-GB" sz="3200" b="0" i="0" u="none" strike="noStrike" kern="0" cap="none" spc="0" normalizeH="0" noProof="0" dirty="0" smtClean="0">
                  <a:ln>
                    <a:noFill/>
                  </a:ln>
                  <a:solidFill>
                    <a:srgbClr val="423F74"/>
                  </a:solidFill>
                  <a:effectLst/>
                  <a:uLnTx/>
                  <a:uFillTx/>
                  <a:latin typeface="+mj-lt"/>
                  <a:ea typeface="+mj-ea"/>
                  <a:cs typeface="+mj-cs"/>
                </a:rPr>
                <a:t> &amp; </a:t>
              </a:r>
              <a:r>
                <a:rPr kumimoji="0" lang="en-GB" sz="3200" b="0" i="0" u="none" strike="noStrike" kern="0" cap="none" spc="0" normalizeH="0" baseline="0" noProof="0" dirty="0" smtClean="0">
                  <a:ln>
                    <a:noFill/>
                  </a:ln>
                  <a:solidFill>
                    <a:srgbClr val="423F74"/>
                  </a:solidFill>
                  <a:effectLst/>
                  <a:uLnTx/>
                  <a:uFillTx/>
                  <a:latin typeface="+mj-lt"/>
                  <a:ea typeface="+mj-ea"/>
                  <a:cs typeface="+mj-cs"/>
                </a:rPr>
                <a:t>Brief</a:t>
              </a:r>
              <a:r>
                <a:rPr kumimoji="0" lang="en-GB" sz="3200" b="0" i="0" u="none" strike="noStrike" kern="0" cap="none" spc="0" normalizeH="0" noProof="0" dirty="0" smtClean="0">
                  <a:ln>
                    <a:noFill/>
                  </a:ln>
                  <a:solidFill>
                    <a:srgbClr val="423F74"/>
                  </a:solidFill>
                  <a:effectLst/>
                  <a:uLnTx/>
                  <a:uFillTx/>
                  <a:latin typeface="+mj-lt"/>
                  <a:ea typeface="+mj-ea"/>
                  <a:cs typeface="+mj-cs"/>
                </a:rPr>
                <a:t> Advice (</a:t>
              </a:r>
              <a:r>
                <a:rPr lang="en-GB" sz="3200" kern="0" dirty="0" smtClean="0">
                  <a:solidFill>
                    <a:srgbClr val="423F74"/>
                  </a:solidFill>
                  <a:latin typeface="+mj-lt"/>
                  <a:ea typeface="+mj-ea"/>
                  <a:cs typeface="+mj-cs"/>
                </a:rPr>
                <a:t>IBA</a:t>
              </a:r>
              <a:r>
                <a:rPr kumimoji="0" lang="en-GB" sz="3200" b="0" i="0" u="none" strike="noStrike" kern="0" cap="none" spc="0" normalizeH="0" noProof="0" dirty="0" smtClean="0">
                  <a:ln>
                    <a:noFill/>
                  </a:ln>
                  <a:solidFill>
                    <a:srgbClr val="423F74"/>
                  </a:solidFill>
                  <a:effectLst/>
                  <a:uLnTx/>
                  <a:uFillTx/>
                  <a:latin typeface="+mj-lt"/>
                  <a:ea typeface="+mj-ea"/>
                  <a:cs typeface="+mj-cs"/>
                </a:rPr>
                <a:t>)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36612"/>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42423"/>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42423"/>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42423"/>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27025"/>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5" cy="585647"/>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788"/>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78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8" y="0"/>
            <a:ext cx="10344980" cy="1219200"/>
          </a:xfrm>
        </p:spPr>
        <p:txBody>
          <a:bodyPr/>
          <a:lstStyle/>
          <a:p>
            <a:r>
              <a:rPr lang="en-GB" sz="4000" dirty="0" smtClean="0"/>
              <a:t>IBA</a:t>
            </a:r>
            <a:endParaRPr lang="en-GB" sz="4000" dirty="0"/>
          </a:p>
        </p:txBody>
      </p:sp>
      <p:pic>
        <p:nvPicPr>
          <p:cNvPr id="12292" name="Picture 4" descr="http://topnews.in/healthcare/sites/default/files/alcoholic-problems.jpg"/>
          <p:cNvPicPr>
            <a:picLocks noChangeAspect="1" noChangeArrowheads="1"/>
          </p:cNvPicPr>
          <p:nvPr/>
        </p:nvPicPr>
        <p:blipFill>
          <a:blip r:embed="rId3" cstate="print"/>
          <a:srcRect b="2631"/>
          <a:stretch>
            <a:fillRect/>
          </a:stretch>
        </p:blipFill>
        <p:spPr bwMode="auto">
          <a:xfrm>
            <a:off x="8670367" y="4395090"/>
            <a:ext cx="1714512" cy="2161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3" name="Group 22"/>
          <p:cNvGrpSpPr/>
          <p:nvPr/>
        </p:nvGrpSpPr>
        <p:grpSpPr>
          <a:xfrm>
            <a:off x="303189" y="1045121"/>
            <a:ext cx="10081690" cy="5197936"/>
            <a:chOff x="485395" y="991353"/>
            <a:chExt cx="10081690" cy="5197936"/>
          </a:xfrm>
        </p:grpSpPr>
        <p:sp>
          <p:nvSpPr>
            <p:cNvPr id="16" name="Rectangle 15"/>
            <p:cNvSpPr/>
            <p:nvPr/>
          </p:nvSpPr>
          <p:spPr>
            <a:xfrm>
              <a:off x="485965" y="991353"/>
              <a:ext cx="10081120" cy="954107"/>
            </a:xfrm>
            <a:prstGeom prst="rect">
              <a:avLst/>
            </a:prstGeom>
          </p:spPr>
          <p:txBody>
            <a:bodyPr wrap="square">
              <a:spAutoFit/>
            </a:bodyPr>
            <a:lstStyle/>
            <a:p>
              <a:pPr eaLnBrk="1" hangingPunct="1">
                <a:buFont typeface="Wingdings" pitchFamily="2" charset="2"/>
                <a:buNone/>
              </a:pPr>
              <a:r>
                <a:rPr lang="en-GB" sz="2800" dirty="0" smtClean="0">
                  <a:latin typeface="Calibri" pitchFamily="34" charset="0"/>
                </a:rPr>
                <a:t>IBA is an efficient, attentive and evidence based intervention that can: </a:t>
              </a:r>
            </a:p>
          </p:txBody>
        </p:sp>
        <p:grpSp>
          <p:nvGrpSpPr>
            <p:cNvPr id="4" name="Group 16"/>
            <p:cNvGrpSpPr/>
            <p:nvPr/>
          </p:nvGrpSpPr>
          <p:grpSpPr>
            <a:xfrm>
              <a:off x="485395" y="1743625"/>
              <a:ext cx="9519105" cy="4445664"/>
              <a:chOff x="519783" y="1211465"/>
              <a:chExt cx="9519105" cy="4522602"/>
            </a:xfrm>
          </p:grpSpPr>
          <p:pic>
            <p:nvPicPr>
              <p:cNvPr id="18" name="Picture 2" descr="http://images.e-outdoor.co.uk/images/Victorinox_Spartan_Penknife1.jpg"/>
              <p:cNvPicPr>
                <a:picLocks noChangeAspect="1" noChangeArrowheads="1"/>
              </p:cNvPicPr>
              <p:nvPr/>
            </p:nvPicPr>
            <p:blipFill>
              <a:blip r:embed="rId4" cstate="print"/>
              <a:srcRect/>
              <a:stretch>
                <a:fillRect/>
              </a:stretch>
            </p:blipFill>
            <p:spPr bwMode="auto">
              <a:xfrm>
                <a:off x="3904159" y="2053233"/>
                <a:ext cx="2736304" cy="2736304"/>
              </a:xfrm>
              <a:prstGeom prst="rect">
                <a:avLst/>
              </a:prstGeom>
              <a:noFill/>
            </p:spPr>
          </p:pic>
          <p:sp>
            <p:nvSpPr>
              <p:cNvPr id="19" name="Rectangle 18"/>
              <p:cNvSpPr/>
              <p:nvPr/>
            </p:nvSpPr>
            <p:spPr>
              <a:xfrm>
                <a:off x="519783" y="3010071"/>
                <a:ext cx="3384376" cy="2723996"/>
              </a:xfrm>
              <a:prstGeom prst="rect">
                <a:avLst/>
              </a:prstGeom>
            </p:spPr>
            <p:txBody>
              <a:bodyPr wrap="square">
                <a:spAutoFit/>
              </a:bodyPr>
              <a:lstStyle/>
              <a:p>
                <a:r>
                  <a:rPr lang="en-GB" sz="2800" dirty="0">
                    <a:solidFill>
                      <a:srgbClr val="0000FF"/>
                    </a:solidFill>
                    <a:latin typeface="Calibri" pitchFamily="34" charset="0"/>
                  </a:rPr>
                  <a:t>S</a:t>
                </a:r>
                <a:r>
                  <a:rPr lang="en-GB" sz="2800" dirty="0" smtClean="0">
                    <a:solidFill>
                      <a:srgbClr val="0000FF"/>
                    </a:solidFill>
                    <a:latin typeface="Calibri" pitchFamily="34" charset="0"/>
                  </a:rPr>
                  <a:t>ignificantly reduce the alcohol consumed by people who have been identified as drinking above the low-risk guidelines</a:t>
                </a:r>
                <a:endParaRPr lang="en-GB" sz="2800" dirty="0">
                  <a:solidFill>
                    <a:srgbClr val="0000FF"/>
                  </a:solidFill>
                </a:endParaRPr>
              </a:p>
            </p:txBody>
          </p:sp>
          <p:sp>
            <p:nvSpPr>
              <p:cNvPr id="20" name="Rectangle 19"/>
              <p:cNvSpPr/>
              <p:nvPr/>
            </p:nvSpPr>
            <p:spPr>
              <a:xfrm>
                <a:off x="6726520" y="1211465"/>
                <a:ext cx="3312368" cy="2723996"/>
              </a:xfrm>
              <a:prstGeom prst="rect">
                <a:avLst/>
              </a:prstGeom>
            </p:spPr>
            <p:txBody>
              <a:bodyPr wrap="square">
                <a:spAutoFit/>
              </a:bodyPr>
              <a:lstStyle/>
              <a:p>
                <a:r>
                  <a:rPr lang="en-GB" sz="2800" dirty="0" smtClean="0">
                    <a:solidFill>
                      <a:srgbClr val="0000FF"/>
                    </a:solidFill>
                    <a:latin typeface="Calibri" pitchFamily="34" charset="0"/>
                  </a:rPr>
                  <a:t>Provide a valuable opportunity to facilitate referral of cases of alcohol dependence to specialist services </a:t>
                </a:r>
                <a:endParaRPr lang="en-GB" sz="2800" dirty="0">
                  <a:solidFill>
                    <a:srgbClr val="0000FF"/>
                  </a:solidFill>
                </a:endParaRPr>
              </a:p>
            </p:txBody>
          </p:sp>
          <p:sp>
            <p:nvSpPr>
              <p:cNvPr id="21" name="Curved Right Arrow 20"/>
              <p:cNvSpPr/>
              <p:nvPr/>
            </p:nvSpPr>
            <p:spPr bwMode="auto">
              <a:xfrm rot="4824174">
                <a:off x="2737847" y="723610"/>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rot="15007487">
                <a:off x="6171910" y="3804073"/>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pic>
        <p:nvPicPr>
          <p:cNvPr id="82" name="Picture 2"/>
          <p:cNvPicPr>
            <a:picLocks noChangeAspect="1" noChangeArrowheads="1"/>
          </p:cNvPicPr>
          <p:nvPr/>
        </p:nvPicPr>
        <p:blipFill>
          <a:blip r:embed="rId5" cstate="print"/>
          <a:srcRect/>
          <a:stretch>
            <a:fillRect/>
          </a:stretch>
        </p:blipFill>
        <p:spPr bwMode="auto">
          <a:xfrm>
            <a:off x="9160743" y="253033"/>
            <a:ext cx="1138206" cy="864096"/>
          </a:xfrm>
          <a:prstGeom prst="rect">
            <a:avLst/>
          </a:prstGeom>
          <a:noFill/>
          <a:ln w="9525">
            <a:noFill/>
            <a:miter lim="800000"/>
            <a:headEnd/>
            <a:tailEnd/>
          </a:ln>
          <a:effectLst/>
        </p:spPr>
      </p:pic>
    </p:spTree>
    <p:extLst>
      <p:ext uri="{BB962C8B-B14F-4D97-AF65-F5344CB8AC3E}">
        <p14:creationId xmlns:p14="http://schemas.microsoft.com/office/powerpoint/2010/main" val="1481799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Word’ builds on</a:t>
            </a:r>
            <a:endParaRPr lang="en-GB" dirty="0"/>
          </a:p>
        </p:txBody>
      </p:sp>
      <p:sp>
        <p:nvSpPr>
          <p:cNvPr id="3" name="Content Placeholder 2"/>
          <p:cNvSpPr>
            <a:spLocks noGrp="1"/>
          </p:cNvSpPr>
          <p:nvPr>
            <p:ph idx="1"/>
          </p:nvPr>
        </p:nvSpPr>
        <p:spPr/>
        <p:txBody>
          <a:bodyPr/>
          <a:lstStyle/>
          <a:p>
            <a:r>
              <a:rPr lang="en-GB" dirty="0" smtClean="0"/>
              <a:t>Making Every Contact Count (MECC)</a:t>
            </a:r>
          </a:p>
          <a:p>
            <a:endParaRPr lang="en-GB" dirty="0" smtClean="0"/>
          </a:p>
          <a:p>
            <a:pPr marL="0" indent="0">
              <a:buNone/>
            </a:pPr>
            <a:r>
              <a:rPr lang="en-GB" dirty="0" smtClean="0"/>
              <a:t>	Refines MECC further into</a:t>
            </a:r>
          </a:p>
          <a:p>
            <a:pPr marL="0" indent="0">
              <a:buNone/>
            </a:pPr>
            <a:endParaRPr lang="en-GB" dirty="0" smtClean="0"/>
          </a:p>
          <a:p>
            <a:r>
              <a:rPr lang="en-GB" dirty="0" smtClean="0"/>
              <a:t>Making Every </a:t>
            </a:r>
            <a:r>
              <a:rPr lang="en-GB" b="1" u="sng" dirty="0" smtClean="0"/>
              <a:t>RELEVANT</a:t>
            </a:r>
            <a:r>
              <a:rPr lang="en-GB" dirty="0" smtClean="0"/>
              <a:t> Contact Count </a:t>
            </a:r>
            <a:endParaRPr lang="en-GB" dirty="0"/>
          </a:p>
        </p:txBody>
      </p:sp>
    </p:spTree>
    <p:extLst>
      <p:ext uri="{BB962C8B-B14F-4D97-AF65-F5344CB8AC3E}">
        <p14:creationId xmlns:p14="http://schemas.microsoft.com/office/powerpoint/2010/main" val="4240548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41065"/>
            <a:ext cx="10688638" cy="762000"/>
          </a:xfrm>
        </p:spPr>
        <p:txBody>
          <a:bodyPr/>
          <a:lstStyle/>
          <a:p>
            <a:pPr algn="ctr">
              <a:defRPr/>
            </a:pPr>
            <a:r>
              <a:rPr lang="en-GB" dirty="0" smtClean="0">
                <a:solidFill>
                  <a:srgbClr val="002060"/>
                </a:solidFill>
              </a:rPr>
              <a:t>The ‘Good to Go’ Boxes</a:t>
            </a:r>
            <a:br>
              <a:rPr lang="en-GB" dirty="0" smtClean="0">
                <a:solidFill>
                  <a:srgbClr val="002060"/>
                </a:solidFill>
              </a:rPr>
            </a:br>
            <a:endParaRPr lang="en-GB" dirty="0" smtClean="0">
              <a:solidFill>
                <a:srgbClr val="002060"/>
              </a:solidFill>
            </a:endParaRPr>
          </a:p>
        </p:txBody>
      </p:sp>
      <p:sp>
        <p:nvSpPr>
          <p:cNvPr id="8" name="Rounded Rectangle 7"/>
          <p:cNvSpPr/>
          <p:nvPr/>
        </p:nvSpPr>
        <p:spPr bwMode="auto">
          <a:xfrm>
            <a:off x="4487063" y="1352533"/>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4487063" y="2995607"/>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4487063" y="4638681"/>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1" name="TextBox 10"/>
          <p:cNvSpPr txBox="1"/>
          <p:nvPr/>
        </p:nvSpPr>
        <p:spPr>
          <a:xfrm>
            <a:off x="4640553" y="1502467"/>
            <a:ext cx="5572164"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anose="020F0502020204030204" pitchFamily="34" charset="0"/>
              </a:rPr>
              <a:t>The “right person” to intervene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In regular </a:t>
            </a:r>
            <a:r>
              <a:rPr lang="en-GB" dirty="0">
                <a:effectLst>
                  <a:outerShdw blurRad="38100" dist="38100" dir="2700000" algn="tl">
                    <a:srgbClr val="000000">
                      <a:alpha val="43137"/>
                    </a:srgbClr>
                  </a:outerShdw>
                </a:effectLst>
                <a:latin typeface="Calibri" panose="020F0502020204030204" pitchFamily="34" charset="0"/>
              </a:rPr>
              <a:t>contact with </a:t>
            </a:r>
            <a:r>
              <a:rPr lang="en-GB" dirty="0" smtClean="0">
                <a:effectLst>
                  <a:outerShdw blurRad="38100" dist="38100" dir="2700000" algn="tl">
                    <a:srgbClr val="000000">
                      <a:alpha val="43137"/>
                    </a:srgbClr>
                  </a:outerShdw>
                </a:effectLst>
                <a:latin typeface="Calibri" panose="020F0502020204030204" pitchFamily="34" charset="0"/>
              </a:rPr>
              <a:t>people;  and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see the relevance of discussing alcohol</a:t>
            </a:r>
            <a:endParaRPr lang="en-GB" dirty="0">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940858" y="3093782"/>
            <a:ext cx="5000660" cy="1569660"/>
          </a:xfrm>
          <a:prstGeom prst="rect">
            <a:avLst/>
          </a:prstGeom>
          <a:noFill/>
        </p:spPr>
        <p:txBody>
          <a:bodyPr wrap="square" rtlCol="0">
            <a:spAutoFit/>
          </a:bodyPr>
          <a:lstStyle/>
          <a:p>
            <a:pPr algn="just"/>
            <a:r>
              <a:rPr lang="en-GB" dirty="0" smtClean="0">
                <a:effectLst>
                  <a:outerShdw blurRad="38100" dist="38100" dir="2700000" algn="tl">
                    <a:srgbClr val="000000">
                      <a:alpha val="43137"/>
                    </a:srgbClr>
                  </a:outerShdw>
                </a:effectLst>
                <a:latin typeface="Calibri" pitchFamily="34" charset="0"/>
              </a:rPr>
              <a:t>Present </a:t>
            </a:r>
            <a:r>
              <a:rPr lang="en-GB" dirty="0">
                <a:effectLst>
                  <a:outerShdw blurRad="38100" dist="38100" dir="2700000" algn="tl">
                    <a:srgbClr val="000000">
                      <a:alpha val="43137"/>
                    </a:srgbClr>
                  </a:outerShdw>
                </a:effectLst>
                <a:latin typeface="Calibri" pitchFamily="34" charset="0"/>
              </a:rPr>
              <a:t>at the </a:t>
            </a:r>
            <a:r>
              <a:rPr lang="en-GB" b="1" dirty="0">
                <a:effectLst>
                  <a:outerShdw blurRad="38100" dist="38100" dir="2700000" algn="tl">
                    <a:srgbClr val="000000">
                      <a:alpha val="43137"/>
                    </a:srgbClr>
                  </a:outerShdw>
                </a:effectLst>
                <a:latin typeface="Calibri" pitchFamily="34" charset="0"/>
              </a:rPr>
              <a:t>teachable </a:t>
            </a:r>
            <a:r>
              <a:rPr lang="en-GB" b="1" dirty="0" smtClean="0">
                <a:effectLst>
                  <a:outerShdw blurRad="38100" dist="38100" dir="2700000" algn="tl">
                    <a:srgbClr val="000000">
                      <a:alpha val="43137"/>
                    </a:srgbClr>
                  </a:outerShdw>
                </a:effectLst>
                <a:latin typeface="Calibri" pitchFamily="34" charset="0"/>
              </a:rPr>
              <a:t>moment </a:t>
            </a:r>
            <a:r>
              <a:rPr lang="en-GB" dirty="0">
                <a:effectLst>
                  <a:outerShdw blurRad="38100" dist="38100" dir="2700000" algn="tl">
                    <a:srgbClr val="000000">
                      <a:alpha val="43137"/>
                    </a:srgbClr>
                  </a:outerShdw>
                </a:effectLst>
                <a:latin typeface="Calibri" pitchFamily="34" charset="0"/>
              </a:rPr>
              <a:t>when people </a:t>
            </a:r>
            <a:r>
              <a:rPr lang="en-GB" dirty="0" smtClean="0">
                <a:effectLst>
                  <a:outerShdw blurRad="38100" dist="38100" dir="2700000" algn="tl">
                    <a:srgbClr val="000000">
                      <a:alpha val="43137"/>
                    </a:srgbClr>
                  </a:outerShdw>
                </a:effectLst>
                <a:latin typeface="Calibri" pitchFamily="34" charset="0"/>
              </a:rPr>
              <a:t>may be </a:t>
            </a:r>
            <a:r>
              <a:rPr lang="en-GB" dirty="0">
                <a:effectLst>
                  <a:outerShdw blurRad="38100" dist="38100" dir="2700000" algn="tl">
                    <a:srgbClr val="000000">
                      <a:alpha val="43137"/>
                    </a:srgbClr>
                  </a:outerShdw>
                </a:effectLst>
                <a:latin typeface="Calibri" pitchFamily="34" charset="0"/>
              </a:rPr>
              <a:t>ready and able to engage with IBA </a:t>
            </a:r>
          </a:p>
          <a:p>
            <a:pPr algn="just"/>
            <a:endParaRPr lang="en-GB" dirty="0">
              <a:effectLst>
                <a:outerShdw blurRad="38100" dist="38100" dir="2700000" algn="tl">
                  <a:srgbClr val="000000">
                    <a:alpha val="43137"/>
                  </a:srgbClr>
                </a:outerShdw>
              </a:effectLst>
            </a:endParaRPr>
          </a:p>
        </p:txBody>
      </p:sp>
      <p:sp>
        <p:nvSpPr>
          <p:cNvPr id="13" name="TextBox 12"/>
          <p:cNvSpPr txBox="1"/>
          <p:nvPr/>
        </p:nvSpPr>
        <p:spPr>
          <a:xfrm>
            <a:off x="4783429" y="4788615"/>
            <a:ext cx="5286412"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itchFamily="34" charset="0"/>
              </a:rPr>
              <a:t>Practical opportunity to deliver  IBA – have the time, have a quiet &amp; confidential space for discussion</a:t>
            </a:r>
            <a:endParaRPr lang="en-GB" dirty="0">
              <a:effectLst>
                <a:outerShdw blurRad="38100" dist="38100" dir="2700000" algn="tl">
                  <a:srgbClr val="000000">
                    <a:alpha val="43137"/>
                  </a:srgbClr>
                </a:outerShdw>
              </a:effectLst>
            </a:endParaRPr>
          </a:p>
        </p:txBody>
      </p:sp>
      <p:sp>
        <p:nvSpPr>
          <p:cNvPr id="2" name="TextBox 1"/>
          <p:cNvSpPr txBox="1"/>
          <p:nvPr/>
        </p:nvSpPr>
        <p:spPr>
          <a:xfrm>
            <a:off x="7344583" y="2157064"/>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4" name="TextBox 13"/>
          <p:cNvSpPr txBox="1"/>
          <p:nvPr/>
        </p:nvSpPr>
        <p:spPr>
          <a:xfrm>
            <a:off x="7344583" y="365619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5" name="TextBox 14"/>
          <p:cNvSpPr txBox="1"/>
          <p:nvPr/>
        </p:nvSpPr>
        <p:spPr>
          <a:xfrm>
            <a:off x="7344583" y="541406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pic>
        <p:nvPicPr>
          <p:cNvPr id="17" name="Picture 5" descr="http://www.justamemory.co.uk/catalog/images/214436-england.jpg">
            <a:hlinkClick r:id="rId3"/>
          </p:cNvPr>
          <p:cNvPicPr>
            <a:picLocks noChangeAspect="1" noChangeArrowheads="1"/>
          </p:cNvPicPr>
          <p:nvPr/>
        </p:nvPicPr>
        <p:blipFill>
          <a:blip r:embed="rId4" cstate="print"/>
          <a:srcRect/>
          <a:stretch>
            <a:fillRect/>
          </a:stretch>
        </p:blipFill>
        <p:spPr bwMode="auto">
          <a:xfrm>
            <a:off x="231751" y="1189137"/>
            <a:ext cx="4248472" cy="5110569"/>
          </a:xfrm>
          <a:prstGeom prst="rect">
            <a:avLst/>
          </a:prstGeom>
          <a:noFill/>
        </p:spPr>
      </p:pic>
    </p:spTree>
    <p:extLst>
      <p:ext uri="{BB962C8B-B14F-4D97-AF65-F5344CB8AC3E}">
        <p14:creationId xmlns:p14="http://schemas.microsoft.com/office/powerpoint/2010/main" val="108048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b="1" dirty="0"/>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8177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b="1" dirty="0" smtClean="0"/>
              <a:t>Why Alcohol?  What are the issues?</a:t>
            </a:r>
            <a:endParaRPr lang="en-GB" b="1" dirty="0"/>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huansoldier.net/wp-content/uploads/2011/03/requirement.jpg"/>
          <p:cNvPicPr>
            <a:picLocks noChangeAspect="1" noChangeArrowheads="1"/>
          </p:cNvPicPr>
          <p:nvPr/>
        </p:nvPicPr>
        <p:blipFill>
          <a:blip r:embed="rId3" cstate="print"/>
          <a:srcRect/>
          <a:stretch>
            <a:fillRect/>
          </a:stretch>
        </p:blipFill>
        <p:spPr bwMode="auto">
          <a:xfrm>
            <a:off x="2272485" y="1281095"/>
            <a:ext cx="5552647" cy="4167191"/>
          </a:xfrm>
          <a:prstGeom prst="rect">
            <a:avLst/>
          </a:prstGeom>
          <a:noFill/>
        </p:spPr>
      </p:pic>
      <p:sp>
        <p:nvSpPr>
          <p:cNvPr id="5" name="Title 1"/>
          <p:cNvSpPr txBox="1">
            <a:spLocks/>
          </p:cNvSpPr>
          <p:nvPr/>
        </p:nvSpPr>
        <p:spPr>
          <a:xfrm>
            <a:off x="629411" y="352401"/>
            <a:ext cx="9644130" cy="1138219"/>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3800" kern="0" dirty="0" smtClean="0">
                <a:solidFill>
                  <a:srgbClr val="423F74"/>
                </a:solidFill>
                <a:latin typeface="+mj-lt"/>
                <a:ea typeface="+mj-ea"/>
                <a:cs typeface="+mj-cs"/>
              </a:rPr>
              <a:t>Requirements of a Screening Tool</a:t>
            </a:r>
            <a:endParaRPr kumimoji="0" lang="en-GB" sz="3800" b="0" i="0" u="none" strike="noStrike" kern="0" cap="none" spc="0" normalizeH="0" baseline="0" noProof="0" dirty="0">
              <a:ln>
                <a:noFill/>
              </a:ln>
              <a:solidFill>
                <a:srgbClr val="423F74"/>
              </a:solidFill>
              <a:effectLst/>
              <a:uLnTx/>
              <a:uFillTx/>
              <a:latin typeface="+mj-lt"/>
              <a:ea typeface="+mj-ea"/>
              <a:cs typeface="+mj-cs"/>
            </a:endParaRPr>
          </a:p>
        </p:txBody>
      </p:sp>
      <p:sp>
        <p:nvSpPr>
          <p:cNvPr id="6" name="TextBox 5"/>
          <p:cNvSpPr txBox="1"/>
          <p:nvPr/>
        </p:nvSpPr>
        <p:spPr>
          <a:xfrm>
            <a:off x="3058303" y="1709723"/>
            <a:ext cx="1285884" cy="830997"/>
          </a:xfrm>
          <a:prstGeom prst="rect">
            <a:avLst/>
          </a:prstGeom>
          <a:noFill/>
        </p:spPr>
        <p:txBody>
          <a:bodyPr wrap="square" rtlCol="0">
            <a:spAutoFit/>
          </a:bodyPr>
          <a:lstStyle/>
          <a:p>
            <a:pPr algn="ctr"/>
            <a:r>
              <a:rPr lang="en-GB" b="1" dirty="0" smtClean="0"/>
              <a:t>Ease of Use</a:t>
            </a:r>
            <a:endParaRPr lang="en-GB" b="1" dirty="0"/>
          </a:p>
        </p:txBody>
      </p:sp>
      <p:sp>
        <p:nvSpPr>
          <p:cNvPr id="7" name="TextBox 6"/>
          <p:cNvSpPr txBox="1"/>
          <p:nvPr/>
        </p:nvSpPr>
        <p:spPr>
          <a:xfrm>
            <a:off x="1129477" y="3352797"/>
            <a:ext cx="1285884" cy="461665"/>
          </a:xfrm>
          <a:prstGeom prst="rect">
            <a:avLst/>
          </a:prstGeom>
          <a:noFill/>
        </p:spPr>
        <p:txBody>
          <a:bodyPr wrap="square" rtlCol="0">
            <a:spAutoFit/>
          </a:bodyPr>
          <a:lstStyle/>
          <a:p>
            <a:pPr algn="ctr"/>
            <a:r>
              <a:rPr lang="en-GB" b="1" dirty="0" smtClean="0"/>
              <a:t>Brevity</a:t>
            </a:r>
            <a:endParaRPr lang="en-GB" b="1" dirty="0"/>
          </a:p>
        </p:txBody>
      </p:sp>
      <p:sp>
        <p:nvSpPr>
          <p:cNvPr id="8" name="TextBox 7"/>
          <p:cNvSpPr txBox="1"/>
          <p:nvPr/>
        </p:nvSpPr>
        <p:spPr>
          <a:xfrm>
            <a:off x="6487327" y="5210185"/>
            <a:ext cx="1799481" cy="1200329"/>
          </a:xfrm>
          <a:prstGeom prst="rect">
            <a:avLst/>
          </a:prstGeom>
          <a:noFill/>
        </p:spPr>
        <p:txBody>
          <a:bodyPr wrap="square" rtlCol="0">
            <a:spAutoFit/>
          </a:bodyPr>
          <a:lstStyle/>
          <a:p>
            <a:pPr algn="ctr"/>
            <a:r>
              <a:rPr lang="en-GB" b="1" dirty="0" smtClean="0"/>
              <a:t>Accuracy for the user</a:t>
            </a:r>
            <a:endParaRPr lang="en-GB" b="1" dirty="0"/>
          </a:p>
        </p:txBody>
      </p:sp>
      <p:sp>
        <p:nvSpPr>
          <p:cNvPr id="10" name="TextBox 9"/>
          <p:cNvSpPr txBox="1"/>
          <p:nvPr/>
        </p:nvSpPr>
        <p:spPr>
          <a:xfrm>
            <a:off x="915163" y="5138747"/>
            <a:ext cx="3286148" cy="1200329"/>
          </a:xfrm>
          <a:prstGeom prst="rect">
            <a:avLst/>
          </a:prstGeom>
          <a:noFill/>
        </p:spPr>
        <p:txBody>
          <a:bodyPr wrap="square" rtlCol="0">
            <a:spAutoFit/>
          </a:bodyPr>
          <a:lstStyle/>
          <a:p>
            <a:pPr algn="ctr" eaLnBrk="1" hangingPunct="1"/>
            <a:r>
              <a:rPr lang="en-GB" b="1" dirty="0" smtClean="0">
                <a:cs typeface="Arial" pitchFamily="34" charset="0"/>
              </a:rPr>
              <a:t>Non threatening / judgemental to the patient</a:t>
            </a:r>
          </a:p>
        </p:txBody>
      </p:sp>
      <p:sp>
        <p:nvSpPr>
          <p:cNvPr id="12" name="TextBox 11"/>
          <p:cNvSpPr txBox="1"/>
          <p:nvPr/>
        </p:nvSpPr>
        <p:spPr>
          <a:xfrm>
            <a:off x="7773211" y="3281359"/>
            <a:ext cx="1799481" cy="1200329"/>
          </a:xfrm>
          <a:prstGeom prst="rect">
            <a:avLst/>
          </a:prstGeom>
          <a:noFill/>
        </p:spPr>
        <p:txBody>
          <a:bodyPr wrap="square" rtlCol="0">
            <a:spAutoFit/>
          </a:bodyPr>
          <a:lstStyle/>
          <a:p>
            <a:pPr algn="ctr"/>
            <a:r>
              <a:rPr lang="en-GB" b="1" dirty="0" smtClean="0"/>
              <a:t>Effective at case finding</a:t>
            </a:r>
            <a:endParaRPr lang="en-GB" b="1" dirty="0"/>
          </a:p>
        </p:txBody>
      </p:sp>
      <p:sp>
        <p:nvSpPr>
          <p:cNvPr id="13" name="TextBox 12"/>
          <p:cNvSpPr txBox="1"/>
          <p:nvPr/>
        </p:nvSpPr>
        <p:spPr>
          <a:xfrm>
            <a:off x="5915823" y="1638285"/>
            <a:ext cx="1799481" cy="830997"/>
          </a:xfrm>
          <a:prstGeom prst="rect">
            <a:avLst/>
          </a:prstGeom>
          <a:noFill/>
        </p:spPr>
        <p:txBody>
          <a:bodyPr wrap="square" rtlCol="0">
            <a:spAutoFit/>
          </a:bodyPr>
          <a:lstStyle/>
          <a:p>
            <a:pPr algn="ctr"/>
            <a:r>
              <a:rPr lang="en-GB" b="1" dirty="0" smtClean="0"/>
              <a:t>Easy to interpret</a:t>
            </a:r>
            <a:endParaRPr lang="en-GB"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2773313"/>
            <a:ext cx="4104456" cy="1219200"/>
          </a:xfrm>
        </p:spPr>
        <p:txBody>
          <a:bodyPr/>
          <a:lstStyle/>
          <a:p>
            <a:r>
              <a:rPr lang="en-GB" sz="3600" b="1" dirty="0" smtClean="0">
                <a:solidFill>
                  <a:srgbClr val="0000FF"/>
                </a:solidFill>
              </a:rPr>
              <a:t>GOLD STANDARD</a:t>
            </a:r>
            <a:br>
              <a:rPr lang="en-GB" sz="3600" b="1" dirty="0" smtClean="0">
                <a:solidFill>
                  <a:srgbClr val="0000FF"/>
                </a:solidFill>
              </a:rPr>
            </a:br>
            <a:r>
              <a:rPr lang="en-GB" sz="4400" b="1" dirty="0" smtClean="0">
                <a:solidFill>
                  <a:srgbClr val="0000FF"/>
                </a:solidFill>
              </a:rPr>
              <a:t>AUDIT</a:t>
            </a:r>
            <a:r>
              <a:rPr lang="en-GB" sz="3600" b="1" dirty="0" smtClean="0">
                <a:solidFill>
                  <a:srgbClr val="0000FF"/>
                </a:solidFill>
              </a:rPr>
              <a:t> </a:t>
            </a:r>
            <a:br>
              <a:rPr lang="en-GB" sz="3600" b="1" dirty="0" smtClean="0">
                <a:solidFill>
                  <a:srgbClr val="0000FF"/>
                </a:solidFill>
              </a:rPr>
            </a:br>
            <a:r>
              <a:rPr lang="en-GB" sz="3600" b="1" dirty="0">
                <a:solidFill>
                  <a:srgbClr val="0000FF"/>
                </a:solidFill>
              </a:rPr>
              <a:t/>
            </a:r>
            <a:br>
              <a:rPr lang="en-GB" sz="3600" b="1" dirty="0">
                <a:solidFill>
                  <a:srgbClr val="0000FF"/>
                </a:solidFill>
              </a:rPr>
            </a:br>
            <a:r>
              <a:rPr lang="en-GB" sz="3600" b="1" dirty="0" smtClean="0">
                <a:solidFill>
                  <a:srgbClr val="0000FF"/>
                </a:solidFill>
              </a:rPr>
              <a:t>(</a:t>
            </a:r>
            <a:r>
              <a:rPr lang="en-GB" sz="3600" b="1" dirty="0">
                <a:solidFill>
                  <a:srgbClr val="FF0000"/>
                </a:solidFill>
              </a:rPr>
              <a:t>A</a:t>
            </a:r>
            <a:r>
              <a:rPr lang="en-GB" sz="3600" b="1" dirty="0">
                <a:solidFill>
                  <a:srgbClr val="0000FF"/>
                </a:solidFill>
              </a:rPr>
              <a:t>lcohol</a:t>
            </a:r>
            <a:br>
              <a:rPr lang="en-GB" sz="3600" b="1" dirty="0">
                <a:solidFill>
                  <a:srgbClr val="0000FF"/>
                </a:solidFill>
              </a:rPr>
            </a:br>
            <a:r>
              <a:rPr lang="en-GB" sz="3600" b="1" dirty="0">
                <a:solidFill>
                  <a:srgbClr val="FF0000"/>
                </a:solidFill>
              </a:rPr>
              <a:t>U</a:t>
            </a:r>
            <a:r>
              <a:rPr lang="en-GB" sz="3600" b="1" dirty="0">
                <a:solidFill>
                  <a:srgbClr val="0000FF"/>
                </a:solidFill>
              </a:rPr>
              <a:t>se </a:t>
            </a:r>
            <a:r>
              <a:rPr lang="en-GB" sz="3600" b="1" dirty="0">
                <a:solidFill>
                  <a:srgbClr val="FF0000"/>
                </a:solidFill>
              </a:rPr>
              <a:t>D</a:t>
            </a:r>
            <a:r>
              <a:rPr lang="en-GB" sz="3600" b="1" dirty="0">
                <a:solidFill>
                  <a:srgbClr val="0000FF"/>
                </a:solidFill>
              </a:rPr>
              <a:t>isorders </a:t>
            </a:r>
            <a:r>
              <a:rPr lang="en-GB" sz="3600" b="1" dirty="0">
                <a:solidFill>
                  <a:srgbClr val="FF0000"/>
                </a:solidFill>
              </a:rPr>
              <a:t>I</a:t>
            </a:r>
            <a:r>
              <a:rPr lang="en-GB" sz="3600" b="1" dirty="0">
                <a:solidFill>
                  <a:srgbClr val="0000FF"/>
                </a:solidFill>
              </a:rPr>
              <a:t>dentification </a:t>
            </a:r>
            <a:r>
              <a:rPr lang="en-GB" sz="3600" b="1" dirty="0">
                <a:solidFill>
                  <a:srgbClr val="FF0000"/>
                </a:solidFill>
              </a:rPr>
              <a:t>T</a:t>
            </a:r>
            <a:r>
              <a:rPr lang="en-GB" sz="3600" b="1" dirty="0">
                <a:solidFill>
                  <a:srgbClr val="0000FF"/>
                </a:solidFill>
              </a:rPr>
              <a:t>est</a:t>
            </a:r>
            <a:r>
              <a:rPr lang="en-GB" sz="3600" b="1" dirty="0" smtClean="0">
                <a:solidFill>
                  <a:srgbClr val="0000FF"/>
                </a:solidFill>
              </a:rPr>
              <a:t>)</a:t>
            </a:r>
            <a:br>
              <a:rPr lang="en-GB" sz="3600" b="1" dirty="0" smtClean="0">
                <a:solidFill>
                  <a:srgbClr val="0000FF"/>
                </a:solidFill>
              </a:rPr>
            </a:br>
            <a:r>
              <a:rPr lang="en-GB" sz="3600" b="1" dirty="0" smtClean="0">
                <a:solidFill>
                  <a:srgbClr val="0000FF"/>
                </a:solidFill>
              </a:rPr>
              <a:t/>
            </a:r>
            <a:br>
              <a:rPr lang="en-GB" sz="3600" b="1" dirty="0" smtClean="0">
                <a:solidFill>
                  <a:srgbClr val="0000FF"/>
                </a:solidFill>
              </a:rPr>
            </a:br>
            <a:r>
              <a:rPr lang="en-GB" sz="2400" b="1" dirty="0" smtClean="0">
                <a:solidFill>
                  <a:srgbClr val="0000FF"/>
                </a:solidFill>
              </a:rPr>
              <a:t>but 10 questions version too long for many settings </a:t>
            </a:r>
            <a:endParaRPr lang="en-GB"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287" y="397049"/>
            <a:ext cx="5112568" cy="58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63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spcBef>
                <a:spcPct val="50000"/>
              </a:spcBef>
            </a:pPr>
            <a:r>
              <a:rPr lang="en-GB" sz="1400" dirty="0" smtClean="0">
                <a:solidFill>
                  <a:srgbClr val="000000"/>
                </a:solidFill>
                <a:latin typeface="Arial" pitchFamily="34" charset="0"/>
              </a:rPr>
              <a:t>Adults 18 +</a:t>
            </a:r>
            <a:endParaRPr lang="en-GB" sz="1400" dirty="0">
              <a:solidFill>
                <a:srgbClr val="000000"/>
              </a:solidFill>
              <a:latin typeface="Arial" pitchFamily="34" charset="0"/>
            </a:endParaRPr>
          </a:p>
        </p:txBody>
      </p:sp>
      <p:sp>
        <p:nvSpPr>
          <p:cNvPr id="184323" name="AutoShape 3"/>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600" b="1" dirty="0" smtClean="0">
                <a:solidFill>
                  <a:srgbClr val="000000"/>
                </a:solidFill>
                <a:latin typeface="Arial" pitchFamily="34" charset="0"/>
              </a:rPr>
              <a:t>Teachable Moment</a:t>
            </a:r>
            <a:endParaRPr lang="en-GB" sz="1600" b="1" dirty="0">
              <a:solidFill>
                <a:srgbClr val="000000"/>
              </a:solidFill>
              <a:latin typeface="Arial" pitchFamily="34" charset="0"/>
            </a:endParaRPr>
          </a:p>
        </p:txBody>
      </p:sp>
      <p:sp>
        <p:nvSpPr>
          <p:cNvPr id="184324" name="AutoShape 4"/>
          <p:cNvSpPr>
            <a:spLocks noChangeArrowheads="1"/>
          </p:cNvSpPr>
          <p:nvPr/>
        </p:nvSpPr>
        <p:spPr bwMode="auto">
          <a:xfrm>
            <a:off x="3997105" y="3781425"/>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Full Screen</a:t>
            </a:r>
          </a:p>
          <a:p>
            <a:pPr algn="ctr"/>
            <a:r>
              <a:rPr lang="en-GB" sz="1400">
                <a:solidFill>
                  <a:srgbClr val="000000"/>
                </a:solidFill>
                <a:latin typeface="Arial" pitchFamily="34" charset="0"/>
              </a:rPr>
              <a:t>AUDIT</a:t>
            </a:r>
          </a:p>
        </p:txBody>
      </p:sp>
      <p:sp>
        <p:nvSpPr>
          <p:cNvPr id="184325" name="AutoShape 5"/>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8-15</a:t>
            </a:r>
          </a:p>
          <a:p>
            <a:pPr algn="ctr"/>
            <a:r>
              <a:rPr lang="en-GB" sz="1400">
                <a:solidFill>
                  <a:srgbClr val="000000"/>
                </a:solidFill>
                <a:latin typeface="Arial" pitchFamily="34" charset="0"/>
              </a:rPr>
              <a:t>Increasing-risk</a:t>
            </a:r>
          </a:p>
        </p:txBody>
      </p:sp>
      <p:sp>
        <p:nvSpPr>
          <p:cNvPr id="184327" name="AutoShape 7"/>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Consider </a:t>
            </a:r>
            <a:r>
              <a:rPr lang="en-GB" sz="1400" dirty="0" smtClean="0">
                <a:solidFill>
                  <a:srgbClr val="000000"/>
                </a:solidFill>
                <a:latin typeface="Arial" pitchFamily="34" charset="0"/>
              </a:rPr>
              <a:t>Referral to </a:t>
            </a:r>
            <a:endParaRPr lang="en-GB" sz="1400" dirty="0">
              <a:solidFill>
                <a:srgbClr val="000000"/>
              </a:solidFill>
              <a:latin typeface="Arial" pitchFamily="34" charset="0"/>
            </a:endParaRPr>
          </a:p>
          <a:p>
            <a:pPr algn="ctr"/>
            <a:r>
              <a:rPr lang="en-GB" sz="1400" dirty="0">
                <a:solidFill>
                  <a:srgbClr val="000000"/>
                </a:solidFill>
                <a:latin typeface="Arial" pitchFamily="34" charset="0"/>
              </a:rPr>
              <a:t>Specialist Services</a:t>
            </a:r>
          </a:p>
        </p:txBody>
      </p:sp>
      <p:sp>
        <p:nvSpPr>
          <p:cNvPr id="184328" name="Text Box 8"/>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endParaRPr lang="en-US" sz="1400">
              <a:solidFill>
                <a:srgbClr val="000000"/>
              </a:solidFill>
              <a:latin typeface="Arial" pitchFamily="34" charset="0"/>
            </a:endParaRPr>
          </a:p>
        </p:txBody>
      </p:sp>
      <p:sp>
        <p:nvSpPr>
          <p:cNvPr id="184329" name="AutoShape 9"/>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16-19</a:t>
            </a:r>
          </a:p>
          <a:p>
            <a:pPr algn="ctr"/>
            <a:r>
              <a:rPr lang="en-GB" sz="1400">
                <a:solidFill>
                  <a:srgbClr val="000000"/>
                </a:solidFill>
                <a:latin typeface="Arial" pitchFamily="34" charset="0"/>
              </a:rPr>
              <a:t>Higher-risk</a:t>
            </a:r>
          </a:p>
        </p:txBody>
      </p:sp>
      <p:sp>
        <p:nvSpPr>
          <p:cNvPr id="184330" name="AutoShape 10"/>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20+</a:t>
            </a:r>
          </a:p>
          <a:p>
            <a:pPr algn="ctr"/>
            <a:r>
              <a:rPr lang="en-GB" sz="1400">
                <a:solidFill>
                  <a:srgbClr val="000000"/>
                </a:solidFill>
                <a:latin typeface="Arial" pitchFamily="34" charset="0"/>
              </a:rPr>
              <a:t>Possible Dependence</a:t>
            </a:r>
          </a:p>
        </p:txBody>
      </p:sp>
      <p:sp>
        <p:nvSpPr>
          <p:cNvPr id="184331" name="AutoShape 11"/>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AUDIT Score </a:t>
            </a:r>
          </a:p>
          <a:p>
            <a:pPr algn="ctr"/>
            <a:r>
              <a:rPr lang="en-GB" sz="1400" dirty="0">
                <a:solidFill>
                  <a:srgbClr val="000000"/>
                </a:solidFill>
                <a:latin typeface="Arial" pitchFamily="34" charset="0"/>
              </a:rPr>
              <a:t>0-7</a:t>
            </a:r>
          </a:p>
          <a:p>
            <a:pPr algn="ctr"/>
            <a:r>
              <a:rPr lang="en-GB" sz="1400" dirty="0" smtClean="0">
                <a:solidFill>
                  <a:srgbClr val="000000"/>
                </a:solidFill>
                <a:latin typeface="Arial" pitchFamily="34" charset="0"/>
              </a:rPr>
              <a:t>Low-risk</a:t>
            </a:r>
            <a:endParaRPr lang="en-GB" sz="1400" dirty="0">
              <a:solidFill>
                <a:srgbClr val="000000"/>
              </a:solidFill>
              <a:latin typeface="Arial" pitchFamily="34" charset="0"/>
            </a:endParaRPr>
          </a:p>
        </p:txBody>
      </p:sp>
      <p:sp>
        <p:nvSpPr>
          <p:cNvPr id="184332" name="Text Box 12"/>
          <p:cNvSpPr txBox="1">
            <a:spLocks noChangeArrowheads="1"/>
          </p:cNvSpPr>
          <p:nvPr/>
        </p:nvSpPr>
        <p:spPr bwMode="auto">
          <a:xfrm>
            <a:off x="462989" y="672554"/>
            <a:ext cx="3030304"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2100" b="1" dirty="0" smtClean="0">
                <a:solidFill>
                  <a:srgbClr val="000000"/>
                </a:solidFill>
                <a:latin typeface="Arial" pitchFamily="34" charset="0"/>
              </a:rPr>
              <a:t>Alcohol </a:t>
            </a:r>
            <a:r>
              <a:rPr lang="en-GB" sz="2100" b="1" dirty="0">
                <a:solidFill>
                  <a:srgbClr val="000000"/>
                </a:solidFill>
                <a:latin typeface="Arial" pitchFamily="34" charset="0"/>
              </a:rPr>
              <a:t>Care Pathway</a:t>
            </a:r>
          </a:p>
        </p:txBody>
      </p:sp>
      <p:sp>
        <p:nvSpPr>
          <p:cNvPr id="184333" name="AutoShape 13"/>
          <p:cNvSpPr>
            <a:spLocks noChangeArrowheads="1"/>
          </p:cNvSpPr>
          <p:nvPr/>
        </p:nvSpPr>
        <p:spPr bwMode="auto">
          <a:xfrm>
            <a:off x="8645550" y="4119303"/>
            <a:ext cx="1304533"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No action</a:t>
            </a:r>
          </a:p>
        </p:txBody>
      </p:sp>
      <p:sp>
        <p:nvSpPr>
          <p:cNvPr id="184334" name="Text Box 14"/>
          <p:cNvSpPr txBox="1">
            <a:spLocks noChangeArrowheads="1"/>
          </p:cNvSpPr>
          <p:nvPr/>
        </p:nvSpPr>
        <p:spPr bwMode="auto">
          <a:xfrm>
            <a:off x="4165972" y="3464556"/>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Positive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5" name="Text Box 15"/>
          <p:cNvSpPr txBox="1">
            <a:spLocks noChangeArrowheads="1"/>
          </p:cNvSpPr>
          <p:nvPr/>
        </p:nvSpPr>
        <p:spPr bwMode="auto">
          <a:xfrm>
            <a:off x="8205757" y="3622116"/>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Negative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6" name="AutoShape 16"/>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FAST</a:t>
            </a:r>
          </a:p>
        </p:txBody>
      </p:sp>
      <p:sp>
        <p:nvSpPr>
          <p:cNvPr id="184337" name="AutoShape 17"/>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 C</a:t>
            </a:r>
          </a:p>
        </p:txBody>
      </p:sp>
      <p:cxnSp>
        <p:nvCxnSpPr>
          <p:cNvPr id="184339" name="AutoShape 19"/>
          <p:cNvCxnSpPr>
            <a:cxnSpLocks noChangeShapeType="1"/>
            <a:stCxn id="184330" idx="2"/>
            <a:endCxn id="184327"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0" name="AutoShape 20"/>
          <p:cNvCxnSpPr>
            <a:cxnSpLocks noChangeShapeType="1"/>
            <a:stCxn id="184325" idx="2"/>
            <a:endCxn id="184349"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1" name="AutoShape 21"/>
          <p:cNvCxnSpPr>
            <a:cxnSpLocks noChangeShapeType="1"/>
            <a:stCxn id="184329" idx="2"/>
            <a:endCxn id="184349"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2" name="AutoShape 22"/>
          <p:cNvCxnSpPr>
            <a:cxnSpLocks noChangeShapeType="1"/>
            <a:stCxn id="184324" idx="2"/>
            <a:endCxn id="184330"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3" name="AutoShape 23"/>
          <p:cNvCxnSpPr>
            <a:cxnSpLocks noChangeShapeType="1"/>
            <a:stCxn id="184324" idx="2"/>
            <a:endCxn id="184329"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4" name="AutoShape 24"/>
          <p:cNvCxnSpPr>
            <a:cxnSpLocks noChangeShapeType="1"/>
            <a:stCxn id="184324" idx="2"/>
            <a:endCxn id="184325"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5" name="AutoShape 25"/>
          <p:cNvCxnSpPr>
            <a:cxnSpLocks noChangeShapeType="1"/>
            <a:stCxn id="184324" idx="2"/>
            <a:endCxn id="184331"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6" name="AutoShape 26"/>
          <p:cNvCxnSpPr>
            <a:cxnSpLocks noChangeShapeType="1"/>
            <a:stCxn id="184331" idx="3"/>
            <a:endCxn id="184333" idx="4"/>
          </p:cNvCxnSpPr>
          <p:nvPr/>
        </p:nvCxnSpPr>
        <p:spPr bwMode="auto">
          <a:xfrm flipH="1" flipV="1">
            <a:off x="9298745" y="4655005"/>
            <a:ext cx="1855" cy="7160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7" name="Text Box 27"/>
          <p:cNvSpPr txBox="1">
            <a:spLocks noChangeArrowheads="1"/>
          </p:cNvSpPr>
          <p:nvPr/>
        </p:nvSpPr>
        <p:spPr bwMode="auto">
          <a:xfrm>
            <a:off x="1978141" y="2510447"/>
            <a:ext cx="1430719" cy="7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Initial Screening Tools</a:t>
            </a:r>
          </a:p>
        </p:txBody>
      </p:sp>
      <p:cxnSp>
        <p:nvCxnSpPr>
          <p:cNvPr id="184348" name="AutoShape 28"/>
          <p:cNvCxnSpPr>
            <a:cxnSpLocks noChangeShapeType="1"/>
            <a:stCxn id="184322" idx="2"/>
            <a:endCxn id="184323"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9" name="AutoShape 2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Brief Advice</a:t>
            </a:r>
          </a:p>
        </p:txBody>
      </p:sp>
      <p:sp>
        <p:nvSpPr>
          <p:cNvPr id="184350" name="Text Box 3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lgn="ctr">
              <a:spcBef>
                <a:spcPct val="50000"/>
              </a:spcBef>
            </a:pPr>
            <a:endParaRPr lang="en-US" sz="1400">
              <a:solidFill>
                <a:srgbClr val="000000"/>
              </a:solidFill>
              <a:latin typeface="Arial" pitchFamily="34" charset="0"/>
            </a:endParaRPr>
          </a:p>
        </p:txBody>
      </p:sp>
      <p:sp>
        <p:nvSpPr>
          <p:cNvPr id="184351" name="Line 31"/>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2" name="Line 32"/>
          <p:cNvSpPr>
            <a:spLocks noChangeShapeType="1"/>
          </p:cNvSpPr>
          <p:nvPr/>
        </p:nvSpPr>
        <p:spPr bwMode="auto">
          <a:xfrm>
            <a:off x="4334837" y="3464556"/>
            <a:ext cx="48822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3" name="Line 33"/>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4" name="Line 34"/>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5" name="Line 35"/>
          <p:cNvSpPr>
            <a:spLocks noChangeShapeType="1"/>
          </p:cNvSpPr>
          <p:nvPr/>
        </p:nvSpPr>
        <p:spPr bwMode="auto">
          <a:xfrm>
            <a:off x="9217095" y="3464557"/>
            <a:ext cx="0" cy="633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6" name="Line 36"/>
          <p:cNvSpPr>
            <a:spLocks noChangeShapeType="1"/>
          </p:cNvSpPr>
          <p:nvPr/>
        </p:nvSpPr>
        <p:spPr bwMode="auto">
          <a:xfrm>
            <a:off x="5427825" y="3464557"/>
            <a:ext cx="0"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7" name="Line 37"/>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8" name="Line 38"/>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9" name="Line 39"/>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0" name="Line 40"/>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1" name="Line 41"/>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5" name="Slide Number Placeholder 3"/>
          <p:cNvSpPr txBox="1">
            <a:spLocks noGrp="1"/>
          </p:cNvSpPr>
          <p:nvPr/>
        </p:nvSpPr>
        <p:spPr bwMode="auto">
          <a:xfrm>
            <a:off x="9064931" y="7116432"/>
            <a:ext cx="1623707" cy="2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sz="2100" dirty="0">
              <a:solidFill>
                <a:srgbClr val="000000"/>
              </a:solidFill>
              <a:ea typeface="ＭＳ Ｐゴシック" pitchFamily="34" charset="-128"/>
            </a:endParaRPr>
          </a:p>
        </p:txBody>
      </p:sp>
      <p:sp>
        <p:nvSpPr>
          <p:cNvPr id="2" name="Footer Placeholder 1"/>
          <p:cNvSpPr>
            <a:spLocks noGrp="1"/>
          </p:cNvSpPr>
          <p:nvPr>
            <p:ph type="ftr" sz="quarter" idx="4294967295"/>
          </p:nvPr>
        </p:nvSpPr>
        <p:spPr>
          <a:xfrm>
            <a:off x="3651952" y="6890597"/>
            <a:ext cx="3384735" cy="504190"/>
          </a:xfrm>
          <a:prstGeom prst="rect">
            <a:avLst/>
          </a:prstGeom>
        </p:spPr>
        <p:txBody>
          <a:bodyPr lIns="104287" tIns="52144" rIns="104287" bIns="52144"/>
          <a:lstStyle/>
          <a:p>
            <a:endParaRPr lang="en-GB" dirty="0">
              <a:solidFill>
                <a:srgbClr val="000000"/>
              </a:solidFill>
            </a:endParaRPr>
          </a:p>
        </p:txBody>
      </p:sp>
      <p:sp>
        <p:nvSpPr>
          <p:cNvPr id="4" name="Slide Number Placeholder 3"/>
          <p:cNvSpPr>
            <a:spLocks noGrp="1"/>
          </p:cNvSpPr>
          <p:nvPr>
            <p:ph type="sldNum" sz="quarter" idx="4294967295"/>
          </p:nvPr>
        </p:nvSpPr>
        <p:spPr>
          <a:xfrm>
            <a:off x="7927406" y="6890597"/>
            <a:ext cx="2226800" cy="504190"/>
          </a:xfrm>
          <a:prstGeom prst="rect">
            <a:avLst/>
          </a:prstGeom>
        </p:spPr>
        <p:txBody>
          <a:bodyPr lIns="104287" tIns="52144" rIns="104287" bIns="52144"/>
          <a:lstStyle/>
          <a:p>
            <a:endParaRPr lang="en-GB" dirty="0">
              <a:solidFill>
                <a:srgbClr val="000000"/>
              </a:solidFill>
            </a:endParaRPr>
          </a:p>
        </p:txBody>
      </p:sp>
    </p:spTree>
    <p:extLst>
      <p:ext uri="{BB962C8B-B14F-4D97-AF65-F5344CB8AC3E}">
        <p14:creationId xmlns:p14="http://schemas.microsoft.com/office/powerpoint/2010/main" val="1487972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3438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015" y="613073"/>
            <a:ext cx="5807858" cy="714679"/>
          </a:xfrm>
        </p:spPr>
        <p:txBody>
          <a:bodyPr/>
          <a:lstStyle/>
          <a:p>
            <a:r>
              <a:rPr lang="en-GB" dirty="0" smtClean="0"/>
              <a:t>Typical night in</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pic>
        <p:nvPicPr>
          <p:cNvPr id="6" name="Content Placeholder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9555" y="1941375"/>
            <a:ext cx="5555342" cy="3302311"/>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913377" y="1921230"/>
            <a:ext cx="6060375" cy="3351353"/>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6568459" y="4785192"/>
            <a:ext cx="1599265" cy="459249"/>
          </a:xfrm>
          <a:prstGeom prst="rect">
            <a:avLst/>
          </a:prstGeom>
          <a:solidFill>
            <a:schemeClr val="bg1"/>
          </a:solidFill>
        </p:spPr>
        <p:txBody>
          <a:bodyPr wrap="square" lIns="104287" tIns="52144" rIns="104287" bIns="52144" rtlCol="0">
            <a:spAutoFit/>
          </a:bodyPr>
          <a:lstStyle/>
          <a:p>
            <a:endParaRPr lang="en-GB" sz="2300" b="1" dirty="0"/>
          </a:p>
        </p:txBody>
      </p:sp>
      <p:sp>
        <p:nvSpPr>
          <p:cNvPr id="11" name="TextBox 10"/>
          <p:cNvSpPr txBox="1"/>
          <p:nvPr/>
        </p:nvSpPr>
        <p:spPr>
          <a:xfrm>
            <a:off x="8121990" y="3004089"/>
            <a:ext cx="2020125" cy="1367190"/>
          </a:xfrm>
          <a:prstGeom prst="rect">
            <a:avLst/>
          </a:prstGeom>
          <a:noFill/>
        </p:spPr>
        <p:txBody>
          <a:bodyPr wrap="square" lIns="104287" tIns="52144" rIns="104287" bIns="52144" rtlCol="0">
            <a:spAutoFit/>
          </a:bodyPr>
          <a:lstStyle/>
          <a:p>
            <a:pPr algn="ctr"/>
            <a:r>
              <a:rPr lang="en-GB" sz="4100" b="1" dirty="0"/>
              <a:t>8.4 </a:t>
            </a:r>
          </a:p>
          <a:p>
            <a:pPr algn="ctr"/>
            <a:r>
              <a:rPr lang="en-GB" sz="4100" b="1" dirty="0"/>
              <a:t>UNITS</a:t>
            </a:r>
          </a:p>
        </p:txBody>
      </p:sp>
      <p:sp>
        <p:nvSpPr>
          <p:cNvPr id="3" name="TextBox 2"/>
          <p:cNvSpPr txBox="1"/>
          <p:nvPr/>
        </p:nvSpPr>
        <p:spPr>
          <a:xfrm>
            <a:off x="893251" y="4785192"/>
            <a:ext cx="2020125" cy="474638"/>
          </a:xfrm>
          <a:prstGeom prst="rect">
            <a:avLst/>
          </a:prstGeom>
          <a:solidFill>
            <a:schemeClr val="bg1"/>
          </a:solidFill>
        </p:spPr>
        <p:txBody>
          <a:bodyPr wrap="square" lIns="104287" tIns="52144" rIns="104287" bIns="52144" rtlCol="0">
            <a:spAutoFit/>
          </a:bodyPr>
          <a:lstStyle/>
          <a:p>
            <a:endParaRPr lang="en-GB" dirty="0"/>
          </a:p>
        </p:txBody>
      </p:sp>
      <p:sp>
        <p:nvSpPr>
          <p:cNvPr id="14" name="TextBox 13"/>
          <p:cNvSpPr txBox="1"/>
          <p:nvPr/>
        </p:nvSpPr>
        <p:spPr>
          <a:xfrm>
            <a:off x="3576710" y="4831350"/>
            <a:ext cx="1767609" cy="474638"/>
          </a:xfrm>
          <a:prstGeom prst="rect">
            <a:avLst/>
          </a:prstGeom>
          <a:solidFill>
            <a:schemeClr val="bg1"/>
          </a:solidFill>
        </p:spPr>
        <p:txBody>
          <a:bodyPr wrap="square" lIns="104287" tIns="52144" rIns="104287" bIns="52144" rtlCol="0">
            <a:spAutoFit/>
          </a:bodyPr>
          <a:lstStyle/>
          <a:p>
            <a:endParaRPr lang="en-GB" dirty="0"/>
          </a:p>
        </p:txBody>
      </p:sp>
      <p:sp>
        <p:nvSpPr>
          <p:cNvPr id="16" name="TextBox 15"/>
          <p:cNvSpPr txBox="1"/>
          <p:nvPr/>
        </p:nvSpPr>
        <p:spPr>
          <a:xfrm>
            <a:off x="3576710" y="4831350"/>
            <a:ext cx="1599265" cy="474638"/>
          </a:xfrm>
          <a:prstGeom prst="rect">
            <a:avLst/>
          </a:prstGeom>
          <a:noFill/>
        </p:spPr>
        <p:txBody>
          <a:bodyPr wrap="square" lIns="104287" tIns="52144" rIns="104287" bIns="52144" rtlCol="0">
            <a:spAutoFit/>
          </a:bodyPr>
          <a:lstStyle/>
          <a:p>
            <a:endParaRPr lang="en-GB" dirty="0"/>
          </a:p>
        </p:txBody>
      </p:sp>
      <p:sp>
        <p:nvSpPr>
          <p:cNvPr id="17" name="TextBox 16"/>
          <p:cNvSpPr txBox="1"/>
          <p:nvPr/>
        </p:nvSpPr>
        <p:spPr>
          <a:xfrm>
            <a:off x="3543990" y="4822837"/>
            <a:ext cx="1599265" cy="474638"/>
          </a:xfrm>
          <a:prstGeom prst="rect">
            <a:avLst/>
          </a:prstGeom>
          <a:solidFill>
            <a:schemeClr val="bg1"/>
          </a:solidFill>
        </p:spPr>
        <p:txBody>
          <a:bodyPr wrap="square" lIns="104287" tIns="52144" rIns="104287" bIns="52144" rtlCol="0">
            <a:spAutoFit/>
          </a:bodyPr>
          <a:lstStyle/>
          <a:p>
            <a:endParaRPr lang="en-GB" dirty="0"/>
          </a:p>
        </p:txBody>
      </p:sp>
      <p:sp>
        <p:nvSpPr>
          <p:cNvPr id="18" name="TextBox 17"/>
          <p:cNvSpPr txBox="1"/>
          <p:nvPr/>
        </p:nvSpPr>
        <p:spPr>
          <a:xfrm>
            <a:off x="6859412" y="3665936"/>
            <a:ext cx="849015" cy="474638"/>
          </a:xfrm>
          <a:prstGeom prst="rect">
            <a:avLst/>
          </a:prstGeom>
          <a:solidFill>
            <a:schemeClr val="bg1"/>
          </a:solidFill>
        </p:spPr>
        <p:txBody>
          <a:bodyPr wrap="square" lIns="104287" tIns="52144" rIns="104287" bIns="52144" rtlCol="0">
            <a:spAutoFit/>
          </a:bodyPr>
          <a:lstStyle/>
          <a:p>
            <a:r>
              <a:rPr lang="en-GB" dirty="0">
                <a:latin typeface="Arial" pitchFamily="34" charset="0"/>
                <a:cs typeface="Arial" pitchFamily="34" charset="0"/>
              </a:rPr>
              <a:t>Half</a:t>
            </a:r>
          </a:p>
        </p:txBody>
      </p:sp>
    </p:spTree>
    <p:extLst>
      <p:ext uri="{BB962C8B-B14F-4D97-AF65-F5344CB8AC3E}">
        <p14:creationId xmlns:p14="http://schemas.microsoft.com/office/powerpoint/2010/main" val="5108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15" y="541065"/>
            <a:ext cx="6361572" cy="714679"/>
          </a:xfrm>
        </p:spPr>
        <p:txBody>
          <a:bodyPr/>
          <a:lstStyle/>
          <a:p>
            <a:r>
              <a:rPr lang="en-GB" dirty="0" smtClean="0"/>
              <a:t>Typical night out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
        <p:nvSpPr>
          <p:cNvPr id="15" name="TextBox 14"/>
          <p:cNvSpPr txBox="1"/>
          <p:nvPr/>
        </p:nvSpPr>
        <p:spPr>
          <a:xfrm>
            <a:off x="7322357" y="4575514"/>
            <a:ext cx="1902852" cy="1367190"/>
          </a:xfrm>
          <a:prstGeom prst="rect">
            <a:avLst/>
          </a:prstGeom>
          <a:noFill/>
        </p:spPr>
        <p:txBody>
          <a:bodyPr wrap="square" lIns="104287" tIns="52144" rIns="104287" bIns="52144" rtlCol="0">
            <a:spAutoFit/>
          </a:bodyPr>
          <a:lstStyle/>
          <a:p>
            <a:pPr algn="ctr"/>
            <a:r>
              <a:rPr lang="en-GB" sz="4100" b="1" dirty="0"/>
              <a:t>14</a:t>
            </a:r>
          </a:p>
          <a:p>
            <a:pPr algn="ctr"/>
            <a:r>
              <a:rPr lang="en-GB" sz="4100" b="1" dirty="0"/>
              <a:t>UNITS</a:t>
            </a:r>
          </a:p>
        </p:txBody>
      </p:sp>
      <p:sp>
        <p:nvSpPr>
          <p:cNvPr id="3" name="TextBox 2"/>
          <p:cNvSpPr txBox="1"/>
          <p:nvPr/>
        </p:nvSpPr>
        <p:spPr>
          <a:xfrm>
            <a:off x="1236448" y="3607633"/>
            <a:ext cx="8047398" cy="474638"/>
          </a:xfrm>
          <a:prstGeom prst="rect">
            <a:avLst/>
          </a:prstGeom>
          <a:solidFill>
            <a:schemeClr val="bg1"/>
          </a:solidFill>
        </p:spPr>
        <p:txBody>
          <a:bodyPr wrap="square" lIns="104287" tIns="52144" rIns="104287" bIns="52144" rtlCol="0">
            <a:spAutoFit/>
          </a:bodyPr>
          <a:lstStyle/>
          <a:p>
            <a:endParaRPr lang="en-GB" dirty="0"/>
          </a:p>
        </p:txBody>
      </p:sp>
      <p:sp>
        <p:nvSpPr>
          <p:cNvPr id="10" name="TextBox 9"/>
          <p:cNvSpPr txBox="1"/>
          <p:nvPr/>
        </p:nvSpPr>
        <p:spPr>
          <a:xfrm>
            <a:off x="4502600" y="5212338"/>
            <a:ext cx="1178406" cy="474638"/>
          </a:xfrm>
          <a:prstGeom prst="rect">
            <a:avLst/>
          </a:prstGeom>
          <a:solidFill>
            <a:schemeClr val="bg1"/>
          </a:solidFill>
        </p:spPr>
        <p:txBody>
          <a:bodyPr wrap="square" lIns="104287" tIns="52144" rIns="104287" bIns="52144" rtlCol="0">
            <a:spAutoFit/>
          </a:bodyPr>
          <a:lstStyle/>
          <a:p>
            <a:r>
              <a:rPr lang="en-GB" dirty="0" smtClean="0">
                <a:latin typeface="Arial" pitchFamily="34" charset="0"/>
                <a:cs typeface="Arial" pitchFamily="34" charset="0"/>
              </a:rPr>
              <a:t>Half</a:t>
            </a:r>
            <a:endParaRPr lang="en-GB" dirty="0">
              <a:latin typeface="Arial" pitchFamily="34" charset="0"/>
              <a:cs typeface="Arial" pitchFamily="34" charset="0"/>
            </a:endParaRPr>
          </a:p>
        </p:txBody>
      </p:sp>
      <p:sp>
        <p:nvSpPr>
          <p:cNvPr id="12" name="Content Placeholder 11"/>
          <p:cNvSpPr>
            <a:spLocks noGrp="1"/>
          </p:cNvSpPr>
          <p:nvPr>
            <p:ph idx="1"/>
          </p:nvPr>
        </p:nvSpPr>
        <p:spPr>
          <a:xfrm>
            <a:off x="633558" y="6322508"/>
            <a:ext cx="7320089" cy="387216"/>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87" y="1521485"/>
            <a:ext cx="1654892" cy="20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032" y="1530390"/>
            <a:ext cx="1655834" cy="20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355" y="1530390"/>
            <a:ext cx="1647827" cy="20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067" y="3771371"/>
            <a:ext cx="1904551" cy="2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91186" y="5237361"/>
            <a:ext cx="1142336"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11248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Alcohol and Calories</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943" y="1333153"/>
            <a:ext cx="6696744" cy="5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38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sxc.hu/pic/m/b/br/brokenarts/252413_note_pad.jpg"/>
          <p:cNvPicPr>
            <a:picLocks noChangeAspect="1" noChangeArrowheads="1"/>
          </p:cNvPicPr>
          <p:nvPr/>
        </p:nvPicPr>
        <p:blipFill>
          <a:blip r:embed="rId3" cstate="print"/>
          <a:srcRect/>
          <a:stretch>
            <a:fillRect/>
          </a:stretch>
        </p:blipFill>
        <p:spPr bwMode="auto">
          <a:xfrm>
            <a:off x="1629543" y="1066781"/>
            <a:ext cx="4947320" cy="5281836"/>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8" name="Rectangle 7"/>
          <p:cNvSpPr/>
          <p:nvPr/>
        </p:nvSpPr>
        <p:spPr bwMode="auto">
          <a:xfrm>
            <a:off x="0" y="0"/>
            <a:ext cx="415097" cy="423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9" name="Content Placeholder 2"/>
          <p:cNvSpPr txBox="1">
            <a:spLocks/>
          </p:cNvSpPr>
          <p:nvPr/>
        </p:nvSpPr>
        <p:spPr bwMode="auto">
          <a:xfrm>
            <a:off x="1843857" y="1852599"/>
            <a:ext cx="4643470" cy="4668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en-GB" sz="2800" b="1" dirty="0">
                <a:latin typeface="Calibri" pitchFamily="34" charset="0"/>
                <a:cs typeface="Arial" pitchFamily="34" charset="0"/>
              </a:rPr>
              <a:t>Simple and Straight </a:t>
            </a:r>
            <a:r>
              <a:rPr lang="en-GB" sz="2800" b="1" dirty="0" smtClean="0">
                <a:latin typeface="Calibri" pitchFamily="34" charset="0"/>
                <a:cs typeface="Arial" pitchFamily="34" charset="0"/>
              </a:rPr>
              <a:t>Away</a:t>
            </a:r>
          </a:p>
          <a:p>
            <a:pPr marL="342900" indent="-342900" algn="ctr">
              <a:spcBef>
                <a:spcPct val="20000"/>
              </a:spcBef>
              <a:buFont typeface="Arial" pitchFamily="34" charset="0"/>
              <a:buNone/>
            </a:pPr>
            <a:endParaRPr lang="en-GB" sz="2800"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“Have </a:t>
            </a:r>
            <a:r>
              <a:rPr lang="en-GB" sz="2800" i="1" dirty="0">
                <a:solidFill>
                  <a:srgbClr val="FF0000"/>
                </a:solidFill>
                <a:latin typeface="Calibri" pitchFamily="34" charset="0"/>
                <a:cs typeface="Arial" pitchFamily="34" charset="0"/>
              </a:rPr>
              <a:t>drink free </a:t>
            </a:r>
            <a:r>
              <a:rPr lang="en-GB" sz="2800" i="1" dirty="0">
                <a:latin typeface="Calibri" pitchFamily="34" charset="0"/>
                <a:cs typeface="Arial" pitchFamily="34" charset="0"/>
              </a:rPr>
              <a:t>days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every week”</a:t>
            </a:r>
          </a:p>
          <a:p>
            <a:pPr marL="342900" indent="-342900" algn="ctr">
              <a:spcBef>
                <a:spcPct val="20000"/>
              </a:spcBef>
              <a:buClr>
                <a:srgbClr val="7030A0"/>
              </a:buClr>
            </a:pPr>
            <a:endParaRPr lang="en-GB" sz="2800" i="1"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“Keep </a:t>
            </a:r>
            <a:r>
              <a:rPr lang="en-GB" sz="2800" i="1" dirty="0">
                <a:solidFill>
                  <a:srgbClr val="FF0000"/>
                </a:solidFill>
                <a:latin typeface="Calibri" pitchFamily="34" charset="0"/>
                <a:cs typeface="Arial" pitchFamily="34" charset="0"/>
              </a:rPr>
              <a:t>track</a:t>
            </a:r>
            <a:r>
              <a:rPr lang="en-GB" sz="2800" i="1" dirty="0">
                <a:latin typeface="Calibri" pitchFamily="34" charset="0"/>
                <a:cs typeface="Arial" pitchFamily="34" charset="0"/>
              </a:rPr>
              <a:t> of how much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you drink”</a:t>
            </a:r>
            <a:endParaRPr lang="en-GB" sz="2800" i="1" dirty="0">
              <a:latin typeface="Calibri" pitchFamily="34" charset="0"/>
              <a:cs typeface="Arial" pitchFamily="34" charset="0"/>
            </a:endParaRPr>
          </a:p>
          <a:p>
            <a:pPr marL="342900" indent="-342900" algn="ctr">
              <a:spcBef>
                <a:spcPct val="20000"/>
              </a:spcBef>
              <a:buFont typeface="Arial" pitchFamily="34" charset="0"/>
              <a:buNone/>
            </a:pPr>
            <a:endParaRPr lang="en-GB" sz="2800" dirty="0">
              <a:latin typeface="Calibri" pitchFamily="34" charset="0"/>
            </a:endParaRPr>
          </a:p>
        </p:txBody>
      </p:sp>
      <p:pic>
        <p:nvPicPr>
          <p:cNvPr id="47112" name="Picture 8" descr="http://www.patrolstore.com/media/catalog/product/cache/1/image/600x/9df78eab33525d08d6e5fb8d27136e95/t/a/tally-counter-scenic.jpg"/>
          <p:cNvPicPr>
            <a:picLocks noChangeAspect="1" noChangeArrowheads="1"/>
          </p:cNvPicPr>
          <p:nvPr/>
        </p:nvPicPr>
        <p:blipFill>
          <a:blip r:embed="rId4" cstate="print"/>
          <a:srcRect/>
          <a:stretch>
            <a:fillRect/>
          </a:stretch>
        </p:blipFill>
        <p:spPr bwMode="auto">
          <a:xfrm>
            <a:off x="6630203" y="3995739"/>
            <a:ext cx="2143140" cy="2143140"/>
          </a:xfrm>
          <a:prstGeom prst="rect">
            <a:avLst/>
          </a:prstGeom>
          <a:noFill/>
          <a:ln>
            <a:solidFill>
              <a:srgbClr val="3399FF"/>
            </a:solidFill>
          </a:ln>
        </p:spPr>
      </p:pic>
      <p:pic>
        <p:nvPicPr>
          <p:cNvPr id="47114" name="Picture 10" descr="http://krissacurran.files.wordpress.com/2012/01/pint-glass.jpg"/>
          <p:cNvPicPr>
            <a:picLocks noChangeAspect="1" noChangeArrowheads="1"/>
          </p:cNvPicPr>
          <p:nvPr/>
        </p:nvPicPr>
        <p:blipFill>
          <a:blip r:embed="rId5" cstate="print"/>
          <a:srcRect/>
          <a:stretch>
            <a:fillRect/>
          </a:stretch>
        </p:blipFill>
        <p:spPr bwMode="auto">
          <a:xfrm>
            <a:off x="6773079" y="1852599"/>
            <a:ext cx="1851795" cy="1851795"/>
          </a:xfrm>
          <a:prstGeom prst="rect">
            <a:avLst/>
          </a:prstGeom>
          <a:noFill/>
          <a:ln>
            <a:solidFill>
              <a:srgbClr val="3399FF"/>
            </a:solidFill>
          </a:ln>
        </p:spPr>
      </p:pic>
      <p:sp>
        <p:nvSpPr>
          <p:cNvPr id="10" name="Bent-Up Arrow 9"/>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19783" y="397049"/>
            <a:ext cx="9007474" cy="762000"/>
          </a:xfrm>
        </p:spPr>
        <p:txBody>
          <a:bodyPr rtlCol="0">
            <a:normAutofit fontScale="90000"/>
          </a:bodyPr>
          <a:lstStyle/>
          <a:p>
            <a:pPr>
              <a:defRPr/>
            </a:pPr>
            <a:r>
              <a:rPr lang="en-GB" dirty="0" smtClean="0"/>
              <a:t>Expressing Empathy </a:t>
            </a:r>
          </a:p>
        </p:txBody>
      </p:sp>
      <p:sp>
        <p:nvSpPr>
          <p:cNvPr id="37891" name="Content Placeholder 2"/>
          <p:cNvSpPr>
            <a:spLocks noGrp="1"/>
          </p:cNvSpPr>
          <p:nvPr>
            <p:ph idx="1"/>
          </p:nvPr>
        </p:nvSpPr>
        <p:spPr bwMode="auto">
          <a:xfrm>
            <a:off x="447775" y="1117129"/>
            <a:ext cx="9085263" cy="3835400"/>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Empathy is not</a:t>
            </a:r>
            <a:r>
              <a:rPr lang="en-GB" sz="2900" b="1" dirty="0"/>
              <a:t> </a:t>
            </a:r>
            <a:r>
              <a:rPr lang="en-GB" sz="2900" dirty="0"/>
              <a:t>sympathy, pity, warmth, acceptance or identification.</a:t>
            </a:r>
          </a:p>
          <a:p>
            <a:endParaRPr lang="en-GB" sz="2100" dirty="0"/>
          </a:p>
          <a:p>
            <a:r>
              <a:rPr lang="en-GB" sz="2900" b="1" dirty="0"/>
              <a:t>Empathy is showing an active interest in and effort to see the world through their eyes</a:t>
            </a:r>
          </a:p>
          <a:p>
            <a:pPr lvl="1"/>
            <a:r>
              <a:rPr lang="en-GB" sz="2900" dirty="0"/>
              <a:t>Explore opinions and ideas about the behaviour </a:t>
            </a:r>
          </a:p>
          <a:p>
            <a:pPr lvl="1"/>
            <a:r>
              <a:rPr lang="en-GB" sz="2900" dirty="0"/>
              <a:t>Accurate reflection</a:t>
            </a:r>
          </a:p>
        </p:txBody>
      </p:sp>
      <p:pic>
        <p:nvPicPr>
          <p:cNvPr id="10242" name="Picture 2" descr="C:\Users\Ca123833\AppData\Local\Microsoft\Windows\Temporary Internet Files\Content.IE5\7SOZFQGP\people-talking_thumb2[1].jpg"/>
          <p:cNvPicPr>
            <a:picLocks noChangeAspect="1" noChangeArrowheads="1"/>
          </p:cNvPicPr>
          <p:nvPr/>
        </p:nvPicPr>
        <p:blipFill>
          <a:blip r:embed="rId3" cstate="print"/>
          <a:srcRect/>
          <a:stretch>
            <a:fillRect/>
          </a:stretch>
        </p:blipFill>
        <p:spPr bwMode="auto">
          <a:xfrm>
            <a:off x="7360542" y="4429497"/>
            <a:ext cx="3328095" cy="2024261"/>
          </a:xfrm>
          <a:prstGeom prst="rect">
            <a:avLst/>
          </a:prstGeom>
          <a:noFill/>
        </p:spPr>
      </p:pic>
      <p:sp>
        <p:nvSpPr>
          <p:cNvPr id="5" name="Rounded Rectangle 4"/>
          <p:cNvSpPr/>
          <p:nvPr/>
        </p:nvSpPr>
        <p:spPr bwMode="auto">
          <a:xfrm>
            <a:off x="159743" y="1117129"/>
            <a:ext cx="10369152" cy="532859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b="1" dirty="0"/>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901105"/>
            <a:ext cx="9298783" cy="714679"/>
          </a:xfrm>
        </p:spPr>
        <p:txBody>
          <a:bodyPr>
            <a:normAutofit fontScale="90000"/>
          </a:bodyPr>
          <a:lstStyle/>
          <a:p>
            <a:r>
              <a:rPr lang="en-GB" dirty="0"/>
              <a:t>Insufficient time </a:t>
            </a:r>
            <a:r>
              <a:rPr lang="en-GB" dirty="0" smtClean="0"/>
              <a:t>to deliver  brief advice </a:t>
            </a:r>
            <a:r>
              <a:rPr lang="en-GB" dirty="0"/>
              <a:t/>
            </a:r>
            <a:br>
              <a:rPr lang="en-GB" dirty="0"/>
            </a:br>
            <a:endParaRPr lang="en-GB" dirty="0"/>
          </a:p>
        </p:txBody>
      </p:sp>
      <p:sp>
        <p:nvSpPr>
          <p:cNvPr id="3" name="Content Placeholder 2"/>
          <p:cNvSpPr>
            <a:spLocks noGrp="1"/>
          </p:cNvSpPr>
          <p:nvPr>
            <p:ph idx="1"/>
          </p:nvPr>
        </p:nvSpPr>
        <p:spPr>
          <a:xfrm>
            <a:off x="735807" y="1549177"/>
            <a:ext cx="9384119" cy="4482191"/>
          </a:xfrm>
        </p:spPr>
        <p:txBody>
          <a:bodyPr/>
          <a:lstStyle/>
          <a:p>
            <a:pPr>
              <a:buFont typeface="Wingdings" panose="05000000000000000000" pitchFamily="2" charset="2"/>
              <a:buChar char="Ø"/>
            </a:pPr>
            <a:r>
              <a:rPr lang="en-GB" sz="2700" dirty="0"/>
              <a:t>Screening and feedback on the patient’s AUDIT score and what it means about their level of risk may be the most important part of </a:t>
            </a:r>
            <a:r>
              <a:rPr lang="en-GB" sz="2700" dirty="0" smtClean="0"/>
              <a:t>Identification and Brief Advice </a:t>
            </a:r>
            <a:endParaRPr lang="en-GB" sz="2700" dirty="0"/>
          </a:p>
          <a:p>
            <a:pPr>
              <a:buFont typeface="Wingdings" panose="05000000000000000000" pitchFamily="2" charset="2"/>
              <a:buChar char="Ø"/>
            </a:pPr>
            <a:r>
              <a:rPr lang="en-GB" sz="2700" dirty="0"/>
              <a:t>Brief advice does not have to be extensive.  A simple discussion about:</a:t>
            </a:r>
          </a:p>
          <a:p>
            <a:pPr lvl="3">
              <a:buFont typeface="Wingdings" panose="05000000000000000000" pitchFamily="2" charset="2"/>
              <a:buChar char="Ø"/>
            </a:pPr>
            <a:r>
              <a:rPr lang="en-GB" dirty="0"/>
              <a:t>Benefits of cutting down</a:t>
            </a:r>
          </a:p>
          <a:p>
            <a:pPr lvl="3">
              <a:buFont typeface="Wingdings" panose="05000000000000000000" pitchFamily="2" charset="2"/>
              <a:buChar char="Ø"/>
            </a:pPr>
            <a:r>
              <a:rPr lang="en-GB" dirty="0"/>
              <a:t>Tips for cutting down</a:t>
            </a:r>
          </a:p>
          <a:p>
            <a:pPr>
              <a:buFont typeface="Wingdings" panose="05000000000000000000" pitchFamily="2" charset="2"/>
              <a:buChar char="Ø"/>
            </a:pPr>
            <a:r>
              <a:rPr lang="en-GB" sz="2700" dirty="0"/>
              <a:t>This should take 2-3 minutes</a:t>
            </a:r>
          </a:p>
          <a:p>
            <a:pPr>
              <a:buFont typeface="Wingdings" panose="05000000000000000000" pitchFamily="2" charset="2"/>
              <a:buChar char="Ø"/>
            </a:pPr>
            <a:r>
              <a:rPr lang="en-GB" sz="2700" dirty="0"/>
              <a:t>Give the patient written information to take home to reflect on later</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701944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469057"/>
            <a:ext cx="9658823" cy="714679"/>
          </a:xfrm>
        </p:spPr>
        <p:txBody>
          <a:bodyPr>
            <a:normAutofit fontScale="90000"/>
          </a:bodyPr>
          <a:lstStyle/>
          <a:p>
            <a:r>
              <a:rPr lang="en-GB" dirty="0" smtClean="0"/>
              <a:t>Not </a:t>
            </a:r>
            <a:r>
              <a:rPr lang="en-GB" dirty="0"/>
              <a:t>be trained to deliver the alcohol brief intervention</a:t>
            </a:r>
          </a:p>
        </p:txBody>
      </p:sp>
      <p:sp>
        <p:nvSpPr>
          <p:cNvPr id="3" name="Content Placeholder 2"/>
          <p:cNvSpPr>
            <a:spLocks noGrp="1"/>
          </p:cNvSpPr>
          <p:nvPr>
            <p:ph idx="1"/>
          </p:nvPr>
        </p:nvSpPr>
        <p:spPr>
          <a:xfrm>
            <a:off x="546523" y="1796205"/>
            <a:ext cx="9384119" cy="4482191"/>
          </a:xfrm>
        </p:spPr>
        <p:txBody>
          <a:bodyPr/>
          <a:lstStyle/>
          <a:p>
            <a:pPr>
              <a:buFont typeface="Wingdings" panose="05000000000000000000" pitchFamily="2" charset="2"/>
              <a:buChar char="Ø"/>
            </a:pPr>
            <a:r>
              <a:rPr lang="en-GB" sz="2300" dirty="0" smtClean="0"/>
              <a:t>Research </a:t>
            </a:r>
            <a:r>
              <a:rPr lang="en-GB" sz="2300" dirty="0"/>
              <a:t>has shown that effective brief advice can be as simple as:</a:t>
            </a:r>
          </a:p>
          <a:p>
            <a:pPr lvl="3">
              <a:buFont typeface="Wingdings" panose="05000000000000000000" pitchFamily="2" charset="2"/>
              <a:buChar char="Ø"/>
            </a:pPr>
            <a:r>
              <a:rPr lang="en-GB" dirty="0"/>
              <a:t>Feedback about the patient’s AUDIT score and what that score means about their level of risk</a:t>
            </a:r>
          </a:p>
          <a:p>
            <a:pPr lvl="3">
              <a:buFont typeface="Wingdings" panose="05000000000000000000" pitchFamily="2" charset="2"/>
              <a:buChar char="Ø"/>
            </a:pPr>
            <a:r>
              <a:rPr lang="en-GB" dirty="0"/>
              <a:t>Providing further information in the form of a leaflet that the patient can take home</a:t>
            </a:r>
          </a:p>
          <a:p>
            <a:pPr>
              <a:buFont typeface="Wingdings" panose="05000000000000000000" pitchFamily="2" charset="2"/>
              <a:buChar char="Ø"/>
            </a:pPr>
            <a:r>
              <a:rPr lang="en-GB" sz="2300" dirty="0"/>
              <a:t>The brief advice needs to be delivered </a:t>
            </a:r>
            <a:r>
              <a:rPr lang="en-GB" sz="2300" b="1" dirty="0"/>
              <a:t>there and then </a:t>
            </a:r>
            <a:r>
              <a:rPr lang="en-GB" sz="2300" dirty="0"/>
              <a:t>following screening.  Research has shown that referring the patient to someone else for the brief advice will result in fewer than 50% getting that advice.  Patients will not go - </a:t>
            </a:r>
            <a:r>
              <a:rPr lang="en-GB" sz="2300" b="1" dirty="0"/>
              <a:t>You will have missed the opportunity</a:t>
            </a:r>
            <a:endParaRPr lang="en-GB" b="1"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425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613073"/>
            <a:ext cx="9865096" cy="714679"/>
          </a:xfrm>
        </p:spPr>
        <p:txBody>
          <a:bodyPr>
            <a:normAutofit fontScale="90000"/>
          </a:bodyPr>
          <a:lstStyle/>
          <a:p>
            <a:r>
              <a:rPr lang="en-GB" dirty="0"/>
              <a:t>N</a:t>
            </a:r>
            <a:r>
              <a:rPr lang="en-GB" dirty="0" smtClean="0"/>
              <a:t>ot confident </a:t>
            </a:r>
            <a:r>
              <a:rPr lang="en-GB" dirty="0"/>
              <a:t>asking </a:t>
            </a:r>
            <a:r>
              <a:rPr lang="en-GB" dirty="0" smtClean="0"/>
              <a:t>AUDIT questions</a:t>
            </a:r>
            <a:endParaRPr lang="en-GB" dirty="0"/>
          </a:p>
        </p:txBody>
      </p:sp>
      <p:sp>
        <p:nvSpPr>
          <p:cNvPr id="3" name="Content Placeholder 2"/>
          <p:cNvSpPr>
            <a:spLocks noGrp="1"/>
          </p:cNvSpPr>
          <p:nvPr>
            <p:ph idx="1"/>
          </p:nvPr>
        </p:nvSpPr>
        <p:spPr>
          <a:xfrm>
            <a:off x="663799" y="1621185"/>
            <a:ext cx="9384119" cy="4482191"/>
          </a:xfrm>
        </p:spPr>
        <p:txBody>
          <a:bodyPr/>
          <a:lstStyle/>
          <a:p>
            <a:pPr>
              <a:buFont typeface="Wingdings" panose="05000000000000000000" pitchFamily="2" charset="2"/>
              <a:buChar char="Ø"/>
            </a:pPr>
            <a:r>
              <a:rPr lang="en-GB" sz="2300" dirty="0"/>
              <a:t>No screening tool is perfect </a:t>
            </a:r>
          </a:p>
          <a:p>
            <a:pPr>
              <a:buFont typeface="Wingdings" panose="05000000000000000000" pitchFamily="2" charset="2"/>
              <a:buChar char="Ø"/>
            </a:pPr>
            <a:r>
              <a:rPr lang="en-GB" sz="2300" dirty="0"/>
              <a:t>AUDIT is the best we have </a:t>
            </a:r>
          </a:p>
          <a:p>
            <a:pPr lvl="3">
              <a:buFont typeface="Wingdings" panose="05000000000000000000" pitchFamily="2" charset="2"/>
              <a:buChar char="Ø"/>
            </a:pPr>
            <a:r>
              <a:rPr lang="en-GB" dirty="0"/>
              <a:t>AUDIT was developed by the World Health Organisation</a:t>
            </a:r>
          </a:p>
          <a:p>
            <a:pPr lvl="3">
              <a:buFont typeface="Wingdings" panose="05000000000000000000" pitchFamily="2" charset="2"/>
              <a:buChar char="Ø"/>
            </a:pPr>
            <a:r>
              <a:rPr lang="en-GB" dirty="0"/>
              <a:t>AUDIT is used all over the world</a:t>
            </a:r>
          </a:p>
          <a:p>
            <a:pPr lvl="3">
              <a:buFont typeface="Wingdings" panose="05000000000000000000" pitchFamily="2" charset="2"/>
              <a:buChar char="Ø"/>
            </a:pPr>
            <a:r>
              <a:rPr lang="en-GB" dirty="0"/>
              <a:t>Alternatives (CAGE , MAST) are ONLY about dependence</a:t>
            </a:r>
          </a:p>
          <a:p>
            <a:pPr>
              <a:buFont typeface="Wingdings" panose="05000000000000000000" pitchFamily="2" charset="2"/>
              <a:buChar char="Ø"/>
            </a:pPr>
            <a:r>
              <a:rPr lang="en-GB" sz="2300" dirty="0"/>
              <a:t>10 questions of AUDIT</a:t>
            </a:r>
          </a:p>
          <a:p>
            <a:pPr lvl="3">
              <a:buFont typeface="Wingdings" panose="05000000000000000000" pitchFamily="2" charset="2"/>
              <a:buChar char="Ø"/>
            </a:pPr>
            <a:r>
              <a:rPr lang="en-GB" dirty="0"/>
              <a:t>1-3 all about CONSUMPTION (this is AUDIT-C)</a:t>
            </a:r>
          </a:p>
          <a:p>
            <a:pPr lvl="3">
              <a:buFont typeface="Wingdings" panose="05000000000000000000" pitchFamily="2" charset="2"/>
              <a:buChar char="Ø"/>
            </a:pPr>
            <a:r>
              <a:rPr lang="en-GB" dirty="0"/>
              <a:t>4-6 all about DEPENDENCE</a:t>
            </a:r>
          </a:p>
          <a:p>
            <a:pPr lvl="3">
              <a:buFont typeface="Wingdings" panose="05000000000000000000" pitchFamily="2" charset="2"/>
              <a:buChar char="Ø"/>
            </a:pPr>
            <a:r>
              <a:rPr lang="en-GB" dirty="0"/>
              <a:t>7-10 various CONSEQUENCES of drinking  </a:t>
            </a:r>
          </a:p>
          <a:p>
            <a:pPr>
              <a:buFont typeface="Wingdings" panose="05000000000000000000" pitchFamily="2" charset="2"/>
              <a:buChar char="Ø"/>
            </a:pPr>
            <a:r>
              <a:rPr lang="en-GB" sz="2400" dirty="0" smtClean="0"/>
              <a:t>Give </a:t>
            </a:r>
            <a:r>
              <a:rPr lang="en-GB" sz="2400" dirty="0"/>
              <a:t>feedback about TOTAL score </a:t>
            </a:r>
          </a:p>
          <a:p>
            <a:pPr lvl="2">
              <a:buFont typeface="Wingdings" panose="05000000000000000000" pitchFamily="2" charset="2"/>
              <a:buChar char="Ø"/>
            </a:pPr>
            <a:endParaRPr lang="en-GB" sz="2500" dirty="0"/>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424568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9330655" cy="1219200"/>
          </a:xfrm>
        </p:spPr>
        <p:txBody>
          <a:bodyPr>
            <a:normAutofit fontScale="90000"/>
          </a:bodyPr>
          <a:lstStyle/>
          <a:p>
            <a:r>
              <a:rPr lang="en-GB" dirty="0" smtClean="0"/>
              <a:t>Patient reluctant </a:t>
            </a:r>
            <a:r>
              <a:rPr lang="en-GB" dirty="0"/>
              <a:t>to take up a referral</a:t>
            </a:r>
            <a:br>
              <a:rPr lang="en-GB" dirty="0"/>
            </a:br>
            <a:endParaRPr lang="en-GB" dirty="0"/>
          </a:p>
        </p:txBody>
      </p:sp>
      <p:sp>
        <p:nvSpPr>
          <p:cNvPr id="3" name="Content Placeholder 2"/>
          <p:cNvSpPr>
            <a:spLocks noGrp="1"/>
          </p:cNvSpPr>
          <p:nvPr>
            <p:ph idx="1"/>
          </p:nvPr>
        </p:nvSpPr>
        <p:spPr>
          <a:xfrm>
            <a:off x="807815" y="1693193"/>
            <a:ext cx="9085263" cy="4267200"/>
          </a:xfrm>
        </p:spPr>
        <p:txBody>
          <a:bodyPr/>
          <a:lstStyle/>
          <a:p>
            <a:pPr>
              <a:buFont typeface="Wingdings" panose="05000000000000000000" pitchFamily="2" charset="2"/>
              <a:buChar char="Ø"/>
            </a:pPr>
            <a:r>
              <a:rPr lang="en-GB" sz="2200" dirty="0"/>
              <a:t>That is OK</a:t>
            </a:r>
          </a:p>
          <a:p>
            <a:pPr>
              <a:buFont typeface="Wingdings" panose="05000000000000000000" pitchFamily="2" charset="2"/>
              <a:buChar char="Ø"/>
            </a:pPr>
            <a:r>
              <a:rPr lang="en-GB" sz="2200" dirty="0"/>
              <a:t>You may have “planted a seed” that will germinate later</a:t>
            </a:r>
          </a:p>
          <a:p>
            <a:pPr>
              <a:buFont typeface="Wingdings" panose="05000000000000000000" pitchFamily="2" charset="2"/>
              <a:buChar char="Ø"/>
            </a:pPr>
            <a:r>
              <a:rPr lang="en-GB" sz="2200" dirty="0" smtClean="0"/>
              <a:t>Your role </a:t>
            </a:r>
            <a:r>
              <a:rPr lang="en-GB" sz="2200" dirty="0"/>
              <a:t>is to: </a:t>
            </a:r>
          </a:p>
          <a:p>
            <a:pPr marL="903461" lvl="3" indent="-391077">
              <a:buFont typeface="Wingdings" panose="05000000000000000000" pitchFamily="2" charset="2"/>
              <a:buChar char="Ø"/>
            </a:pPr>
            <a:r>
              <a:rPr lang="en-GB" sz="2200" dirty="0"/>
              <a:t>Assesses the level of risk </a:t>
            </a:r>
          </a:p>
          <a:p>
            <a:pPr marL="903461" lvl="3" indent="-391077">
              <a:buFont typeface="Wingdings" panose="05000000000000000000" pitchFamily="2" charset="2"/>
              <a:buChar char="Ø"/>
            </a:pPr>
            <a:r>
              <a:rPr lang="en-GB" sz="2200" dirty="0"/>
              <a:t>Give the individual the feedback about that level of risk</a:t>
            </a:r>
          </a:p>
          <a:p>
            <a:pPr marL="903461" lvl="3" indent="-391077">
              <a:buFont typeface="Wingdings" panose="05000000000000000000" pitchFamily="2" charset="2"/>
              <a:buChar char="Ø"/>
            </a:pPr>
            <a:r>
              <a:rPr lang="en-GB" sz="2200" dirty="0"/>
              <a:t>Provide information about how to reduce that level of risk</a:t>
            </a:r>
          </a:p>
          <a:p>
            <a:pPr>
              <a:buFont typeface="Wingdings" panose="05000000000000000000" pitchFamily="2" charset="2"/>
              <a:buChar char="Ø"/>
            </a:pPr>
            <a:r>
              <a:rPr lang="en-GB" sz="2200" dirty="0"/>
              <a:t>It is up to the patient what they do with that information</a:t>
            </a:r>
          </a:p>
          <a:p>
            <a:pPr>
              <a:buFont typeface="Wingdings" panose="05000000000000000000" pitchFamily="2" charset="2"/>
              <a:buChar char="Ø"/>
            </a:pPr>
            <a:r>
              <a:rPr lang="en-GB" sz="2200" dirty="0"/>
              <a:t>The most important thing is to raise the issue and have a brief conversation about alcohol</a:t>
            </a:r>
          </a:p>
          <a:p>
            <a:pPr>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6296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Increasing-risk = Hazardous</a:t>
            </a:r>
            <a:br>
              <a:rPr lang="en-GB" sz="3600" dirty="0" smtClean="0"/>
            </a:br>
            <a:r>
              <a:rPr lang="en-GB" sz="3600" dirty="0" smtClean="0"/>
              <a:t>Higher-risk = Harmful </a:t>
            </a:r>
            <a:endParaRPr lang="en-GB" sz="3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895" y="1693193"/>
            <a:ext cx="8101746" cy="4699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5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325041"/>
            <a:ext cx="9571856" cy="1219200"/>
          </a:xfrm>
        </p:spPr>
        <p:txBody>
          <a:bodyPr/>
          <a:lstStyle/>
          <a:p>
            <a:r>
              <a:rPr lang="en-GB" b="1" dirty="0"/>
              <a:t>A</a:t>
            </a:r>
            <a:r>
              <a:rPr lang="en-GB" b="1" dirty="0" smtClean="0"/>
              <a:t>lcohol </a:t>
            </a:r>
            <a:r>
              <a:rPr lang="en-GB" b="1" dirty="0"/>
              <a:t>drunk </a:t>
            </a:r>
            <a:r>
              <a:rPr lang="en-GB" b="1" dirty="0" smtClean="0"/>
              <a:t>now-  </a:t>
            </a:r>
            <a:r>
              <a:rPr lang="en-GB" b="1" dirty="0"/>
              <a:t>compared to five years </a:t>
            </a:r>
            <a:r>
              <a:rPr lang="en-GB" b="1" dirty="0" smtClean="0"/>
              <a:t>ago</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919" y="1621185"/>
            <a:ext cx="7071622" cy="468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892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21079" cy="1219200"/>
          </a:xfrm>
        </p:spPr>
        <p:txBody>
          <a:bodyPr/>
          <a:lstStyle/>
          <a:p>
            <a:r>
              <a:rPr lang="en-GB" dirty="0" smtClean="0"/>
              <a:t>Higher-risk by </a:t>
            </a:r>
            <a:r>
              <a:rPr lang="en-GB" dirty="0"/>
              <a:t>e</a:t>
            </a:r>
            <a:r>
              <a:rPr lang="en-GB" dirty="0" smtClean="0"/>
              <a:t>thnic groups</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7935" y="1477169"/>
            <a:ext cx="7128792" cy="4841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184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5808</TotalTime>
  <Words>2775</Words>
  <Application>Microsoft Office PowerPoint</Application>
  <PresentationFormat>Custom</PresentationFormat>
  <Paragraphs>462</Paragraphs>
  <Slides>61</Slides>
  <Notes>26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Blank Presentation</vt:lpstr>
      <vt:lpstr>PowerPoint Presentation</vt:lpstr>
      <vt:lpstr>To Increase .....</vt:lpstr>
      <vt:lpstr>What we hope to cover</vt:lpstr>
      <vt:lpstr>CMOs low-risk drinking guideline</vt:lpstr>
      <vt:lpstr>PowerPoint Presentation</vt:lpstr>
      <vt:lpstr>Drinking “At Risk” groups</vt:lpstr>
      <vt:lpstr>Increasing-risk = Hazardous Higher-risk = Harmful </vt:lpstr>
      <vt:lpstr>Alcohol drunk now-  compared to five years ago</vt:lpstr>
      <vt:lpstr>Higher-risk by ethnic groups</vt:lpstr>
      <vt:lpstr>Risk group and the amount of alcohol consumed</vt:lpstr>
      <vt:lpstr>Health Harms</vt:lpstr>
      <vt:lpstr>Burden of disease attributable to 20 leading risk factors for both sexes in 2010, expressed as a percentage of UK disability-adjusted life-years </vt:lpstr>
      <vt:lpstr>PowerPoint Presentation</vt:lpstr>
      <vt:lpstr>PowerPoint Presentation</vt:lpstr>
      <vt:lpstr>PowerPoint Presentation</vt:lpstr>
      <vt:lpstr>PowerPoint Presentation</vt:lpstr>
      <vt:lpstr>So who is at risk of alcohol related harm?</vt:lpstr>
      <vt:lpstr>Public perception of alcohol risk</vt:lpstr>
      <vt:lpstr>What we hope to cover</vt:lpstr>
      <vt:lpstr>What is an Alcohol Identification &amp;  Brief Advice (IBA)?</vt:lpstr>
      <vt:lpstr>PowerPoint Presentation</vt:lpstr>
      <vt:lpstr>PowerPoint Presentation</vt:lpstr>
      <vt:lpstr>PowerPoint Presentation</vt:lpstr>
      <vt:lpstr>IBA</vt:lpstr>
      <vt:lpstr>‘Have A Word’ builds on</vt:lpstr>
      <vt:lpstr>The ‘Good to Go’ Boxes </vt:lpstr>
      <vt:lpstr>PowerPoint Presentation</vt:lpstr>
      <vt:lpstr>PowerPoint Presentation</vt:lpstr>
      <vt:lpstr>What we hope to cover</vt:lpstr>
      <vt:lpstr>PowerPoint Presentation</vt:lpstr>
      <vt:lpstr>PowerPoint Presentation</vt:lpstr>
      <vt:lpstr>PowerPoint Presentation</vt:lpstr>
      <vt:lpstr>PowerPoint Presentation</vt:lpstr>
      <vt:lpstr>GOLD STANDARD AUDIT   (Alcohol Use Disorders Identification Test)  but 10 questions version too long for many settings </vt:lpstr>
      <vt:lpstr>PowerPoint Presentation</vt:lpstr>
      <vt:lpstr>PowerPoint Presentation</vt:lpstr>
      <vt:lpstr>PowerPoint Presentation</vt:lpstr>
      <vt:lpstr>FAST (Fast Alcohol Screening Test) </vt:lpstr>
      <vt:lpstr>PowerPoint Presentation</vt:lpstr>
      <vt:lpstr>PowerPoint Presentation</vt:lpstr>
      <vt:lpstr>Typical night in</vt:lpstr>
      <vt:lpstr>Typical night out</vt:lpstr>
      <vt:lpstr>PowerPoint Presentation</vt:lpstr>
      <vt:lpstr>PowerPoint Presentation</vt:lpstr>
      <vt:lpstr>Drinkaware</vt:lpstr>
      <vt:lpstr>Alcohol and Calories</vt:lpstr>
      <vt:lpstr>PowerPoint Presentation</vt:lpstr>
      <vt:lpstr>PowerPoint Presentation</vt:lpstr>
      <vt:lpstr>PowerPoint Presentation</vt:lpstr>
      <vt:lpstr>PowerPoint Presentation</vt:lpstr>
      <vt:lpstr>PowerPoint Presentation</vt:lpstr>
      <vt:lpstr>PowerPoint Presentation</vt:lpstr>
      <vt:lpstr>Expressing Empathy </vt:lpstr>
      <vt:lpstr>PowerPoint Presentation</vt:lpstr>
      <vt:lpstr>PowerPoint Presentation</vt:lpstr>
      <vt:lpstr>What we hope to cover</vt:lpstr>
      <vt:lpstr>Insufficient time to deliver  brief advice  </vt:lpstr>
      <vt:lpstr>Not be trained to deliver the alcohol brief intervention</vt:lpstr>
      <vt:lpstr>Not confident asking AUDIT questions</vt:lpstr>
      <vt:lpstr>Patient reluctant to take up a referral </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516</cp:revision>
  <dcterms:created xsi:type="dcterms:W3CDTF">2010-01-28T14:43:59Z</dcterms:created>
  <dcterms:modified xsi:type="dcterms:W3CDTF">2017-11-09T13:55:20Z</dcterms:modified>
</cp:coreProperties>
</file>