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25"/>
  </p:notesMasterIdLst>
  <p:handoutMasterIdLst>
    <p:handoutMasterId r:id="rId26"/>
  </p:handoutMasterIdLst>
  <p:sldIdLst>
    <p:sldId id="256" r:id="rId5"/>
    <p:sldId id="5105" r:id="rId6"/>
    <p:sldId id="5029" r:id="rId7"/>
    <p:sldId id="259" r:id="rId8"/>
    <p:sldId id="271" r:id="rId9"/>
    <p:sldId id="279" r:id="rId10"/>
    <p:sldId id="260" r:id="rId11"/>
    <p:sldId id="5111" r:id="rId12"/>
    <p:sldId id="272" r:id="rId13"/>
    <p:sldId id="5116" r:id="rId14"/>
    <p:sldId id="275" r:id="rId15"/>
    <p:sldId id="5112" r:id="rId16"/>
    <p:sldId id="5106" r:id="rId17"/>
    <p:sldId id="5115" r:id="rId18"/>
    <p:sldId id="5114" r:id="rId19"/>
    <p:sldId id="5107" r:id="rId20"/>
    <p:sldId id="5109" r:id="rId21"/>
    <p:sldId id="274" r:id="rId22"/>
    <p:sldId id="282" r:id="rId23"/>
    <p:sldId id="265" r:id="rId24"/>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3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ya Rathod" initials="PR" lastIdx="1" clrIdx="0">
    <p:extLst>
      <p:ext uri="{19B8F6BF-5375-455C-9EA6-DF929625EA0E}">
        <p15:presenceInfo xmlns:p15="http://schemas.microsoft.com/office/powerpoint/2012/main" userId="S::Priya.Rathod@uk.ey.com::cba029b9-8253-4059-bb06-2fc8d2759072" providerId="AD"/>
      </p:ext>
    </p:extLst>
  </p:cmAuthor>
  <p:cmAuthor id="2" name="Julie Combes" initials="JC" lastIdx="10" clrIdx="1">
    <p:extLst>
      <p:ext uri="{19B8F6BF-5375-455C-9EA6-DF929625EA0E}">
        <p15:presenceInfo xmlns:p15="http://schemas.microsoft.com/office/powerpoint/2012/main" userId="10cde069d4d23ba1" providerId="Windows Live"/>
      </p:ext>
    </p:extLst>
  </p:cmAuthor>
  <p:cmAuthor id="3" name="Mamta Vaidya" initials="MV" lastIdx="1" clrIdx="2">
    <p:extLst>
      <p:ext uri="{19B8F6BF-5375-455C-9EA6-DF929625EA0E}">
        <p15:presenceInfo xmlns:p15="http://schemas.microsoft.com/office/powerpoint/2012/main" userId="f5dc5c8bbb2aff8b" providerId="Windows Live"/>
      </p:ext>
    </p:extLst>
  </p:cmAuthor>
  <p:cmAuthor id="4" name="Nuttall, Ella" initials="NE" lastIdx="15" clrIdx="3">
    <p:extLst>
      <p:ext uri="{19B8F6BF-5375-455C-9EA6-DF929625EA0E}">
        <p15:presenceInfo xmlns:p15="http://schemas.microsoft.com/office/powerpoint/2012/main" userId="Nuttall, El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9"/>
    <a:srgbClr val="005EB8"/>
    <a:srgbClr val="FFFFFF"/>
    <a:srgbClr val="003087"/>
    <a:srgbClr val="D9D9D9"/>
    <a:srgbClr val="00A499"/>
    <a:srgbClr val="41B6E6"/>
    <a:srgbClr val="D2D2D2"/>
    <a:srgbClr val="00A9C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2" autoAdjust="0"/>
    <p:restoredTop sz="70311" autoAdjust="0"/>
  </p:normalViewPr>
  <p:slideViewPr>
    <p:cSldViewPr snapToGrid="0" snapToObjects="1">
      <p:cViewPr varScale="1">
        <p:scale>
          <a:sx n="130" d="100"/>
          <a:sy n="130" d="100"/>
        </p:scale>
        <p:origin x="1784" y="192"/>
      </p:cViewPr>
      <p:guideLst>
        <p:guide pos="3840"/>
        <p:guide orient="horz" pos="2137"/>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7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baseline="0" dirty="0">
                <a:effectLst/>
              </a:rPr>
              <a:t>Response Rates by Area of London</a:t>
            </a:r>
            <a:endParaRPr lang="en-GB" dirty="0">
              <a:effectLst/>
            </a:endParaRPr>
          </a:p>
        </c:rich>
      </c:tx>
      <c:layout>
        <c:manualLayout>
          <c:xMode val="edge"/>
          <c:yMode val="edge"/>
          <c:x val="0.1155391808507947"/>
          <c:y val="5.480397868254687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D4-BA4E-9A89-B74873D543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D4-BA4E-9A89-B74873D543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D4-BA4E-9A89-B74873D5430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1D4-BA4E-9A89-B74873D5430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1D4-BA4E-9A89-B74873D5430B}"/>
              </c:ext>
            </c:extLst>
          </c:dPt>
          <c:cat>
            <c:strRef>
              <c:f>Sheet1!$A$2:$A$6</c:f>
              <c:strCache>
                <c:ptCount val="5"/>
                <c:pt idx="0">
                  <c:v>South West London</c:v>
                </c:pt>
                <c:pt idx="1">
                  <c:v>South East London</c:v>
                </c:pt>
                <c:pt idx="2">
                  <c:v>North East London</c:v>
                </c:pt>
                <c:pt idx="3">
                  <c:v>North West London</c:v>
                </c:pt>
                <c:pt idx="4">
                  <c:v>North Central London</c:v>
                </c:pt>
              </c:strCache>
            </c:strRef>
          </c:cat>
          <c:val>
            <c:numRef>
              <c:f>Sheet1!$B$2:$B$6</c:f>
              <c:numCache>
                <c:formatCode>General</c:formatCode>
                <c:ptCount val="5"/>
                <c:pt idx="0">
                  <c:v>14</c:v>
                </c:pt>
                <c:pt idx="1">
                  <c:v>9</c:v>
                </c:pt>
                <c:pt idx="2">
                  <c:v>13</c:v>
                </c:pt>
                <c:pt idx="3">
                  <c:v>34</c:v>
                </c:pt>
                <c:pt idx="4">
                  <c:v>8</c:v>
                </c:pt>
              </c:numCache>
            </c:numRef>
          </c:val>
          <c:extLst>
            <c:ext xmlns:c16="http://schemas.microsoft.com/office/drawing/2014/chart" uri="{C3380CC4-5D6E-409C-BE32-E72D297353CC}">
              <c16:uniqueId val="{0000000A-61D4-BA4E-9A89-B74873D543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797CD-A731-4561-9249-94BDFD6648A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GB"/>
        </a:p>
      </dgm:t>
    </dgm:pt>
    <dgm:pt modelId="{6049378F-F68F-4CAB-A2CD-3C76FAA4BA5E}">
      <dgm:prSet phldrT="[Text]"/>
      <dgm:spPr/>
      <dgm:t>
        <a:bodyPr/>
        <a:lstStyle/>
        <a:p>
          <a:r>
            <a:rPr lang="en-GB" dirty="0"/>
            <a:t>Support role definition</a:t>
          </a:r>
        </a:p>
      </dgm:t>
    </dgm:pt>
    <dgm:pt modelId="{AEC9C983-872B-4FD5-98CA-C560ED247995}" type="parTrans" cxnId="{6D3B0805-EC4F-47EE-A9D3-1981AF50C660}">
      <dgm:prSet/>
      <dgm:spPr/>
      <dgm:t>
        <a:bodyPr/>
        <a:lstStyle/>
        <a:p>
          <a:endParaRPr lang="en-GB"/>
        </a:p>
      </dgm:t>
    </dgm:pt>
    <dgm:pt modelId="{14EC2B1C-6717-4D2A-8A21-5FCC7BFC51B8}" type="sibTrans" cxnId="{6D3B0805-EC4F-47EE-A9D3-1981AF50C660}">
      <dgm:prSet/>
      <dgm:spPr/>
      <dgm:t>
        <a:bodyPr/>
        <a:lstStyle/>
        <a:p>
          <a:endParaRPr lang="en-GB"/>
        </a:p>
      </dgm:t>
    </dgm:pt>
    <dgm:pt modelId="{DC8459C3-40A4-4FD5-AF31-2641EE821AB8}">
      <dgm:prSet phldrT="[Text]" custT="1"/>
      <dgm:spPr/>
      <dgm:t>
        <a:bodyPr/>
        <a:lstStyle/>
        <a:p>
          <a:pPr marL="0" indent="0" defTabSz="179388">
            <a:buFont typeface="Arial" panose="020B0604020202020204" pitchFamily="34" charset="0"/>
            <a:buNone/>
            <a:tabLst/>
          </a:pPr>
          <a:r>
            <a:rPr lang="en-GB" sz="2000" dirty="0"/>
            <a:t>Publish a skills matrix mapped to existing competency frameworks for all critical care roles </a:t>
          </a:r>
        </a:p>
      </dgm:t>
    </dgm:pt>
    <dgm:pt modelId="{191BE5D1-3F09-4813-9CFB-910237B1A870}" type="parTrans" cxnId="{712E7C25-82B5-4041-802C-2A91197CDE4C}">
      <dgm:prSet/>
      <dgm:spPr/>
      <dgm:t>
        <a:bodyPr/>
        <a:lstStyle/>
        <a:p>
          <a:endParaRPr lang="en-GB"/>
        </a:p>
      </dgm:t>
    </dgm:pt>
    <dgm:pt modelId="{B3B8926C-D6F4-40D3-88D8-66B5E85C54AE}" type="sibTrans" cxnId="{712E7C25-82B5-4041-802C-2A91197CDE4C}">
      <dgm:prSet/>
      <dgm:spPr/>
      <dgm:t>
        <a:bodyPr/>
        <a:lstStyle/>
        <a:p>
          <a:endParaRPr lang="en-GB"/>
        </a:p>
      </dgm:t>
    </dgm:pt>
    <dgm:pt modelId="{69836248-B8C6-4D62-AFC6-0A96BA0DEFBB}">
      <dgm:prSet phldrT="[Text]"/>
      <dgm:spPr/>
      <dgm:t>
        <a:bodyPr/>
        <a:lstStyle/>
        <a:p>
          <a:r>
            <a:rPr lang="en-GB" dirty="0"/>
            <a:t>Share Education Content</a:t>
          </a:r>
        </a:p>
      </dgm:t>
    </dgm:pt>
    <dgm:pt modelId="{121A3C64-1C23-4DBB-958C-72EB937BFB7D}" type="parTrans" cxnId="{7E0FD34E-2C43-4848-A88B-92A183C67F59}">
      <dgm:prSet/>
      <dgm:spPr/>
      <dgm:t>
        <a:bodyPr/>
        <a:lstStyle/>
        <a:p>
          <a:endParaRPr lang="en-GB"/>
        </a:p>
      </dgm:t>
    </dgm:pt>
    <dgm:pt modelId="{C5C2F794-7B24-4496-B8A0-5CB1EEE2A6D7}" type="sibTrans" cxnId="{7E0FD34E-2C43-4848-A88B-92A183C67F59}">
      <dgm:prSet/>
      <dgm:spPr/>
      <dgm:t>
        <a:bodyPr/>
        <a:lstStyle/>
        <a:p>
          <a:endParaRPr lang="en-GB"/>
        </a:p>
      </dgm:t>
    </dgm:pt>
    <dgm:pt modelId="{C5FC0E69-E7BB-4B58-84DF-280CDB25D18B}">
      <dgm:prSet phldrT="[Text]" custT="1"/>
      <dgm:spPr/>
      <dgm:t>
        <a:bodyPr/>
        <a:lstStyle/>
        <a:p>
          <a:pPr marL="0" indent="0">
            <a:buFont typeface="Arial" panose="020B0604020202020204" pitchFamily="34" charset="0"/>
            <a:buNone/>
          </a:pPr>
          <a:r>
            <a:rPr lang="en-GB" sz="2000" dirty="0"/>
            <a:t>Curate existing high quality education content into modules mapped to the skills matrix </a:t>
          </a:r>
        </a:p>
      </dgm:t>
    </dgm:pt>
    <dgm:pt modelId="{4D590111-334D-45C3-94D1-C9A2B1CCF730}" type="parTrans" cxnId="{D7602A21-A2A7-4C14-8BEB-CF8EDE442488}">
      <dgm:prSet/>
      <dgm:spPr/>
      <dgm:t>
        <a:bodyPr/>
        <a:lstStyle/>
        <a:p>
          <a:endParaRPr lang="en-GB"/>
        </a:p>
      </dgm:t>
    </dgm:pt>
    <dgm:pt modelId="{7353F553-C44A-4848-9C6A-0DD39968C99F}" type="sibTrans" cxnId="{D7602A21-A2A7-4C14-8BEB-CF8EDE442488}">
      <dgm:prSet/>
      <dgm:spPr/>
      <dgm:t>
        <a:bodyPr/>
        <a:lstStyle/>
        <a:p>
          <a:endParaRPr lang="en-GB"/>
        </a:p>
      </dgm:t>
    </dgm:pt>
    <dgm:pt modelId="{818965D1-A72A-4EA5-8302-8B75AFC28295}">
      <dgm:prSet phldrT="[Text]"/>
      <dgm:spPr/>
      <dgm:t>
        <a:bodyPr/>
        <a:lstStyle/>
        <a:p>
          <a:r>
            <a:rPr lang="en-GB" dirty="0"/>
            <a:t>Create a Skills Passport</a:t>
          </a:r>
        </a:p>
      </dgm:t>
    </dgm:pt>
    <dgm:pt modelId="{558D6B25-BB36-48FA-B199-14A793C61E0F}" type="parTrans" cxnId="{5E3B37BE-0271-4D78-9495-06502519428B}">
      <dgm:prSet/>
      <dgm:spPr/>
      <dgm:t>
        <a:bodyPr/>
        <a:lstStyle/>
        <a:p>
          <a:endParaRPr lang="en-GB"/>
        </a:p>
      </dgm:t>
    </dgm:pt>
    <dgm:pt modelId="{5B4F2551-34AF-48C0-B236-D76E21ADF25E}" type="sibTrans" cxnId="{5E3B37BE-0271-4D78-9495-06502519428B}">
      <dgm:prSet/>
      <dgm:spPr/>
      <dgm:t>
        <a:bodyPr/>
        <a:lstStyle/>
        <a:p>
          <a:endParaRPr lang="en-GB"/>
        </a:p>
      </dgm:t>
    </dgm:pt>
    <dgm:pt modelId="{E8732461-6E10-4186-973D-9F516C24967D}">
      <dgm:prSet phldrT="[Text]" custT="1"/>
      <dgm:spPr/>
      <dgm:t>
        <a:bodyPr/>
        <a:lstStyle/>
        <a:p>
          <a:pPr marL="0" indent="0">
            <a:buNone/>
          </a:pPr>
          <a:r>
            <a:rPr lang="en-GB" sz="2000" dirty="0"/>
            <a:t>Create electronic competency passports, interfacing with IT systems, e-learning  and face to face education</a:t>
          </a:r>
        </a:p>
      </dgm:t>
    </dgm:pt>
    <dgm:pt modelId="{8E186A51-B3A2-41A0-A031-26C032AFFD70}" type="parTrans" cxnId="{E58F9B0D-31AD-4D3E-A10C-9FFEE12D2E42}">
      <dgm:prSet/>
      <dgm:spPr/>
      <dgm:t>
        <a:bodyPr/>
        <a:lstStyle/>
        <a:p>
          <a:endParaRPr lang="en-GB"/>
        </a:p>
      </dgm:t>
    </dgm:pt>
    <dgm:pt modelId="{5ACA9159-35CA-4C24-B719-7E95DA055C1C}" type="sibTrans" cxnId="{E58F9B0D-31AD-4D3E-A10C-9FFEE12D2E42}">
      <dgm:prSet/>
      <dgm:spPr/>
      <dgm:t>
        <a:bodyPr/>
        <a:lstStyle/>
        <a:p>
          <a:endParaRPr lang="en-GB"/>
        </a:p>
      </dgm:t>
    </dgm:pt>
    <dgm:pt modelId="{8C01DC6C-8F0F-4700-B4E3-978AE8372B54}">
      <dgm:prSet phldrT="[Text]" custT="1"/>
      <dgm:spPr/>
      <dgm:t>
        <a:bodyPr/>
        <a:lstStyle/>
        <a:p>
          <a:pPr marL="228600" indent="0" defTabSz="889000">
            <a:buFont typeface="Arial" panose="020B0604020202020204" pitchFamily="34" charset="0"/>
            <a:buChar char="•"/>
          </a:pPr>
          <a:endParaRPr lang="en-GB" sz="2000" dirty="0"/>
        </a:p>
      </dgm:t>
    </dgm:pt>
    <dgm:pt modelId="{03200875-6D8E-4073-B595-6D9BDA0B3F3C}" type="parTrans" cxnId="{1F6F5042-DDBC-4F94-AC37-4B5A0F07D20B}">
      <dgm:prSet/>
      <dgm:spPr/>
      <dgm:t>
        <a:bodyPr/>
        <a:lstStyle/>
        <a:p>
          <a:endParaRPr lang="en-GB"/>
        </a:p>
      </dgm:t>
    </dgm:pt>
    <dgm:pt modelId="{FD417685-11FC-4E05-9843-799B9E787694}" type="sibTrans" cxnId="{1F6F5042-DDBC-4F94-AC37-4B5A0F07D20B}">
      <dgm:prSet/>
      <dgm:spPr/>
      <dgm:t>
        <a:bodyPr/>
        <a:lstStyle/>
        <a:p>
          <a:endParaRPr lang="en-GB"/>
        </a:p>
      </dgm:t>
    </dgm:pt>
    <dgm:pt modelId="{7AEF5F1F-19E1-4083-98B9-07368370EE27}">
      <dgm:prSet phldrT="[Text]" custT="1"/>
      <dgm:spPr/>
      <dgm:t>
        <a:bodyPr/>
        <a:lstStyle/>
        <a:p>
          <a:pPr marL="182563" indent="-182563">
            <a:buFont typeface="Arial" panose="020B0604020202020204" pitchFamily="34" charset="0"/>
            <a:buChar char="•"/>
          </a:pPr>
          <a:r>
            <a:rPr lang="en-GB" sz="1800" dirty="0"/>
            <a:t>Leadership training</a:t>
          </a:r>
        </a:p>
      </dgm:t>
    </dgm:pt>
    <dgm:pt modelId="{E832BF49-402C-4C03-861A-6763871D6554}" type="parTrans" cxnId="{D566B535-F924-439F-9E2F-E9F48390DB4A}">
      <dgm:prSet/>
      <dgm:spPr/>
      <dgm:t>
        <a:bodyPr/>
        <a:lstStyle/>
        <a:p>
          <a:endParaRPr lang="en-GB"/>
        </a:p>
      </dgm:t>
    </dgm:pt>
    <dgm:pt modelId="{0AF64939-1AEE-4F6F-BDC7-C0796A21661A}" type="sibTrans" cxnId="{D566B535-F924-439F-9E2F-E9F48390DB4A}">
      <dgm:prSet/>
      <dgm:spPr/>
      <dgm:t>
        <a:bodyPr/>
        <a:lstStyle/>
        <a:p>
          <a:endParaRPr lang="en-GB"/>
        </a:p>
      </dgm:t>
    </dgm:pt>
    <dgm:pt modelId="{47D30914-A7E8-4CAF-B20B-E9418494DDA5}">
      <dgm:prSet phldrT="[Text]" custT="1"/>
      <dgm:spPr/>
      <dgm:t>
        <a:bodyPr/>
        <a:lstStyle/>
        <a:p>
          <a:pPr marL="0" indent="0">
            <a:buNone/>
          </a:pPr>
          <a:r>
            <a:rPr lang="en-GB" sz="2000" dirty="0"/>
            <a:t>Explore compatibility with e-rostering platforms </a:t>
          </a:r>
        </a:p>
      </dgm:t>
    </dgm:pt>
    <dgm:pt modelId="{0F8BFB30-E8EA-4C5F-ADC1-BDB9A99E9EA3}" type="parTrans" cxnId="{4DAA2BE4-7301-4948-BA4F-09B8AB01D554}">
      <dgm:prSet/>
      <dgm:spPr/>
      <dgm:t>
        <a:bodyPr/>
        <a:lstStyle/>
        <a:p>
          <a:endParaRPr lang="en-GB"/>
        </a:p>
      </dgm:t>
    </dgm:pt>
    <dgm:pt modelId="{E485F8AD-6E54-4D49-B1F1-62897E080A6A}" type="sibTrans" cxnId="{4DAA2BE4-7301-4948-BA4F-09B8AB01D554}">
      <dgm:prSet/>
      <dgm:spPr/>
      <dgm:t>
        <a:bodyPr/>
        <a:lstStyle/>
        <a:p>
          <a:endParaRPr lang="en-GB"/>
        </a:p>
      </dgm:t>
    </dgm:pt>
    <dgm:pt modelId="{39D1FCA1-E3D9-45BE-B049-0B83E9EB8D18}">
      <dgm:prSet phldrT="[Text]" custT="1"/>
      <dgm:spPr/>
      <dgm:t>
        <a:bodyPr/>
        <a:lstStyle/>
        <a:p>
          <a:pPr marL="0" indent="0">
            <a:buNone/>
          </a:pPr>
          <a:endParaRPr lang="en-GB" sz="2000" dirty="0"/>
        </a:p>
      </dgm:t>
    </dgm:pt>
    <dgm:pt modelId="{C678EA09-5A3E-4333-BE65-B68AF4119C04}" type="parTrans" cxnId="{4F4A470F-4E9F-42FF-97EF-69E01DD89881}">
      <dgm:prSet/>
      <dgm:spPr/>
      <dgm:t>
        <a:bodyPr/>
        <a:lstStyle/>
        <a:p>
          <a:endParaRPr lang="en-GB"/>
        </a:p>
      </dgm:t>
    </dgm:pt>
    <dgm:pt modelId="{8BD990E6-AAB1-4738-BADF-AEDB561976F8}" type="sibTrans" cxnId="{4F4A470F-4E9F-42FF-97EF-69E01DD89881}">
      <dgm:prSet/>
      <dgm:spPr/>
      <dgm:t>
        <a:bodyPr/>
        <a:lstStyle/>
        <a:p>
          <a:endParaRPr lang="en-GB"/>
        </a:p>
      </dgm:t>
    </dgm:pt>
    <dgm:pt modelId="{E32D3D39-11CA-4C9A-B0CB-3AA94F8627CF}">
      <dgm:prSet phldrT="[Text]" custT="1"/>
      <dgm:spPr/>
      <dgm:t>
        <a:bodyPr/>
        <a:lstStyle/>
        <a:p>
          <a:pPr marL="182563" indent="-182563">
            <a:buFont typeface="Arial" panose="020B0604020202020204" pitchFamily="34" charset="0"/>
            <a:buChar char="•"/>
          </a:pPr>
          <a:r>
            <a:rPr lang="en-GB" sz="1800" dirty="0"/>
            <a:t>ICU equipment </a:t>
          </a:r>
        </a:p>
      </dgm:t>
    </dgm:pt>
    <dgm:pt modelId="{9AF5D77D-30DB-457B-BC09-7FF261D8D419}" type="parTrans" cxnId="{EACAD7A5-17BA-46E6-9590-D4D1CF25AA8C}">
      <dgm:prSet/>
      <dgm:spPr/>
      <dgm:t>
        <a:bodyPr/>
        <a:lstStyle/>
        <a:p>
          <a:endParaRPr lang="en-GB"/>
        </a:p>
      </dgm:t>
    </dgm:pt>
    <dgm:pt modelId="{6D6CE7AF-9228-44AE-B021-D857F06214AB}" type="sibTrans" cxnId="{EACAD7A5-17BA-46E6-9590-D4D1CF25AA8C}">
      <dgm:prSet/>
      <dgm:spPr/>
      <dgm:t>
        <a:bodyPr/>
        <a:lstStyle/>
        <a:p>
          <a:endParaRPr lang="en-GB"/>
        </a:p>
      </dgm:t>
    </dgm:pt>
    <dgm:pt modelId="{AA34461C-FE7C-46CF-B48B-A1D0F58AD4AB}">
      <dgm:prSet phldrT="[Text]" custT="1"/>
      <dgm:spPr/>
      <dgm:t>
        <a:bodyPr/>
        <a:lstStyle/>
        <a:p>
          <a:pPr marL="182563" indent="-182563">
            <a:buFont typeface="Arial" panose="020B0604020202020204" pitchFamily="34" charset="0"/>
            <a:buChar char="•"/>
          </a:pPr>
          <a:r>
            <a:rPr lang="en-GB" sz="1800" dirty="0"/>
            <a:t>Wellbeing</a:t>
          </a:r>
        </a:p>
      </dgm:t>
    </dgm:pt>
    <dgm:pt modelId="{E1893474-1A3E-4F4E-BCCB-8486923C4DC2}" type="parTrans" cxnId="{8591ADC7-A424-4593-858D-C49DE4CC6C99}">
      <dgm:prSet/>
      <dgm:spPr/>
      <dgm:t>
        <a:bodyPr/>
        <a:lstStyle/>
        <a:p>
          <a:endParaRPr lang="en-GB"/>
        </a:p>
      </dgm:t>
    </dgm:pt>
    <dgm:pt modelId="{EF8C4420-9B2E-478C-B78E-661D748851D9}" type="sibTrans" cxnId="{8591ADC7-A424-4593-858D-C49DE4CC6C99}">
      <dgm:prSet/>
      <dgm:spPr/>
      <dgm:t>
        <a:bodyPr/>
        <a:lstStyle/>
        <a:p>
          <a:endParaRPr lang="en-GB"/>
        </a:p>
      </dgm:t>
    </dgm:pt>
    <dgm:pt modelId="{F7B4B543-ABFB-4C18-996F-5B1C54F57B11}">
      <dgm:prSet phldrT="[Text]" custT="1"/>
      <dgm:spPr/>
      <dgm:t>
        <a:bodyPr/>
        <a:lstStyle/>
        <a:p>
          <a:pPr marL="0" indent="0" defTabSz="179388">
            <a:buFont typeface="Arial" panose="020B0604020202020204" pitchFamily="34" charset="0"/>
            <a:buNone/>
            <a:tabLst/>
          </a:pPr>
          <a:r>
            <a:rPr lang="en-GB" sz="2000" dirty="0"/>
            <a:t>This can be used locally to inform learning objectives and avoid “over-teaching”</a:t>
          </a:r>
        </a:p>
      </dgm:t>
    </dgm:pt>
    <dgm:pt modelId="{40C903A4-B912-4164-B988-866E9806CA38}" type="parTrans" cxnId="{BA0B722A-1B53-43CE-BE69-D320A2F51EAD}">
      <dgm:prSet/>
      <dgm:spPr/>
      <dgm:t>
        <a:bodyPr/>
        <a:lstStyle/>
        <a:p>
          <a:endParaRPr lang="en-GB"/>
        </a:p>
      </dgm:t>
    </dgm:pt>
    <dgm:pt modelId="{ED96A39C-832A-4E71-8893-7695FD0E9841}" type="sibTrans" cxnId="{BA0B722A-1B53-43CE-BE69-D320A2F51EAD}">
      <dgm:prSet/>
      <dgm:spPr/>
      <dgm:t>
        <a:bodyPr/>
        <a:lstStyle/>
        <a:p>
          <a:endParaRPr lang="en-GB"/>
        </a:p>
      </dgm:t>
    </dgm:pt>
    <dgm:pt modelId="{84E676F4-C339-9E4C-AC8F-E6B2400730D6}">
      <dgm:prSet phldrT="[Text]" custT="1"/>
      <dgm:spPr/>
      <dgm:t>
        <a:bodyPr/>
        <a:lstStyle/>
        <a:p>
          <a:pPr marL="0" indent="0">
            <a:buFont typeface="Arial" panose="020B0604020202020204" pitchFamily="34" charset="0"/>
            <a:buNone/>
          </a:pPr>
          <a:r>
            <a:rPr lang="en-GB" sz="2000" dirty="0"/>
            <a:t>Specific areas include:</a:t>
          </a:r>
        </a:p>
      </dgm:t>
    </dgm:pt>
    <dgm:pt modelId="{D11C5CB2-DA1C-E740-A8D2-342E6E798A39}" type="parTrans" cxnId="{DF54D4B4-E33A-9646-B2E4-C9F0BD47F56C}">
      <dgm:prSet/>
      <dgm:spPr/>
      <dgm:t>
        <a:bodyPr/>
        <a:lstStyle/>
        <a:p>
          <a:endParaRPr lang="en-US"/>
        </a:p>
      </dgm:t>
    </dgm:pt>
    <dgm:pt modelId="{55CBAABB-903C-FD46-A24B-D102249F5BA1}" type="sibTrans" cxnId="{DF54D4B4-E33A-9646-B2E4-C9F0BD47F56C}">
      <dgm:prSet/>
      <dgm:spPr/>
      <dgm:t>
        <a:bodyPr/>
        <a:lstStyle/>
        <a:p>
          <a:endParaRPr lang="en-US"/>
        </a:p>
      </dgm:t>
    </dgm:pt>
    <dgm:pt modelId="{3E4F2ACC-9C68-2449-8E8B-635401A3D8DB}">
      <dgm:prSet phldrT="[Text]" custT="1"/>
      <dgm:spPr/>
      <dgm:t>
        <a:bodyPr/>
        <a:lstStyle/>
        <a:p>
          <a:pPr marL="0" indent="0">
            <a:buFont typeface="Arial" panose="020B0604020202020204" pitchFamily="34" charset="0"/>
            <a:buNone/>
          </a:pPr>
          <a:endParaRPr lang="en-GB" sz="2000" dirty="0"/>
        </a:p>
      </dgm:t>
    </dgm:pt>
    <dgm:pt modelId="{6591700E-464F-0840-AE71-491BB962200D}" type="parTrans" cxnId="{9B98C6CC-795D-B74D-B322-2439A72A523A}">
      <dgm:prSet/>
      <dgm:spPr/>
      <dgm:t>
        <a:bodyPr/>
        <a:lstStyle/>
        <a:p>
          <a:endParaRPr lang="en-US"/>
        </a:p>
      </dgm:t>
    </dgm:pt>
    <dgm:pt modelId="{32BCB708-F1BB-2F43-809B-F1586E1AD671}" type="sibTrans" cxnId="{9B98C6CC-795D-B74D-B322-2439A72A523A}">
      <dgm:prSet/>
      <dgm:spPr/>
      <dgm:t>
        <a:bodyPr/>
        <a:lstStyle/>
        <a:p>
          <a:endParaRPr lang="en-US"/>
        </a:p>
      </dgm:t>
    </dgm:pt>
    <dgm:pt modelId="{A16F5F29-8A02-374B-9534-55F9FE07AFE3}">
      <dgm:prSet phldrT="[Text]" custT="1"/>
      <dgm:spPr/>
      <dgm:t>
        <a:bodyPr/>
        <a:lstStyle/>
        <a:p>
          <a:pPr marL="182563" indent="-182563">
            <a:buFont typeface="Arial" panose="020B0604020202020204" pitchFamily="34" charset="0"/>
            <a:buChar char="•"/>
          </a:pPr>
          <a:r>
            <a:rPr lang="en-GB" sz="1800" dirty="0"/>
            <a:t>Teamworking</a:t>
          </a:r>
        </a:p>
      </dgm:t>
    </dgm:pt>
    <dgm:pt modelId="{FAD211C3-3834-7F44-9E42-9732A24CAC74}" type="parTrans" cxnId="{7A48BA9A-ED00-B84F-9C4B-4E2109D8EF1F}">
      <dgm:prSet/>
      <dgm:spPr/>
      <dgm:t>
        <a:bodyPr/>
        <a:lstStyle/>
        <a:p>
          <a:endParaRPr lang="en-US"/>
        </a:p>
      </dgm:t>
    </dgm:pt>
    <dgm:pt modelId="{AB314C4D-EA9E-834F-8EE3-809BD19F7526}" type="sibTrans" cxnId="{7A48BA9A-ED00-B84F-9C4B-4E2109D8EF1F}">
      <dgm:prSet/>
      <dgm:spPr/>
      <dgm:t>
        <a:bodyPr/>
        <a:lstStyle/>
        <a:p>
          <a:endParaRPr lang="en-US"/>
        </a:p>
      </dgm:t>
    </dgm:pt>
    <dgm:pt modelId="{F46EAC0A-376D-864D-BA49-80ED1CBB80AF}">
      <dgm:prSet phldrT="[Text]" custT="1"/>
      <dgm:spPr/>
      <dgm:t>
        <a:bodyPr/>
        <a:lstStyle/>
        <a:p>
          <a:pPr marL="0" indent="0" defTabSz="179388">
            <a:buFont typeface="Arial" panose="020B0604020202020204" pitchFamily="34" charset="0"/>
            <a:buNone/>
            <a:tabLst/>
          </a:pPr>
          <a:endParaRPr lang="en-GB" sz="2000" dirty="0"/>
        </a:p>
      </dgm:t>
    </dgm:pt>
    <dgm:pt modelId="{B21838C4-72E1-4E4E-A0CE-12E5C81A35D9}" type="parTrans" cxnId="{ED96CD96-ADE4-C744-8506-575346731BAC}">
      <dgm:prSet/>
      <dgm:spPr/>
      <dgm:t>
        <a:bodyPr/>
        <a:lstStyle/>
        <a:p>
          <a:endParaRPr lang="en-US"/>
        </a:p>
      </dgm:t>
    </dgm:pt>
    <dgm:pt modelId="{BC47D376-888C-E947-B449-803D342550D3}" type="sibTrans" cxnId="{ED96CD96-ADE4-C744-8506-575346731BAC}">
      <dgm:prSet/>
      <dgm:spPr/>
      <dgm:t>
        <a:bodyPr/>
        <a:lstStyle/>
        <a:p>
          <a:endParaRPr lang="en-US"/>
        </a:p>
      </dgm:t>
    </dgm:pt>
    <dgm:pt modelId="{1B9085F2-7167-4710-9635-B8827A98625E}" type="pres">
      <dgm:prSet presAssocID="{03B797CD-A731-4561-9249-94BDFD6648AB}" presName="Name0" presStyleCnt="0">
        <dgm:presLayoutVars>
          <dgm:dir/>
          <dgm:animLvl val="lvl"/>
          <dgm:resizeHandles val="exact"/>
        </dgm:presLayoutVars>
      </dgm:prSet>
      <dgm:spPr/>
    </dgm:pt>
    <dgm:pt modelId="{90B5735D-4483-4E22-ADCC-1FEED8B099F5}" type="pres">
      <dgm:prSet presAssocID="{6049378F-F68F-4CAB-A2CD-3C76FAA4BA5E}" presName="composite" presStyleCnt="0"/>
      <dgm:spPr/>
    </dgm:pt>
    <dgm:pt modelId="{5BA4C418-6769-4A33-B157-89F8736AE097}" type="pres">
      <dgm:prSet presAssocID="{6049378F-F68F-4CAB-A2CD-3C76FAA4BA5E}" presName="parTx" presStyleLbl="alignNode1" presStyleIdx="0" presStyleCnt="3">
        <dgm:presLayoutVars>
          <dgm:chMax val="0"/>
          <dgm:chPref val="0"/>
          <dgm:bulletEnabled val="1"/>
        </dgm:presLayoutVars>
      </dgm:prSet>
      <dgm:spPr/>
    </dgm:pt>
    <dgm:pt modelId="{FF070764-07CD-4FB9-9A23-0B83EC42A6C0}" type="pres">
      <dgm:prSet presAssocID="{6049378F-F68F-4CAB-A2CD-3C76FAA4BA5E}" presName="desTx" presStyleLbl="alignAccFollowNode1" presStyleIdx="0" presStyleCnt="3">
        <dgm:presLayoutVars>
          <dgm:bulletEnabled val="1"/>
        </dgm:presLayoutVars>
      </dgm:prSet>
      <dgm:spPr/>
    </dgm:pt>
    <dgm:pt modelId="{B4EC7AC9-C78B-483D-8C90-B9B608A7B120}" type="pres">
      <dgm:prSet presAssocID="{14EC2B1C-6717-4D2A-8A21-5FCC7BFC51B8}" presName="space" presStyleCnt="0"/>
      <dgm:spPr/>
    </dgm:pt>
    <dgm:pt modelId="{2081C727-AD82-4484-9278-CE191A68A528}" type="pres">
      <dgm:prSet presAssocID="{69836248-B8C6-4D62-AFC6-0A96BA0DEFBB}" presName="composite" presStyleCnt="0"/>
      <dgm:spPr/>
    </dgm:pt>
    <dgm:pt modelId="{BEE04524-8E20-44AC-8C66-AA36BC0A3D25}" type="pres">
      <dgm:prSet presAssocID="{69836248-B8C6-4D62-AFC6-0A96BA0DEFBB}" presName="parTx" presStyleLbl="alignNode1" presStyleIdx="1" presStyleCnt="3">
        <dgm:presLayoutVars>
          <dgm:chMax val="0"/>
          <dgm:chPref val="0"/>
          <dgm:bulletEnabled val="1"/>
        </dgm:presLayoutVars>
      </dgm:prSet>
      <dgm:spPr/>
    </dgm:pt>
    <dgm:pt modelId="{1EDBF3E4-D91C-4BBA-A8F3-541C5F4A8822}" type="pres">
      <dgm:prSet presAssocID="{69836248-B8C6-4D62-AFC6-0A96BA0DEFBB}" presName="desTx" presStyleLbl="alignAccFollowNode1" presStyleIdx="1" presStyleCnt="3">
        <dgm:presLayoutVars>
          <dgm:bulletEnabled val="1"/>
        </dgm:presLayoutVars>
      </dgm:prSet>
      <dgm:spPr/>
    </dgm:pt>
    <dgm:pt modelId="{5D9D7A29-C6C4-4604-9E74-BDECD9003302}" type="pres">
      <dgm:prSet presAssocID="{C5C2F794-7B24-4496-B8A0-5CB1EEE2A6D7}" presName="space" presStyleCnt="0"/>
      <dgm:spPr/>
    </dgm:pt>
    <dgm:pt modelId="{DA895C80-E706-4E1F-B443-3B9AD9841C62}" type="pres">
      <dgm:prSet presAssocID="{818965D1-A72A-4EA5-8302-8B75AFC28295}" presName="composite" presStyleCnt="0"/>
      <dgm:spPr/>
    </dgm:pt>
    <dgm:pt modelId="{54E9825F-BA12-4263-B765-326C8A4A2717}" type="pres">
      <dgm:prSet presAssocID="{818965D1-A72A-4EA5-8302-8B75AFC28295}" presName="parTx" presStyleLbl="alignNode1" presStyleIdx="2" presStyleCnt="3">
        <dgm:presLayoutVars>
          <dgm:chMax val="0"/>
          <dgm:chPref val="0"/>
          <dgm:bulletEnabled val="1"/>
        </dgm:presLayoutVars>
      </dgm:prSet>
      <dgm:spPr/>
    </dgm:pt>
    <dgm:pt modelId="{EA77D6C5-1A96-40C6-8547-31C87F408186}" type="pres">
      <dgm:prSet presAssocID="{818965D1-A72A-4EA5-8302-8B75AFC28295}" presName="desTx" presStyleLbl="alignAccFollowNode1" presStyleIdx="2" presStyleCnt="3">
        <dgm:presLayoutVars>
          <dgm:bulletEnabled val="1"/>
        </dgm:presLayoutVars>
      </dgm:prSet>
      <dgm:spPr/>
    </dgm:pt>
  </dgm:ptLst>
  <dgm:cxnLst>
    <dgm:cxn modelId="{6D3B0805-EC4F-47EE-A9D3-1981AF50C660}" srcId="{03B797CD-A731-4561-9249-94BDFD6648AB}" destId="{6049378F-F68F-4CAB-A2CD-3C76FAA4BA5E}" srcOrd="0" destOrd="0" parTransId="{AEC9C983-872B-4FD5-98CA-C560ED247995}" sibTransId="{14EC2B1C-6717-4D2A-8A21-5FCC7BFC51B8}"/>
    <dgm:cxn modelId="{E58F9B0D-31AD-4D3E-A10C-9FFEE12D2E42}" srcId="{818965D1-A72A-4EA5-8302-8B75AFC28295}" destId="{E8732461-6E10-4186-973D-9F516C24967D}" srcOrd="0" destOrd="0" parTransId="{8E186A51-B3A2-41A0-A031-26C032AFFD70}" sibTransId="{5ACA9159-35CA-4C24-B719-7E95DA055C1C}"/>
    <dgm:cxn modelId="{4F4A470F-4E9F-42FF-97EF-69E01DD89881}" srcId="{818965D1-A72A-4EA5-8302-8B75AFC28295}" destId="{39D1FCA1-E3D9-45BE-B049-0B83E9EB8D18}" srcOrd="1" destOrd="0" parTransId="{C678EA09-5A3E-4333-BE65-B68AF4119C04}" sibTransId="{8BD990E6-AAB1-4738-BADF-AEDB561976F8}"/>
    <dgm:cxn modelId="{4B1D8013-269A-4D61-ADA0-2E2D70D8F74E}" type="presOf" srcId="{F7B4B543-ABFB-4C18-996F-5B1C54F57B11}" destId="{FF070764-07CD-4FB9-9A23-0B83EC42A6C0}" srcOrd="0" destOrd="2" presId="urn:microsoft.com/office/officeart/2005/8/layout/hList1"/>
    <dgm:cxn modelId="{D7602A21-A2A7-4C14-8BEB-CF8EDE442488}" srcId="{69836248-B8C6-4D62-AFC6-0A96BA0DEFBB}" destId="{C5FC0E69-E7BB-4B58-84DF-280CDB25D18B}" srcOrd="0" destOrd="0" parTransId="{4D590111-334D-45C3-94D1-C9A2B1CCF730}" sibTransId="{7353F553-C44A-4848-9C6A-0DD39968C99F}"/>
    <dgm:cxn modelId="{9BC5D524-C031-BF4A-B029-A4E54D7B4F6C}" type="presOf" srcId="{F46EAC0A-376D-864D-BA49-80ED1CBB80AF}" destId="{FF070764-07CD-4FB9-9A23-0B83EC42A6C0}" srcOrd="0" destOrd="1" presId="urn:microsoft.com/office/officeart/2005/8/layout/hList1"/>
    <dgm:cxn modelId="{712E7C25-82B5-4041-802C-2A91197CDE4C}" srcId="{6049378F-F68F-4CAB-A2CD-3C76FAA4BA5E}" destId="{DC8459C3-40A4-4FD5-AF31-2641EE821AB8}" srcOrd="0" destOrd="0" parTransId="{191BE5D1-3F09-4813-9CFB-910237B1A870}" sibTransId="{B3B8926C-D6F4-40D3-88D8-66B5E85C54AE}"/>
    <dgm:cxn modelId="{BA0B722A-1B53-43CE-BE69-D320A2F51EAD}" srcId="{6049378F-F68F-4CAB-A2CD-3C76FAA4BA5E}" destId="{F7B4B543-ABFB-4C18-996F-5B1C54F57B11}" srcOrd="2" destOrd="0" parTransId="{40C903A4-B912-4164-B988-866E9806CA38}" sibTransId="{ED96A39C-832A-4E71-8893-7695FD0E9841}"/>
    <dgm:cxn modelId="{D566B535-F924-439F-9E2F-E9F48390DB4A}" srcId="{69836248-B8C6-4D62-AFC6-0A96BA0DEFBB}" destId="{7AEF5F1F-19E1-4083-98B9-07368370EE27}" srcOrd="3" destOrd="0" parTransId="{E832BF49-402C-4C03-861A-6763871D6554}" sibTransId="{0AF64939-1AEE-4F6F-BDC7-C0796A21661A}"/>
    <dgm:cxn modelId="{D4CAD536-BF69-4B96-ACED-E845C44E331E}" type="presOf" srcId="{03B797CD-A731-4561-9249-94BDFD6648AB}" destId="{1B9085F2-7167-4710-9635-B8827A98625E}" srcOrd="0" destOrd="0" presId="urn:microsoft.com/office/officeart/2005/8/layout/hList1"/>
    <dgm:cxn modelId="{931D3239-E222-4842-BF28-E3EDD5307972}" type="presOf" srcId="{3E4F2ACC-9C68-2449-8E8B-635401A3D8DB}" destId="{1EDBF3E4-D91C-4BBA-A8F3-541C5F4A8822}" srcOrd="0" destOrd="1" presId="urn:microsoft.com/office/officeart/2005/8/layout/hList1"/>
    <dgm:cxn modelId="{68A4E63C-2739-4549-8B81-05FD3611B9A6}" type="presOf" srcId="{47D30914-A7E8-4CAF-B20B-E9418494DDA5}" destId="{EA77D6C5-1A96-40C6-8547-31C87F408186}" srcOrd="0" destOrd="2" presId="urn:microsoft.com/office/officeart/2005/8/layout/hList1"/>
    <dgm:cxn modelId="{1F6F5042-DDBC-4F94-AC37-4B5A0F07D20B}" srcId="{6049378F-F68F-4CAB-A2CD-3C76FAA4BA5E}" destId="{8C01DC6C-8F0F-4700-B4E3-978AE8372B54}" srcOrd="3" destOrd="0" parTransId="{03200875-6D8E-4073-B595-6D9BDA0B3F3C}" sibTransId="{FD417685-11FC-4E05-9843-799B9E787694}"/>
    <dgm:cxn modelId="{CBE3A84B-3D1A-42C3-B59A-ADA57C79B86F}" type="presOf" srcId="{DC8459C3-40A4-4FD5-AF31-2641EE821AB8}" destId="{FF070764-07CD-4FB9-9A23-0B83EC42A6C0}" srcOrd="0" destOrd="0" presId="urn:microsoft.com/office/officeart/2005/8/layout/hList1"/>
    <dgm:cxn modelId="{90EA604E-EC8D-44CC-97BA-AC57C2A23BB9}" type="presOf" srcId="{6049378F-F68F-4CAB-A2CD-3C76FAA4BA5E}" destId="{5BA4C418-6769-4A33-B157-89F8736AE097}" srcOrd="0" destOrd="0" presId="urn:microsoft.com/office/officeart/2005/8/layout/hList1"/>
    <dgm:cxn modelId="{7E0FD34E-2C43-4848-A88B-92A183C67F59}" srcId="{03B797CD-A731-4561-9249-94BDFD6648AB}" destId="{69836248-B8C6-4D62-AFC6-0A96BA0DEFBB}" srcOrd="1" destOrd="0" parTransId="{121A3C64-1C23-4DBB-958C-72EB937BFB7D}" sibTransId="{C5C2F794-7B24-4496-B8A0-5CB1EEE2A6D7}"/>
    <dgm:cxn modelId="{7E5BF85A-84C6-4A3C-A719-ACEF3AA5F655}" type="presOf" srcId="{39D1FCA1-E3D9-45BE-B049-0B83E9EB8D18}" destId="{EA77D6C5-1A96-40C6-8547-31C87F408186}" srcOrd="0" destOrd="1" presId="urn:microsoft.com/office/officeart/2005/8/layout/hList1"/>
    <dgm:cxn modelId="{E0FD496B-A953-45CE-AE14-FDACF1068D50}" type="presOf" srcId="{8C01DC6C-8F0F-4700-B4E3-978AE8372B54}" destId="{FF070764-07CD-4FB9-9A23-0B83EC42A6C0}" srcOrd="0" destOrd="3" presId="urn:microsoft.com/office/officeart/2005/8/layout/hList1"/>
    <dgm:cxn modelId="{35C74288-0BDD-AC42-856B-51E5B82827EE}" type="presOf" srcId="{84E676F4-C339-9E4C-AC8F-E6B2400730D6}" destId="{1EDBF3E4-D91C-4BBA-A8F3-541C5F4A8822}" srcOrd="0" destOrd="2" presId="urn:microsoft.com/office/officeart/2005/8/layout/hList1"/>
    <dgm:cxn modelId="{FC6B5591-DFEB-4103-B3D0-BA7FD6A8D43C}" type="presOf" srcId="{69836248-B8C6-4D62-AFC6-0A96BA0DEFBB}" destId="{BEE04524-8E20-44AC-8C66-AA36BC0A3D25}" srcOrd="0" destOrd="0" presId="urn:microsoft.com/office/officeart/2005/8/layout/hList1"/>
    <dgm:cxn modelId="{ED96CD96-ADE4-C744-8506-575346731BAC}" srcId="{6049378F-F68F-4CAB-A2CD-3C76FAA4BA5E}" destId="{F46EAC0A-376D-864D-BA49-80ED1CBB80AF}" srcOrd="1" destOrd="0" parTransId="{B21838C4-72E1-4E4E-A0CE-12E5C81A35D9}" sibTransId="{BC47D376-888C-E947-B449-803D342550D3}"/>
    <dgm:cxn modelId="{7A48BA9A-ED00-B84F-9C4B-4E2109D8EF1F}" srcId="{69836248-B8C6-4D62-AFC6-0A96BA0DEFBB}" destId="{A16F5F29-8A02-374B-9534-55F9FE07AFE3}" srcOrd="4" destOrd="0" parTransId="{FAD211C3-3834-7F44-9E42-9732A24CAC74}" sibTransId="{AB314C4D-EA9E-834F-8EE3-809BD19F7526}"/>
    <dgm:cxn modelId="{4302E49D-E1DC-4BE7-ADBA-6592270DD247}" type="presOf" srcId="{AA34461C-FE7C-46CF-B48B-A1D0F58AD4AB}" destId="{1EDBF3E4-D91C-4BBA-A8F3-541C5F4A8822}" srcOrd="0" destOrd="5" presId="urn:microsoft.com/office/officeart/2005/8/layout/hList1"/>
    <dgm:cxn modelId="{EACAD7A5-17BA-46E6-9590-D4D1CF25AA8C}" srcId="{69836248-B8C6-4D62-AFC6-0A96BA0DEFBB}" destId="{E32D3D39-11CA-4C9A-B0CB-3AA94F8627CF}" srcOrd="6" destOrd="0" parTransId="{9AF5D77D-30DB-457B-BC09-7FF261D8D419}" sibTransId="{6D6CE7AF-9228-44AE-B021-D857F06214AB}"/>
    <dgm:cxn modelId="{61C023AA-504B-4FF6-802F-4BD1498A3231}" type="presOf" srcId="{C5FC0E69-E7BB-4B58-84DF-280CDB25D18B}" destId="{1EDBF3E4-D91C-4BBA-A8F3-541C5F4A8822}" srcOrd="0" destOrd="0" presId="urn:microsoft.com/office/officeart/2005/8/layout/hList1"/>
    <dgm:cxn modelId="{E74CB0AB-A362-4E9D-AECA-CC6FF22A9B2F}" type="presOf" srcId="{818965D1-A72A-4EA5-8302-8B75AFC28295}" destId="{54E9825F-BA12-4263-B765-326C8A4A2717}" srcOrd="0" destOrd="0" presId="urn:microsoft.com/office/officeart/2005/8/layout/hList1"/>
    <dgm:cxn modelId="{DF54D4B4-E33A-9646-B2E4-C9F0BD47F56C}" srcId="{69836248-B8C6-4D62-AFC6-0A96BA0DEFBB}" destId="{84E676F4-C339-9E4C-AC8F-E6B2400730D6}" srcOrd="2" destOrd="0" parTransId="{D11C5CB2-DA1C-E740-A8D2-342E6E798A39}" sibTransId="{55CBAABB-903C-FD46-A24B-D102249F5BA1}"/>
    <dgm:cxn modelId="{5E3B37BE-0271-4D78-9495-06502519428B}" srcId="{03B797CD-A731-4561-9249-94BDFD6648AB}" destId="{818965D1-A72A-4EA5-8302-8B75AFC28295}" srcOrd="2" destOrd="0" parTransId="{558D6B25-BB36-48FA-B199-14A793C61E0F}" sibTransId="{5B4F2551-34AF-48C0-B236-D76E21ADF25E}"/>
    <dgm:cxn modelId="{8591ADC7-A424-4593-858D-C49DE4CC6C99}" srcId="{69836248-B8C6-4D62-AFC6-0A96BA0DEFBB}" destId="{AA34461C-FE7C-46CF-B48B-A1D0F58AD4AB}" srcOrd="5" destOrd="0" parTransId="{E1893474-1A3E-4F4E-BCCB-8486923C4DC2}" sibTransId="{EF8C4420-9B2E-478C-B78E-661D748851D9}"/>
    <dgm:cxn modelId="{9B98C6CC-795D-B74D-B322-2439A72A523A}" srcId="{69836248-B8C6-4D62-AFC6-0A96BA0DEFBB}" destId="{3E4F2ACC-9C68-2449-8E8B-635401A3D8DB}" srcOrd="1" destOrd="0" parTransId="{6591700E-464F-0840-AE71-491BB962200D}" sibTransId="{32BCB708-F1BB-2F43-809B-F1586E1AD671}"/>
    <dgm:cxn modelId="{881F31E2-3F7F-41CA-AB8C-5270AE65D454}" type="presOf" srcId="{7AEF5F1F-19E1-4083-98B9-07368370EE27}" destId="{1EDBF3E4-D91C-4BBA-A8F3-541C5F4A8822}" srcOrd="0" destOrd="3" presId="urn:microsoft.com/office/officeart/2005/8/layout/hList1"/>
    <dgm:cxn modelId="{4DAA2BE4-7301-4948-BA4F-09B8AB01D554}" srcId="{818965D1-A72A-4EA5-8302-8B75AFC28295}" destId="{47D30914-A7E8-4CAF-B20B-E9418494DDA5}" srcOrd="2" destOrd="0" parTransId="{0F8BFB30-E8EA-4C5F-ADC1-BDB9A99E9EA3}" sibTransId="{E485F8AD-6E54-4D49-B1F1-62897E080A6A}"/>
    <dgm:cxn modelId="{082263F3-5627-4DFD-9D6D-F26FAB1F41C7}" type="presOf" srcId="{E32D3D39-11CA-4C9A-B0CB-3AA94F8627CF}" destId="{1EDBF3E4-D91C-4BBA-A8F3-541C5F4A8822}" srcOrd="0" destOrd="6" presId="urn:microsoft.com/office/officeart/2005/8/layout/hList1"/>
    <dgm:cxn modelId="{3A4458FA-B9A1-4909-A1A6-0C13D7736FAA}" type="presOf" srcId="{E8732461-6E10-4186-973D-9F516C24967D}" destId="{EA77D6C5-1A96-40C6-8547-31C87F408186}" srcOrd="0" destOrd="0" presId="urn:microsoft.com/office/officeart/2005/8/layout/hList1"/>
    <dgm:cxn modelId="{00B98EFF-BAA0-9D4E-B396-4D69FF019982}" type="presOf" srcId="{A16F5F29-8A02-374B-9534-55F9FE07AFE3}" destId="{1EDBF3E4-D91C-4BBA-A8F3-541C5F4A8822}" srcOrd="0" destOrd="4" presId="urn:microsoft.com/office/officeart/2005/8/layout/hList1"/>
    <dgm:cxn modelId="{267DDEF8-F57A-43E9-A3CD-085F4A9291DB}" type="presParOf" srcId="{1B9085F2-7167-4710-9635-B8827A98625E}" destId="{90B5735D-4483-4E22-ADCC-1FEED8B099F5}" srcOrd="0" destOrd="0" presId="urn:microsoft.com/office/officeart/2005/8/layout/hList1"/>
    <dgm:cxn modelId="{EE11A099-FC3F-420A-911F-8707D4E15B8E}" type="presParOf" srcId="{90B5735D-4483-4E22-ADCC-1FEED8B099F5}" destId="{5BA4C418-6769-4A33-B157-89F8736AE097}" srcOrd="0" destOrd="0" presId="urn:microsoft.com/office/officeart/2005/8/layout/hList1"/>
    <dgm:cxn modelId="{5EFC5C5E-DDC2-40D1-921A-5747DD576469}" type="presParOf" srcId="{90B5735D-4483-4E22-ADCC-1FEED8B099F5}" destId="{FF070764-07CD-4FB9-9A23-0B83EC42A6C0}" srcOrd="1" destOrd="0" presId="urn:microsoft.com/office/officeart/2005/8/layout/hList1"/>
    <dgm:cxn modelId="{1CCCB777-4461-4393-B6FC-B61E3FB6A854}" type="presParOf" srcId="{1B9085F2-7167-4710-9635-B8827A98625E}" destId="{B4EC7AC9-C78B-483D-8C90-B9B608A7B120}" srcOrd="1" destOrd="0" presId="urn:microsoft.com/office/officeart/2005/8/layout/hList1"/>
    <dgm:cxn modelId="{87CFB959-DD79-4579-A493-9E154252D00A}" type="presParOf" srcId="{1B9085F2-7167-4710-9635-B8827A98625E}" destId="{2081C727-AD82-4484-9278-CE191A68A528}" srcOrd="2" destOrd="0" presId="urn:microsoft.com/office/officeart/2005/8/layout/hList1"/>
    <dgm:cxn modelId="{4C626082-2900-4EBA-B2F9-07087D247B7A}" type="presParOf" srcId="{2081C727-AD82-4484-9278-CE191A68A528}" destId="{BEE04524-8E20-44AC-8C66-AA36BC0A3D25}" srcOrd="0" destOrd="0" presId="urn:microsoft.com/office/officeart/2005/8/layout/hList1"/>
    <dgm:cxn modelId="{259EB6B3-D1AA-477C-8147-926B61CC8148}" type="presParOf" srcId="{2081C727-AD82-4484-9278-CE191A68A528}" destId="{1EDBF3E4-D91C-4BBA-A8F3-541C5F4A8822}" srcOrd="1" destOrd="0" presId="urn:microsoft.com/office/officeart/2005/8/layout/hList1"/>
    <dgm:cxn modelId="{9C2A2F96-FFA1-456B-B1BF-6243DA1211EF}" type="presParOf" srcId="{1B9085F2-7167-4710-9635-B8827A98625E}" destId="{5D9D7A29-C6C4-4604-9E74-BDECD9003302}" srcOrd="3" destOrd="0" presId="urn:microsoft.com/office/officeart/2005/8/layout/hList1"/>
    <dgm:cxn modelId="{AF28C322-5522-44C8-984E-710A191EFCB8}" type="presParOf" srcId="{1B9085F2-7167-4710-9635-B8827A98625E}" destId="{DA895C80-E706-4E1F-B443-3B9AD9841C62}" srcOrd="4" destOrd="0" presId="urn:microsoft.com/office/officeart/2005/8/layout/hList1"/>
    <dgm:cxn modelId="{543C7F4B-CE14-43B8-AC08-07A91FB2B311}" type="presParOf" srcId="{DA895C80-E706-4E1F-B443-3B9AD9841C62}" destId="{54E9825F-BA12-4263-B765-326C8A4A2717}" srcOrd="0" destOrd="0" presId="urn:microsoft.com/office/officeart/2005/8/layout/hList1"/>
    <dgm:cxn modelId="{665C68C6-5003-4194-AD8E-8399D7431D81}" type="presParOf" srcId="{DA895C80-E706-4E1F-B443-3B9AD9841C62}" destId="{EA77D6C5-1A96-40C6-8547-31C87F4081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4C418-6769-4A33-B157-89F8736AE097}">
      <dsp:nvSpPr>
        <dsp:cNvPr id="0" name=""/>
        <dsp:cNvSpPr/>
      </dsp:nvSpPr>
      <dsp:spPr>
        <a:xfrm>
          <a:off x="3480" y="314285"/>
          <a:ext cx="3393307" cy="122734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Support role definition</a:t>
          </a:r>
        </a:p>
      </dsp:txBody>
      <dsp:txXfrm>
        <a:off x="3480" y="314285"/>
        <a:ext cx="3393307" cy="1227343"/>
      </dsp:txXfrm>
    </dsp:sp>
    <dsp:sp modelId="{FF070764-07CD-4FB9-9A23-0B83EC42A6C0}">
      <dsp:nvSpPr>
        <dsp:cNvPr id="0" name=""/>
        <dsp:cNvSpPr/>
      </dsp:nvSpPr>
      <dsp:spPr>
        <a:xfrm>
          <a:off x="3480" y="1541628"/>
          <a:ext cx="3393307" cy="321551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179388">
            <a:lnSpc>
              <a:spcPct val="90000"/>
            </a:lnSpc>
            <a:spcBef>
              <a:spcPct val="0"/>
            </a:spcBef>
            <a:spcAft>
              <a:spcPct val="15000"/>
            </a:spcAft>
            <a:buFont typeface="Arial" panose="020B0604020202020204" pitchFamily="34" charset="0"/>
            <a:buNone/>
            <a:tabLst/>
          </a:pPr>
          <a:r>
            <a:rPr lang="en-GB" sz="2000" kern="1200" dirty="0"/>
            <a:t>Publish a skills matrix mapped to existing competency frameworks for all critical care roles </a:t>
          </a:r>
        </a:p>
        <a:p>
          <a:pPr marL="0" lvl="1" indent="0" algn="l" defTabSz="179388">
            <a:lnSpc>
              <a:spcPct val="90000"/>
            </a:lnSpc>
            <a:spcBef>
              <a:spcPct val="0"/>
            </a:spcBef>
            <a:spcAft>
              <a:spcPct val="15000"/>
            </a:spcAft>
            <a:buFont typeface="Arial" panose="020B0604020202020204" pitchFamily="34" charset="0"/>
            <a:buNone/>
            <a:tabLst/>
          </a:pPr>
          <a:endParaRPr lang="en-GB" sz="2000" kern="1200" dirty="0"/>
        </a:p>
        <a:p>
          <a:pPr marL="0" lvl="1" indent="0" algn="l" defTabSz="179388">
            <a:lnSpc>
              <a:spcPct val="90000"/>
            </a:lnSpc>
            <a:spcBef>
              <a:spcPct val="0"/>
            </a:spcBef>
            <a:spcAft>
              <a:spcPct val="15000"/>
            </a:spcAft>
            <a:buFont typeface="Arial" panose="020B0604020202020204" pitchFamily="34" charset="0"/>
            <a:buNone/>
            <a:tabLst/>
          </a:pPr>
          <a:r>
            <a:rPr lang="en-GB" sz="2000" kern="1200" dirty="0"/>
            <a:t>This can be used locally to inform learning objectives and avoid “over-teaching”</a:t>
          </a:r>
        </a:p>
        <a:p>
          <a:pPr marL="228600" lvl="1" indent="0" algn="l" defTabSz="889000">
            <a:lnSpc>
              <a:spcPct val="90000"/>
            </a:lnSpc>
            <a:spcBef>
              <a:spcPct val="0"/>
            </a:spcBef>
            <a:spcAft>
              <a:spcPct val="15000"/>
            </a:spcAft>
            <a:buFont typeface="Arial" panose="020B0604020202020204" pitchFamily="34" charset="0"/>
            <a:buChar char="•"/>
          </a:pPr>
          <a:endParaRPr lang="en-GB" sz="2000" kern="1200" dirty="0"/>
        </a:p>
      </dsp:txBody>
      <dsp:txXfrm>
        <a:off x="3480" y="1541628"/>
        <a:ext cx="3393307" cy="3215510"/>
      </dsp:txXfrm>
    </dsp:sp>
    <dsp:sp modelId="{BEE04524-8E20-44AC-8C66-AA36BC0A3D25}">
      <dsp:nvSpPr>
        <dsp:cNvPr id="0" name=""/>
        <dsp:cNvSpPr/>
      </dsp:nvSpPr>
      <dsp:spPr>
        <a:xfrm>
          <a:off x="3871850" y="314285"/>
          <a:ext cx="3393307" cy="122734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Share Education Content</a:t>
          </a:r>
        </a:p>
      </dsp:txBody>
      <dsp:txXfrm>
        <a:off x="3871850" y="314285"/>
        <a:ext cx="3393307" cy="1227343"/>
      </dsp:txXfrm>
    </dsp:sp>
    <dsp:sp modelId="{1EDBF3E4-D91C-4BBA-A8F3-541C5F4A8822}">
      <dsp:nvSpPr>
        <dsp:cNvPr id="0" name=""/>
        <dsp:cNvSpPr/>
      </dsp:nvSpPr>
      <dsp:spPr>
        <a:xfrm>
          <a:off x="3871850" y="1541628"/>
          <a:ext cx="3393307" cy="321551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Font typeface="Arial" panose="020B0604020202020204" pitchFamily="34" charset="0"/>
            <a:buNone/>
          </a:pPr>
          <a:r>
            <a:rPr lang="en-GB" sz="2000" kern="1200" dirty="0"/>
            <a:t>Curate existing high quality education content into modules mapped to the skills matrix </a:t>
          </a:r>
        </a:p>
        <a:p>
          <a:pPr marL="0" lvl="1" indent="0" algn="l" defTabSz="889000">
            <a:lnSpc>
              <a:spcPct val="90000"/>
            </a:lnSpc>
            <a:spcBef>
              <a:spcPct val="0"/>
            </a:spcBef>
            <a:spcAft>
              <a:spcPct val="15000"/>
            </a:spcAft>
            <a:buFont typeface="Arial" panose="020B0604020202020204" pitchFamily="34" charset="0"/>
            <a:buNone/>
          </a:pPr>
          <a:endParaRPr lang="en-GB" sz="2000" kern="1200" dirty="0"/>
        </a:p>
        <a:p>
          <a:pPr marL="0" lvl="1" indent="0" algn="l" defTabSz="889000">
            <a:lnSpc>
              <a:spcPct val="90000"/>
            </a:lnSpc>
            <a:spcBef>
              <a:spcPct val="0"/>
            </a:spcBef>
            <a:spcAft>
              <a:spcPct val="15000"/>
            </a:spcAft>
            <a:buFont typeface="Arial" panose="020B0604020202020204" pitchFamily="34" charset="0"/>
            <a:buNone/>
          </a:pPr>
          <a:r>
            <a:rPr lang="en-GB" sz="2000" kern="1200" dirty="0"/>
            <a:t>Specific areas include:</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Leadership training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Teamworking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Wellbeing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ICU equipment </a:t>
          </a:r>
        </a:p>
      </dsp:txBody>
      <dsp:txXfrm>
        <a:off x="3871850" y="1541628"/>
        <a:ext cx="3393307" cy="3215510"/>
      </dsp:txXfrm>
    </dsp:sp>
    <dsp:sp modelId="{54E9825F-BA12-4263-B765-326C8A4A2717}">
      <dsp:nvSpPr>
        <dsp:cNvPr id="0" name=""/>
        <dsp:cNvSpPr/>
      </dsp:nvSpPr>
      <dsp:spPr>
        <a:xfrm>
          <a:off x="7740220" y="314285"/>
          <a:ext cx="3393307" cy="122734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Create a Skills Passport</a:t>
          </a:r>
        </a:p>
      </dsp:txBody>
      <dsp:txXfrm>
        <a:off x="7740220" y="314285"/>
        <a:ext cx="3393307" cy="1227343"/>
      </dsp:txXfrm>
    </dsp:sp>
    <dsp:sp modelId="{EA77D6C5-1A96-40C6-8547-31C87F408186}">
      <dsp:nvSpPr>
        <dsp:cNvPr id="0" name=""/>
        <dsp:cNvSpPr/>
      </dsp:nvSpPr>
      <dsp:spPr>
        <a:xfrm>
          <a:off x="7740220" y="1541628"/>
          <a:ext cx="3393307" cy="321551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None/>
          </a:pPr>
          <a:r>
            <a:rPr lang="en-GB" sz="2000" kern="1200" dirty="0"/>
            <a:t>Create electronic competency passports, interfacing with IT systems, e-learning  and face to face education</a:t>
          </a:r>
        </a:p>
        <a:p>
          <a:pPr marL="0" lvl="1" indent="0" algn="l" defTabSz="889000">
            <a:lnSpc>
              <a:spcPct val="90000"/>
            </a:lnSpc>
            <a:spcBef>
              <a:spcPct val="0"/>
            </a:spcBef>
            <a:spcAft>
              <a:spcPct val="15000"/>
            </a:spcAft>
            <a:buNone/>
          </a:pPr>
          <a:endParaRPr lang="en-GB" sz="2000" kern="1200" dirty="0"/>
        </a:p>
        <a:p>
          <a:pPr marL="0" lvl="1" indent="0" algn="l" defTabSz="889000">
            <a:lnSpc>
              <a:spcPct val="90000"/>
            </a:lnSpc>
            <a:spcBef>
              <a:spcPct val="0"/>
            </a:spcBef>
            <a:spcAft>
              <a:spcPct val="15000"/>
            </a:spcAft>
            <a:buNone/>
          </a:pPr>
          <a:r>
            <a:rPr lang="en-GB" sz="2000" kern="1200" dirty="0"/>
            <a:t>Explore compatibility with e-rostering platforms </a:t>
          </a:r>
        </a:p>
      </dsp:txBody>
      <dsp:txXfrm>
        <a:off x="7740220" y="1541628"/>
        <a:ext cx="3393307" cy="32155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18/09/2020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18/09/2020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Purpose of the collaborative is to:</a:t>
            </a:r>
          </a:p>
          <a:p>
            <a:r>
              <a:rPr lang="en-GB" dirty="0"/>
              <a:t>shift towards thinking collaboratively to optimise the performance of the entire system</a:t>
            </a:r>
          </a:p>
          <a:p>
            <a:endParaRPr lang="en-GB" dirty="0"/>
          </a:p>
          <a:p>
            <a:r>
              <a:rPr lang="en-GB" dirty="0"/>
              <a:t>to work together, </a:t>
            </a:r>
          </a:p>
          <a:p>
            <a:r>
              <a:rPr lang="en-GB" dirty="0"/>
              <a:t>sharing our strengths, </a:t>
            </a:r>
          </a:p>
          <a:p>
            <a:r>
              <a:rPr lang="en-GB" dirty="0"/>
              <a:t>improving the experiences of our staff and their physical and psychological safety, </a:t>
            </a:r>
          </a:p>
          <a:p>
            <a:r>
              <a:rPr lang="en-GB" dirty="0"/>
              <a:t>improving patient outcomes and </a:t>
            </a:r>
          </a:p>
          <a:p>
            <a:r>
              <a:rPr lang="en-GB" dirty="0"/>
              <a:t>providing training that can be delivered consistently and effectively across the patch.</a:t>
            </a: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a:t>
            </a:fld>
            <a:endParaRPr lang="en-GB"/>
          </a:p>
        </p:txBody>
      </p:sp>
    </p:spTree>
    <p:extLst>
      <p:ext uri="{BB962C8B-B14F-4D97-AF65-F5344CB8AC3E}">
        <p14:creationId xmlns:p14="http://schemas.microsoft.com/office/powerpoint/2010/main" val="1950038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11</a:t>
            </a:fld>
            <a:endParaRPr lang="en-GB"/>
          </a:p>
        </p:txBody>
      </p:sp>
    </p:spTree>
    <p:extLst>
      <p:ext uri="{BB962C8B-B14F-4D97-AF65-F5344CB8AC3E}">
        <p14:creationId xmlns:p14="http://schemas.microsoft.com/office/powerpoint/2010/main" val="350591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12</a:t>
            </a:fld>
            <a:endParaRPr lang="en-GB"/>
          </a:p>
        </p:txBody>
      </p:sp>
    </p:spTree>
    <p:extLst>
      <p:ext uri="{BB962C8B-B14F-4D97-AF65-F5344CB8AC3E}">
        <p14:creationId xmlns:p14="http://schemas.microsoft.com/office/powerpoint/2010/main" val="3269352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kern="1200" dirty="0">
              <a:solidFill>
                <a:schemeClr val="dk1"/>
              </a:solidFill>
              <a:latin typeface="+mn-lt"/>
              <a:ea typeface="+mn-ea"/>
              <a:cs typeface="+mn-cs"/>
            </a:endParaRPr>
          </a:p>
          <a:p>
            <a:pPr rtl="0" eaLnBrk="1" fontAlgn="t" latinLnBrk="0" hangingPunct="1"/>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13</a:t>
            </a:fld>
            <a:endParaRPr lang="en-GB"/>
          </a:p>
        </p:txBody>
      </p:sp>
    </p:spTree>
    <p:extLst>
      <p:ext uri="{BB962C8B-B14F-4D97-AF65-F5344CB8AC3E}">
        <p14:creationId xmlns:p14="http://schemas.microsoft.com/office/powerpoint/2010/main" val="406389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rtl="0" eaLnBrk="1" fontAlgn="t" latinLnBrk="0" hangingPunct="1"/>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14</a:t>
            </a:fld>
            <a:endParaRPr lang="en-GB"/>
          </a:p>
        </p:txBody>
      </p:sp>
    </p:spTree>
    <p:extLst>
      <p:ext uri="{BB962C8B-B14F-4D97-AF65-F5344CB8AC3E}">
        <p14:creationId xmlns:p14="http://schemas.microsoft.com/office/powerpoint/2010/main" val="2424061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Emotional challenges of dealing with death</a:t>
            </a:r>
            <a:br>
              <a:rPr lang="en-US" dirty="0"/>
            </a:br>
            <a:r>
              <a:rPr lang="en-US" dirty="0"/>
              <a:t>“Emotional and stress management  watching patients dying one after the other was harrowing. 2 were colleagues. “</a:t>
            </a:r>
            <a:br>
              <a:rPr lang="en-US" dirty="0"/>
            </a:br>
            <a:r>
              <a:rPr lang="en-US" dirty="0"/>
              <a:t>“PPE is difficult. Death is difficult.”</a:t>
            </a:r>
            <a:br>
              <a:rPr lang="en-US" dirty="0"/>
            </a:br>
            <a:r>
              <a:rPr lang="en-US" dirty="0"/>
              <a:t>“Physical strength for the long shifts in PPE  Emotional strength to process the disordered deaths”</a:t>
            </a:r>
            <a:br>
              <a:rPr lang="en-US" dirty="0"/>
            </a:br>
            <a:r>
              <a:rPr lang="en-US" dirty="0"/>
              <a:t>How have you coped? “</a:t>
            </a:r>
            <a:r>
              <a:rPr lang="en-US" dirty="0" err="1"/>
              <a:t>i</a:t>
            </a:r>
            <a:r>
              <a:rPr lang="en-US" dirty="0"/>
              <a:t> </a:t>
            </a:r>
            <a:r>
              <a:rPr lang="en-US" dirty="0" err="1"/>
              <a:t>havent</a:t>
            </a:r>
            <a:r>
              <a:rPr lang="en-US" dirty="0"/>
              <a:t> - I am seeking counselling and CBT”</a:t>
            </a:r>
            <a:br>
              <a:rPr lang="en-US" dirty="0"/>
            </a:br>
            <a:endParaRPr lang="en-US" dirty="0"/>
          </a:p>
          <a:p>
            <a:r>
              <a:rPr lang="en-US" dirty="0"/>
              <a:t>Challenges of </a:t>
            </a:r>
            <a:r>
              <a:rPr lang="en-US" dirty="0" err="1"/>
              <a:t>communicaitons</a:t>
            </a:r>
            <a:r>
              <a:rPr lang="en-US" dirty="0"/>
              <a:t> with family</a:t>
            </a:r>
            <a:br>
              <a:rPr lang="en-US" dirty="0"/>
            </a:br>
            <a:r>
              <a:rPr lang="en-US" dirty="0"/>
              <a:t>“How to communicate with relatives of patients on ITU, balancing the hope that people would recover with the expectation that they were likely to die.  The emotional toll of such overwhelming numbers of very sick patients.”</a:t>
            </a:r>
            <a:br>
              <a:rPr lang="en-US" dirty="0"/>
            </a:br>
            <a:r>
              <a:rPr lang="en-US" dirty="0"/>
              <a:t>“I think the most difficult part was not being able to have the family members there and the daily phone calls - when people didn't change or largely would be one step forward two steps back it was so so hard to try and articulate this to the families”</a:t>
            </a:r>
            <a:br>
              <a:rPr lang="en-US" dirty="0"/>
            </a:br>
            <a:r>
              <a:rPr lang="en-US" dirty="0"/>
              <a:t>“One of the organ donation nurses set up a pathway of how to do family discussions over the phone which was useful. We also developed a system to use iPads to communicate via video with families, which they really liked.”</a:t>
            </a:r>
            <a:br>
              <a:rPr lang="en-US" dirty="0"/>
            </a:br>
            <a:r>
              <a:rPr lang="en-US" dirty="0"/>
              <a:t>“The communication team / line and video calls arranged by that service were exceptional invaluable - they gave the families a way to see their loved ones even when they were intubated and ventilated, and took some of the </a:t>
            </a:r>
            <a:r>
              <a:rPr lang="en-US" dirty="0" err="1"/>
              <a:t>immence</a:t>
            </a:r>
            <a:r>
              <a:rPr lang="en-US" dirty="0"/>
              <a:t> pressure from the families off us”</a:t>
            </a:r>
          </a:p>
          <a:p>
            <a:r>
              <a:rPr lang="en-US" dirty="0"/>
              <a:t>Managing unfamiliar equipment and </a:t>
            </a:r>
            <a:r>
              <a:rPr lang="en-US" dirty="0" err="1"/>
              <a:t>paitents</a:t>
            </a:r>
            <a:br>
              <a:rPr lang="en-US" dirty="0"/>
            </a:br>
            <a:r>
              <a:rPr lang="en-US" dirty="0"/>
              <a:t>“Ventilated patients suddenly having problems with machines and having little experience to help the situation “</a:t>
            </a:r>
            <a:br>
              <a:rPr lang="en-US" dirty="0"/>
            </a:br>
            <a:endParaRPr lang="en-US" dirty="0"/>
          </a:p>
          <a:p>
            <a:r>
              <a:rPr lang="en-US" dirty="0"/>
              <a:t>Big mix of background ability</a:t>
            </a:r>
            <a:br>
              <a:rPr lang="en-US" dirty="0"/>
            </a:br>
            <a:r>
              <a:rPr lang="en-US" dirty="0"/>
              <a:t>“All of it, not currently doing medicine and working in sexual health, remembering how to read blood tests </a:t>
            </a:r>
            <a:r>
              <a:rPr lang="en-US" dirty="0" err="1"/>
              <a:t>etc</a:t>
            </a:r>
            <a:r>
              <a:rPr lang="en-US" dirty="0"/>
              <a:t> was a learning curve “</a:t>
            </a:r>
            <a:br>
              <a:rPr lang="en-US" dirty="0"/>
            </a:br>
            <a:r>
              <a:rPr lang="en-US" dirty="0"/>
              <a:t>“doing my usual job with less staff and no </a:t>
            </a:r>
            <a:r>
              <a:rPr lang="en-US" dirty="0" err="1"/>
              <a:t>anaesthetic</a:t>
            </a:r>
            <a:r>
              <a:rPr lang="en-US" dirty="0"/>
              <a:t> cover as well as additional shifts on ITU, but not a steep learning curve just busy”</a:t>
            </a:r>
            <a:br>
              <a:rPr lang="en-US" dirty="0"/>
            </a:br>
            <a:endParaRPr lang="en-US" dirty="0"/>
          </a:p>
          <a:p>
            <a:r>
              <a:rPr lang="en-US" dirty="0"/>
              <a:t>Useful resources mentioned include”</a:t>
            </a:r>
            <a:br>
              <a:rPr lang="en-US" dirty="0"/>
            </a:br>
            <a:r>
              <a:rPr lang="en-US" dirty="0"/>
              <a:t>-E-</a:t>
            </a:r>
            <a:r>
              <a:rPr lang="en-US" dirty="0" err="1"/>
              <a:t>Lfh</a:t>
            </a:r>
            <a:r>
              <a:rPr lang="en-US" dirty="0"/>
              <a:t> intensive care modules were mentioned several times as useful resources</a:t>
            </a:r>
            <a:br>
              <a:rPr lang="en-US" dirty="0"/>
            </a:br>
            <a:r>
              <a:rPr lang="en-US" dirty="0"/>
              <a:t>- </a:t>
            </a:r>
            <a:r>
              <a:rPr lang="en-US" dirty="0" err="1"/>
              <a:t>Medmastery</a:t>
            </a:r>
            <a:br>
              <a:rPr lang="en-US" dirty="0"/>
            </a:br>
            <a:r>
              <a:rPr lang="en-US" dirty="0"/>
              <a:t>- </a:t>
            </a:r>
            <a:r>
              <a:rPr lang="en-US" dirty="0" err="1"/>
              <a:t>medcalc</a:t>
            </a:r>
            <a:r>
              <a:rPr lang="en-US" dirty="0"/>
              <a:t>, green book, guidelines </a:t>
            </a:r>
            <a:br>
              <a:rPr lang="en-US" dirty="0"/>
            </a:br>
            <a:r>
              <a:rPr lang="en-US" dirty="0"/>
              <a:t>-Headspace</a:t>
            </a:r>
            <a:br>
              <a:rPr lang="en-US" dirty="0"/>
            </a:br>
            <a:r>
              <a:rPr lang="en-US" dirty="0"/>
              <a:t>- </a:t>
            </a:r>
            <a:r>
              <a:rPr lang="en-US" dirty="0" err="1"/>
              <a:t>ARDSnet</a:t>
            </a:r>
            <a:r>
              <a:rPr lang="en-US" dirty="0"/>
              <a:t> resources</a:t>
            </a:r>
          </a:p>
          <a:p>
            <a:endParaRPr lang="en-US" dirty="0"/>
          </a:p>
          <a:p>
            <a:r>
              <a:rPr lang="en-US" sz="1200" dirty="0"/>
              <a:t>Using ICU equipment including ventilators/ventilation was a common response, along with discussion around the general challenges of caring for ICU patients</a:t>
            </a:r>
          </a:p>
          <a:p>
            <a:r>
              <a:rPr lang="en-US" sz="1200" dirty="0"/>
              <a:t>Dealing with acutely unwell deteriorating patients was a steep learning curve for many</a:t>
            </a:r>
          </a:p>
          <a:p>
            <a:pPr marL="285750" indent="-285750"/>
            <a:r>
              <a:rPr lang="en-US" sz="1200" dirty="0"/>
              <a:t>Coping with psychological and physical stress was a steep learning curve for many and many commented on the lack of support that was given</a:t>
            </a:r>
          </a:p>
          <a:p>
            <a:pPr marL="285750" indent="-285750"/>
            <a:r>
              <a:rPr lang="en-US" sz="1200" dirty="0"/>
              <a:t>The lack of knowledge about the new working environment and what was expected in the new role were commonly discussed</a:t>
            </a:r>
          </a:p>
          <a:p>
            <a:pPr marL="285750" indent="-285750"/>
            <a:r>
              <a:rPr lang="en-US" sz="1200" dirty="0"/>
              <a:t>Colleagues were crucial to managing the steep learning curves</a:t>
            </a:r>
          </a:p>
          <a:p>
            <a:pPr marL="285750" indent="-285750"/>
            <a:r>
              <a:rPr lang="en-US" sz="1200" dirty="0"/>
              <a:t>Additional training that people undertook was often online literature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15</a:t>
            </a:fld>
            <a:endParaRPr lang="en-GB"/>
          </a:p>
        </p:txBody>
      </p:sp>
    </p:spTree>
    <p:extLst>
      <p:ext uri="{BB962C8B-B14F-4D97-AF65-F5344CB8AC3E}">
        <p14:creationId xmlns:p14="http://schemas.microsoft.com/office/powerpoint/2010/main" val="1422951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 more nursing tasks to support nurses with drugs “</a:t>
            </a:r>
            <a:br>
              <a:rPr lang="en-US" dirty="0"/>
            </a:br>
            <a:endParaRPr lang="en-US" dirty="0"/>
          </a:p>
          <a:p>
            <a:r>
              <a:rPr lang="en-US" dirty="0"/>
              <a:t>“I </a:t>
            </a:r>
            <a:r>
              <a:rPr lang="en-US" dirty="0" err="1"/>
              <a:t>dont</a:t>
            </a:r>
            <a:r>
              <a:rPr lang="en-US" dirty="0"/>
              <a:t> understand the question” (</a:t>
            </a:r>
            <a:r>
              <a:rPr lang="en-US" dirty="0" err="1"/>
              <a:t>ive</a:t>
            </a:r>
            <a:r>
              <a:rPr lang="en-US" dirty="0"/>
              <a:t> just put this in as they are all very similar questions which leads to a lot of repetition as surely its unlikely people would have read through all the questions first and then gone back to them. Not so useful now, but maybe for future </a:t>
            </a:r>
            <a:r>
              <a:rPr lang="en-US" dirty="0" err="1"/>
              <a:t>questionaires</a:t>
            </a:r>
            <a:r>
              <a:rPr lang="en-US" dirty="0"/>
              <a:t>! ….probably just been spending too long looking at the excel document!)</a:t>
            </a:r>
            <a:br>
              <a:rPr lang="en-US" dirty="0"/>
            </a:br>
            <a:endParaRPr lang="en-US" dirty="0"/>
          </a:p>
          <a:p>
            <a:r>
              <a:rPr lang="en-US" dirty="0"/>
              <a:t>“In reality I think I prepared as well as I could have - it was always going to be challenging. Pre deployment, I gave very little thought to the challenges of communicating bad news on the ITU, to relatives who hadn't seen their loved ones in days whom I had never met, via the telephone. Perhaps being better prepared for that is my only slight regret. “</a:t>
            </a:r>
            <a:br>
              <a:rPr lang="en-US" dirty="0"/>
            </a:br>
            <a:br>
              <a:rPr lang="en-US" dirty="0"/>
            </a:br>
            <a:endParaRPr lang="en-US" dirty="0"/>
          </a:p>
          <a:p>
            <a:r>
              <a:rPr lang="en-US" dirty="0"/>
              <a:t>Some doctors wanted to be given more responsibility</a:t>
            </a:r>
            <a:br>
              <a:rPr lang="en-US" dirty="0"/>
            </a:br>
            <a:r>
              <a:rPr lang="en-US" dirty="0"/>
              <a:t>“I think I was be more confident from the beginning, as I actually knew what to do from a </a:t>
            </a:r>
            <a:r>
              <a:rPr lang="en-US" dirty="0" err="1"/>
              <a:t>paediatric</a:t>
            </a:r>
            <a:r>
              <a:rPr lang="en-US" dirty="0"/>
              <a:t> perspective. Although I think I would have liked to have more adult airway skills, as this was </a:t>
            </a:r>
            <a:r>
              <a:rPr lang="en-US" dirty="0" err="1"/>
              <a:t>reqally</a:t>
            </a:r>
            <a:r>
              <a:rPr lang="en-US" dirty="0"/>
              <a:t> needed from a workflow and equal distribution of </a:t>
            </a:r>
            <a:r>
              <a:rPr lang="en-US" dirty="0" err="1"/>
              <a:t>labour</a:t>
            </a:r>
            <a:r>
              <a:rPr lang="en-US" dirty="0"/>
              <a:t> point of view.”</a:t>
            </a:r>
            <a:br>
              <a:rPr lang="en-US" dirty="0"/>
            </a:br>
            <a:r>
              <a:rPr lang="en-US" dirty="0"/>
              <a:t>“I would start to participate in doing procedures from the start.  I would like to run a cardiac arrest   I would like to find the answers to manage common complaints of critically ill patients in ICU. “</a:t>
            </a:r>
          </a:p>
          <a:p>
            <a:endParaRPr lang="en-US" sz="1200" b="0" i="0" u="none" strike="noStrike" kern="1200" dirty="0">
              <a:solidFill>
                <a:schemeClr val="tx1"/>
              </a:solidFill>
              <a:effectLst/>
              <a:latin typeface="+mn-lt"/>
              <a:ea typeface="+mn-ea"/>
              <a:cs typeface="+mn-cs"/>
            </a:endParaRPr>
          </a:p>
          <a:p>
            <a:pPr marL="285750" indent="-285750">
              <a:buFont typeface="Arial" panose="020B0604020202020204" pitchFamily="34" charset="0"/>
              <a:buChar char="•"/>
            </a:pPr>
            <a:r>
              <a:rPr lang="en-US" dirty="0"/>
              <a:t>Many said they would not do anything differently and they tended to be those with ICU experience </a:t>
            </a:r>
          </a:p>
          <a:p>
            <a:endParaRPr lang="en-US" dirty="0"/>
          </a:p>
          <a:p>
            <a:pPr marL="285750" indent="-285750">
              <a:buFont typeface="Arial" panose="020B0604020202020204" pitchFamily="34" charset="0"/>
              <a:buChar char="•"/>
            </a:pPr>
            <a:r>
              <a:rPr lang="en-US" dirty="0"/>
              <a:t>Many said that would undertake more self-directed learning before and after redeployment</a:t>
            </a:r>
          </a:p>
          <a:p>
            <a:endParaRPr lang="en-US" dirty="0"/>
          </a:p>
          <a:p>
            <a:pPr marL="285750" indent="-285750">
              <a:buFont typeface="Arial" panose="020B0604020202020204" pitchFamily="34" charset="0"/>
              <a:buChar char="•"/>
            </a:pPr>
            <a:r>
              <a:rPr lang="en-US" dirty="0"/>
              <a:t>Some doctors would be more confident and assertive in their abilities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Looking after themselves as well as supporting others more was a common response</a:t>
            </a:r>
          </a:p>
          <a:p>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16</a:t>
            </a:fld>
            <a:endParaRPr lang="en-GB"/>
          </a:p>
        </p:txBody>
      </p:sp>
    </p:spTree>
    <p:extLst>
      <p:ext uri="{BB962C8B-B14F-4D97-AF65-F5344CB8AC3E}">
        <p14:creationId xmlns:p14="http://schemas.microsoft.com/office/powerpoint/2010/main" val="173090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17</a:t>
            </a:fld>
            <a:endParaRPr lang="en-GB"/>
          </a:p>
        </p:txBody>
      </p:sp>
    </p:spTree>
    <p:extLst>
      <p:ext uri="{BB962C8B-B14F-4D97-AF65-F5344CB8AC3E}">
        <p14:creationId xmlns:p14="http://schemas.microsoft.com/office/powerpoint/2010/main" val="856379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a:p>
            <a:pPr marL="285750" indent="-285750"/>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18</a:t>
            </a:fld>
            <a:endParaRPr lang="en-GB"/>
          </a:p>
        </p:txBody>
      </p:sp>
    </p:spTree>
    <p:extLst>
      <p:ext uri="{BB962C8B-B14F-4D97-AF65-F5344CB8AC3E}">
        <p14:creationId xmlns:p14="http://schemas.microsoft.com/office/powerpoint/2010/main" val="284921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20</a:t>
            </a:fld>
            <a:endParaRPr lang="en-GB"/>
          </a:p>
        </p:txBody>
      </p:sp>
    </p:spTree>
    <p:extLst>
      <p:ext uri="{BB962C8B-B14F-4D97-AF65-F5344CB8AC3E}">
        <p14:creationId xmlns:p14="http://schemas.microsoft.com/office/powerpoint/2010/main" val="15610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493684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790329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1562617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6</a:t>
            </a:fld>
            <a:endParaRPr lang="en-GB"/>
          </a:p>
        </p:txBody>
      </p:sp>
    </p:spTree>
    <p:extLst>
      <p:ext uri="{BB962C8B-B14F-4D97-AF65-F5344CB8AC3E}">
        <p14:creationId xmlns:p14="http://schemas.microsoft.com/office/powerpoint/2010/main" val="3043844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b" latinLnBrk="0" hangingPunct="1"/>
            <a:r>
              <a:rPr lang="en-US" dirty="0"/>
              <a:t>1 response – </a:t>
            </a:r>
            <a:r>
              <a:rPr lang="en-GB" sz="1200" b="1" i="0" u="none" strike="noStrike" kern="1200" dirty="0">
                <a:solidFill>
                  <a:schemeClr val="tx1"/>
                </a:solidFill>
                <a:effectLst/>
                <a:latin typeface="+mn-lt"/>
                <a:ea typeface="+mn-ea"/>
                <a:cs typeface="+mn-cs"/>
              </a:rPr>
              <a:t>ECMO tracheotomy </a:t>
            </a:r>
            <a:endParaRPr lang="en-US" dirty="0"/>
          </a:p>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7</a:t>
            </a:fld>
            <a:endParaRPr lang="en-GB"/>
          </a:p>
        </p:txBody>
      </p:sp>
    </p:spTree>
    <p:extLst>
      <p:ext uri="{BB962C8B-B14F-4D97-AF65-F5344CB8AC3E}">
        <p14:creationId xmlns:p14="http://schemas.microsoft.com/office/powerpoint/2010/main" val="2136443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8</a:t>
            </a:fld>
            <a:endParaRPr lang="en-GB"/>
          </a:p>
        </p:txBody>
      </p:sp>
    </p:spTree>
    <p:extLst>
      <p:ext uri="{BB962C8B-B14F-4D97-AF65-F5344CB8AC3E}">
        <p14:creationId xmlns:p14="http://schemas.microsoft.com/office/powerpoint/2010/main" val="389073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9</a:t>
            </a:fld>
            <a:endParaRPr lang="en-GB"/>
          </a:p>
        </p:txBody>
      </p:sp>
    </p:spTree>
    <p:extLst>
      <p:ext uri="{BB962C8B-B14F-4D97-AF65-F5344CB8AC3E}">
        <p14:creationId xmlns:p14="http://schemas.microsoft.com/office/powerpoint/2010/main" val="337337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10</a:t>
            </a:fld>
            <a:endParaRPr lang="en-GB"/>
          </a:p>
        </p:txBody>
      </p:sp>
    </p:spTree>
    <p:extLst>
      <p:ext uri="{BB962C8B-B14F-4D97-AF65-F5344CB8AC3E}">
        <p14:creationId xmlns:p14="http://schemas.microsoft.com/office/powerpoint/2010/main" val="21088236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27540" y="1713056"/>
            <a:ext cx="11136924" cy="2352217"/>
          </a:xfrm>
          <a:prstGeom prst="rect">
            <a:avLst/>
          </a:prstGeom>
        </p:spPr>
        <p:txBody>
          <a:bodyPr anchor="ctr"/>
          <a:lstStyle>
            <a:lvl1pPr algn="l">
              <a:defRPr sz="4225" b="1"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27540" y="4272593"/>
            <a:ext cx="11136924" cy="473244"/>
          </a:xfrm>
          <a:prstGeom prst="rect">
            <a:avLst/>
          </a:prstGeom>
        </p:spPr>
        <p:txBody>
          <a:bodyPr anchor="ctr"/>
          <a:lstStyle>
            <a:lvl1pPr marL="0" indent="0" algn="l">
              <a:buNone/>
              <a:defRPr sz="2167" b="0" i="0" baseline="0">
                <a:solidFill>
                  <a:srgbClr val="005EB8"/>
                </a:solidFill>
                <a:latin typeface="Arial" charset="0"/>
                <a:ea typeface="Arial" charset="0"/>
                <a:cs typeface="Arial" charset="0"/>
              </a:defRPr>
            </a:lvl1pPr>
            <a:lvl2pPr marL="536542" indent="0" algn="ctr">
              <a:buNone/>
              <a:defRPr sz="2348"/>
            </a:lvl2pPr>
            <a:lvl3pPr marL="1073084" indent="0" algn="ctr">
              <a:buNone/>
              <a:defRPr sz="2112"/>
            </a:lvl3pPr>
            <a:lvl4pPr marL="1609626" indent="0" algn="ctr">
              <a:buNone/>
              <a:defRPr sz="1877"/>
            </a:lvl4pPr>
            <a:lvl5pPr marL="2146168" indent="0" algn="ctr">
              <a:buNone/>
              <a:defRPr sz="1877"/>
            </a:lvl5pPr>
            <a:lvl6pPr marL="2682710" indent="0" algn="ctr">
              <a:buNone/>
              <a:defRPr sz="1877"/>
            </a:lvl6pPr>
            <a:lvl7pPr marL="3219252" indent="0" algn="ctr">
              <a:buNone/>
              <a:defRPr sz="1877"/>
            </a:lvl7pPr>
            <a:lvl8pPr marL="3755794" indent="0" algn="ctr">
              <a:buNone/>
              <a:defRPr sz="1877"/>
            </a:lvl8pPr>
            <a:lvl9pPr marL="4292336" indent="0" algn="ctr">
              <a:buNone/>
              <a:defRPr sz="1877"/>
            </a:lvl9pPr>
          </a:lstStyle>
          <a:p>
            <a:r>
              <a:rPr lang="en-US" dirty="0"/>
              <a:t>Date, Location [if relevant]</a:t>
            </a:r>
          </a:p>
        </p:txBody>
      </p:sp>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46762"/>
            <a:ext cx="5323840" cy="406400"/>
          </a:xfrm>
          <a:prstGeom prst="rect">
            <a:avLst/>
          </a:prstGeom>
          <a:solidFill>
            <a:schemeClr val="lt1"/>
          </a:solidFill>
          <a:ln w="6350">
            <a:noFill/>
          </a:ln>
        </p:spPr>
        <p:txBody>
          <a:bodyPr rot="0" spcFirstLastPara="0" vert="horz" wrap="square" lIns="107315" tIns="53657" rIns="107315" bIns="53657" numCol="1" spcCol="0" rtlCol="0" fromWordArt="0" anchor="t" anchorCtr="0" forceAA="0" compatLnSpc="1">
            <a:prstTxWarp prst="textNoShape">
              <a:avLst/>
            </a:prstTxWarp>
            <a:noAutofit/>
          </a:bodyPr>
          <a:lstStyle/>
          <a:p>
            <a:pPr algn="ctr">
              <a:spcAft>
                <a:spcPts val="0"/>
              </a:spcAft>
            </a:pPr>
            <a:r>
              <a:rPr lang="en-GB" sz="195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EE272BB6-2A8D-4435-9E86-0596521A3951}"/>
              </a:ext>
            </a:extLst>
          </p:cNvPr>
          <p:cNvPicPr>
            <a:picLocks noChangeAspect="1"/>
          </p:cNvPicPr>
          <p:nvPr userDrawn="1"/>
        </p:nvPicPr>
        <p:blipFill>
          <a:blip r:embed="rId2"/>
          <a:stretch>
            <a:fillRect/>
          </a:stretch>
        </p:blipFill>
        <p:spPr>
          <a:xfrm>
            <a:off x="8382000" y="266038"/>
            <a:ext cx="3284187" cy="741179"/>
          </a:xfrm>
          <a:prstGeom prst="rect">
            <a:avLst/>
          </a:prstGeom>
        </p:spPr>
      </p:pic>
      <p:pic>
        <p:nvPicPr>
          <p:cNvPr id="13" name="Picture 12" descr="A picture containing clipart&#10;&#10;Description generated with very high confidence">
            <a:extLst>
              <a:ext uri="{FF2B5EF4-FFF2-40B4-BE49-F238E27FC236}">
                <a16:creationId xmlns:a16="http://schemas.microsoft.com/office/drawing/2014/main" id="{87769B46-6740-4E7C-81A9-9000A20D5658}"/>
              </a:ext>
            </a:extLst>
          </p:cNvPr>
          <p:cNvPicPr>
            <a:picLocks noChangeAspect="1"/>
          </p:cNvPicPr>
          <p:nvPr userDrawn="1"/>
        </p:nvPicPr>
        <p:blipFill>
          <a:blip r:embed="rId3"/>
          <a:stretch>
            <a:fillRect/>
          </a:stretch>
        </p:blipFill>
        <p:spPr>
          <a:xfrm>
            <a:off x="10757829" y="262731"/>
            <a:ext cx="911399" cy="368065"/>
          </a:xfrm>
          <a:prstGeom prst="rect">
            <a:avLst/>
          </a:prstGeom>
        </p:spPr>
      </p:pic>
      <p:pic>
        <p:nvPicPr>
          <p:cNvPr id="14" name="Content Placeholder 16">
            <a:extLst>
              <a:ext uri="{FF2B5EF4-FFF2-40B4-BE49-F238E27FC236}">
                <a16:creationId xmlns:a16="http://schemas.microsoft.com/office/drawing/2014/main" id="{F5147BF3-6E80-4ECF-BF0F-15BE8D89CC6A}"/>
              </a:ext>
            </a:extLst>
          </p:cNvPr>
          <p:cNvPicPr>
            <a:picLocks noChangeAspect="1"/>
          </p:cNvPicPr>
          <p:nvPr userDrawn="1"/>
        </p:nvPicPr>
        <p:blipFill>
          <a:blip r:embed="rId4"/>
          <a:stretch>
            <a:fillRect/>
          </a:stretch>
        </p:blipFill>
        <p:spPr>
          <a:xfrm>
            <a:off x="1" y="6266963"/>
            <a:ext cx="12192000" cy="3808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lose slide">
    <p:spTree>
      <p:nvGrpSpPr>
        <p:cNvPr id="1" name=""/>
        <p:cNvGrpSpPr/>
        <p:nvPr/>
      </p:nvGrpSpPr>
      <p:grpSpPr>
        <a:xfrm>
          <a:off x="0" y="0"/>
          <a:ext cx="0" cy="0"/>
          <a:chOff x="0" y="0"/>
          <a:chExt cx="0" cy="0"/>
        </a:xfrm>
      </p:grpSpPr>
      <p:sp>
        <p:nvSpPr>
          <p:cNvPr id="3" name="Title 9">
            <a:extLst>
              <a:ext uri="{FF2B5EF4-FFF2-40B4-BE49-F238E27FC236}">
                <a16:creationId xmlns:a16="http://schemas.microsoft.com/office/drawing/2014/main" id="{1BFF0C81-8608-45E7-BBB8-C4075B6F8C78}"/>
              </a:ext>
            </a:extLst>
          </p:cNvPr>
          <p:cNvSpPr>
            <a:spLocks noGrp="1"/>
          </p:cNvSpPr>
          <p:nvPr>
            <p:ph type="title" hasCustomPrompt="1"/>
          </p:nvPr>
        </p:nvSpPr>
        <p:spPr>
          <a:xfrm>
            <a:off x="4551681" y="1889761"/>
            <a:ext cx="7113269" cy="2092960"/>
          </a:xfrm>
          <a:prstGeom prst="rect">
            <a:avLst/>
          </a:prstGeom>
        </p:spPr>
        <p:txBody>
          <a:bodyPr/>
          <a:lstStyle>
            <a:lvl1pPr algn="l">
              <a:defRPr sz="4225" baseline="0">
                <a:solidFill>
                  <a:srgbClr val="005EB8"/>
                </a:solidFill>
                <a:latin typeface="Arial" panose="020B0604020202020204" pitchFamily="34" charset="0"/>
                <a:cs typeface="Arial" panose="020B0604020202020204" pitchFamily="34" charset="0"/>
              </a:defRPr>
            </a:lvl1pPr>
          </a:lstStyle>
          <a:p>
            <a:r>
              <a:rPr lang="en-US" dirty="0"/>
              <a:t>Closing message</a:t>
            </a:r>
          </a:p>
        </p:txBody>
      </p:sp>
      <p:pic>
        <p:nvPicPr>
          <p:cNvPr id="11" name="Picture 10">
            <a:extLst>
              <a:ext uri="{FF2B5EF4-FFF2-40B4-BE49-F238E27FC236}">
                <a16:creationId xmlns:a16="http://schemas.microsoft.com/office/drawing/2014/main" id="{67D57BB4-C4FB-4690-9627-A916A1B2F4D3}"/>
              </a:ext>
            </a:extLst>
          </p:cNvPr>
          <p:cNvPicPr>
            <a:picLocks noChangeAspect="1"/>
          </p:cNvPicPr>
          <p:nvPr userDrawn="1"/>
        </p:nvPicPr>
        <p:blipFill rotWithShape="1">
          <a:blip r:embed="rId2"/>
          <a:srcRect l="24925" r="24919"/>
          <a:stretch/>
        </p:blipFill>
        <p:spPr>
          <a:xfrm>
            <a:off x="7240987" y="5524509"/>
            <a:ext cx="3823188" cy="788000"/>
          </a:xfrm>
          <a:prstGeom prst="rect">
            <a:avLst/>
          </a:prstGeom>
        </p:spPr>
      </p:pic>
      <p:grpSp>
        <p:nvGrpSpPr>
          <p:cNvPr id="12" name="Group 11">
            <a:extLst>
              <a:ext uri="{FF2B5EF4-FFF2-40B4-BE49-F238E27FC236}">
                <a16:creationId xmlns:a16="http://schemas.microsoft.com/office/drawing/2014/main" id="{1B06C4A3-DBAF-4066-8696-0A7F54B59A34}"/>
              </a:ext>
            </a:extLst>
          </p:cNvPr>
          <p:cNvGrpSpPr/>
          <p:nvPr userDrawn="1"/>
        </p:nvGrpSpPr>
        <p:grpSpPr>
          <a:xfrm>
            <a:off x="1529063" y="5524509"/>
            <a:ext cx="3359484" cy="757378"/>
            <a:chOff x="5841743" y="263656"/>
            <a:chExt cx="3639441" cy="757378"/>
          </a:xfrm>
        </p:grpSpPr>
        <p:pic>
          <p:nvPicPr>
            <p:cNvPr id="13" name="Picture 12">
              <a:extLst>
                <a:ext uri="{FF2B5EF4-FFF2-40B4-BE49-F238E27FC236}">
                  <a16:creationId xmlns:a16="http://schemas.microsoft.com/office/drawing/2014/main" id="{BC9A1E6C-9CF3-4E3F-99CF-1A5AA94D1B56}"/>
                </a:ext>
              </a:extLst>
            </p:cNvPr>
            <p:cNvPicPr>
              <a:picLocks noChangeAspect="1"/>
            </p:cNvPicPr>
            <p:nvPr userDrawn="1"/>
          </p:nvPicPr>
          <p:blipFill>
            <a:blip r:embed="rId3"/>
            <a:stretch>
              <a:fillRect/>
            </a:stretch>
          </p:blipFill>
          <p:spPr>
            <a:xfrm>
              <a:off x="5841743" y="263656"/>
              <a:ext cx="3635632" cy="757378"/>
            </a:xfrm>
            <a:prstGeom prst="rect">
              <a:avLst/>
            </a:prstGeom>
          </p:spPr>
        </p:pic>
        <p:pic>
          <p:nvPicPr>
            <p:cNvPr id="14" name="Picture 13" descr="A picture containing clipart&#10;&#10;Description generated with very high confidence">
              <a:extLst>
                <a:ext uri="{FF2B5EF4-FFF2-40B4-BE49-F238E27FC236}">
                  <a16:creationId xmlns:a16="http://schemas.microsoft.com/office/drawing/2014/main" id="{143F7E2A-A5E5-4FFD-B8AC-BB819EE4DFD3}"/>
                </a:ext>
              </a:extLst>
            </p:cNvPr>
            <p:cNvPicPr>
              <a:picLocks noChangeAspect="1"/>
            </p:cNvPicPr>
            <p:nvPr userDrawn="1"/>
          </p:nvPicPr>
          <p:blipFill>
            <a:blip r:embed="rId4"/>
            <a:stretch>
              <a:fillRect/>
            </a:stretch>
          </p:blipFill>
          <p:spPr>
            <a:xfrm>
              <a:off x="8515349" y="264160"/>
              <a:ext cx="965835" cy="360044"/>
            </a:xfrm>
            <a:prstGeom prst="rect">
              <a:avLst/>
            </a:prstGeom>
          </p:spPr>
        </p:pic>
      </p:grpSp>
    </p:spTree>
    <p:extLst>
      <p:ext uri="{BB962C8B-B14F-4D97-AF65-F5344CB8AC3E}">
        <p14:creationId xmlns:p14="http://schemas.microsoft.com/office/powerpoint/2010/main" val="86989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9C1A2F7B-5A96-452C-8381-3ECB7C7D79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34485" y="6426859"/>
            <a:ext cx="2252980" cy="297180"/>
          </a:xfrm>
          <a:prstGeom prst="rect">
            <a:avLst/>
          </a:prstGeom>
        </p:spPr>
      </p:pic>
      <p:pic>
        <p:nvPicPr>
          <p:cNvPr id="3" name="Picture 2" descr="A close up of a logo&#10;&#10;Description automatically generated">
            <a:extLst>
              <a:ext uri="{FF2B5EF4-FFF2-40B4-BE49-F238E27FC236}">
                <a16:creationId xmlns:a16="http://schemas.microsoft.com/office/drawing/2014/main" id="{B29E81C7-8BCE-4755-815A-3E2323F3B2E3}"/>
              </a:ext>
            </a:extLst>
          </p:cNvPr>
          <p:cNvPicPr/>
          <p:nvPr userDrawn="1"/>
        </p:nvPicPr>
        <p:blipFill rotWithShape="1">
          <a:blip r:embed="rId3" cstate="print">
            <a:extLst>
              <a:ext uri="{28A0092B-C50C-407E-A947-70E740481C1C}">
                <a14:useLocalDpi xmlns:a14="http://schemas.microsoft.com/office/drawing/2010/main" val="0"/>
              </a:ext>
            </a:extLst>
          </a:blip>
          <a:srcRect t="8333" b="45140"/>
          <a:stretch/>
        </p:blipFill>
        <p:spPr bwMode="auto">
          <a:xfrm>
            <a:off x="9896703" y="6345915"/>
            <a:ext cx="2021840" cy="3524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28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940" y="1343806"/>
            <a:ext cx="11137012" cy="4965553"/>
          </a:xfrm>
          <a:prstGeom prst="rect">
            <a:avLst/>
          </a:prstGeom>
          <a:ln>
            <a:noFill/>
          </a:ln>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2x)">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
        <p:nvSpPr>
          <p:cNvPr id="5" name="Content Placeholder 9">
            <a:extLst>
              <a:ext uri="{FF2B5EF4-FFF2-40B4-BE49-F238E27FC236}">
                <a16:creationId xmlns:a16="http://schemas.microsoft.com/office/drawing/2014/main" id="{F42FD9BE-2B70-47A5-BF67-F9729A4CE169}"/>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7097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3" y="1343806"/>
            <a:ext cx="11137409" cy="4964921"/>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2" y="548646"/>
            <a:ext cx="11137408"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184389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x)">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6" name="Content Placeholder 9">
            <a:extLst>
              <a:ext uri="{FF2B5EF4-FFF2-40B4-BE49-F238E27FC236}">
                <a16:creationId xmlns:a16="http://schemas.microsoft.com/office/drawing/2014/main" id="{4FC365EA-E211-4639-BC6D-BD134AA2FB80}"/>
              </a:ext>
            </a:extLst>
          </p:cNvPr>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9">
            <a:extLst>
              <a:ext uri="{FF2B5EF4-FFF2-40B4-BE49-F238E27FC236}">
                <a16:creationId xmlns:a16="http://schemas.microsoft.com/office/drawing/2014/main" id="{CD102AD5-AB72-422B-809C-AF3801689FEC}"/>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4524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break_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7461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break_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44986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break_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6444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break_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123313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11275090" y="6315642"/>
            <a:ext cx="863150" cy="308995"/>
          </a:xfrm>
          <a:prstGeom prst="rect">
            <a:avLst/>
          </a:prstGeom>
          <a:noFill/>
        </p:spPr>
        <p:txBody>
          <a:bodyPr wrap="square" rtlCol="0">
            <a:spAutoFit/>
          </a:bodyPr>
          <a:lstStyle/>
          <a:p>
            <a:pPr algn="l"/>
            <a:r>
              <a:rPr lang="en-US" sz="1408" dirty="0">
                <a:solidFill>
                  <a:schemeClr val="accent1"/>
                </a:solidFill>
                <a:latin typeface="Arial" panose="020B0604020202020204" pitchFamily="34" charset="0"/>
                <a:cs typeface="Arial" panose="020B0604020202020204" pitchFamily="34" charset="0"/>
              </a:rPr>
              <a:t>|</a:t>
            </a:r>
            <a:r>
              <a:rPr lang="en-US" sz="1408" dirty="0">
                <a:solidFill>
                  <a:srgbClr val="005EB8"/>
                </a:solidFill>
                <a:latin typeface="Arial" panose="020B0604020202020204" pitchFamily="34" charset="0"/>
                <a:cs typeface="Arial" panose="020B0604020202020204" pitchFamily="34" charset="0"/>
              </a:rPr>
              <a:t> </a:t>
            </a:r>
            <a:fld id="{34F92BC6-D7C3-584B-87F2-0B845776A5AD}" type="slidenum">
              <a:rPr lang="en-US" sz="1408" smtClean="0">
                <a:solidFill>
                  <a:schemeClr val="accent3">
                    <a:lumMod val="60000"/>
                    <a:lumOff val="40000"/>
                  </a:schemeClr>
                </a:solidFill>
                <a:latin typeface="Arial" panose="020B0604020202020204" pitchFamily="34" charset="0"/>
                <a:cs typeface="Arial" panose="020B0604020202020204" pitchFamily="34" charset="0"/>
              </a:rPr>
              <a:pPr algn="l"/>
              <a:t>‹#›</a:t>
            </a:fld>
            <a:endParaRPr lang="en-US" sz="1408" dirty="0">
              <a:solidFill>
                <a:srgbClr val="005EB8"/>
              </a:solidFill>
              <a:latin typeface="Arial" panose="020B0604020202020204" pitchFamily="34" charset="0"/>
              <a:cs typeface="Arial" panose="020B0604020202020204" pitchFamily="34" charset="0"/>
            </a:endParaRPr>
          </a:p>
        </p:txBody>
      </p:sp>
      <p:pic>
        <p:nvPicPr>
          <p:cNvPr id="7" name="Picture 6" descr="A picture containing clipart&#10;&#10;Description generated with very high confidence">
            <a:extLst>
              <a:ext uri="{FF2B5EF4-FFF2-40B4-BE49-F238E27FC236}">
                <a16:creationId xmlns:a16="http://schemas.microsoft.com/office/drawing/2014/main" id="{A2A43156-4C54-4D45-8C7C-DF6BEC8F9390}"/>
              </a:ext>
            </a:extLst>
          </p:cNvPr>
          <p:cNvPicPr>
            <a:picLocks/>
          </p:cNvPicPr>
          <p:nvPr userDrawn="1"/>
        </p:nvPicPr>
        <p:blipFill>
          <a:blip r:embed="rId13"/>
          <a:stretch>
            <a:fillRect/>
          </a:stretch>
        </p:blipFill>
        <p:spPr>
          <a:xfrm>
            <a:off x="10944427" y="260350"/>
            <a:ext cx="723600" cy="291979"/>
          </a:xfrm>
          <a:prstGeom prst="rect">
            <a:avLst/>
          </a:prstGeom>
        </p:spPr>
      </p:pic>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91" r:id="rId1"/>
    <p:sldLayoutId id="2147483662" r:id="rId2"/>
    <p:sldLayoutId id="2147483726" r:id="rId3"/>
    <p:sldLayoutId id="2147483716" r:id="rId4"/>
    <p:sldLayoutId id="2147483727" r:id="rId5"/>
    <p:sldLayoutId id="2147483722" r:id="rId6"/>
    <p:sldLayoutId id="2147483723" r:id="rId7"/>
    <p:sldLayoutId id="2147483724" r:id="rId8"/>
    <p:sldLayoutId id="2147483725" r:id="rId9"/>
    <p:sldLayoutId id="2147483721" r:id="rId10"/>
    <p:sldLayoutId id="2147483728" r:id="rId11"/>
  </p:sldLayoutIdLst>
  <p:hf hdr="0" dt="0"/>
  <p:txStyles>
    <p:titleStyle>
      <a:lvl1pPr algn="l" defTabSz="1073084"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71" indent="-268271" algn="l" defTabSz="1073084" rtl="0" eaLnBrk="1" latinLnBrk="0" hangingPunct="1">
        <a:lnSpc>
          <a:spcPct val="90000"/>
        </a:lnSpc>
        <a:spcBef>
          <a:spcPts val="1173"/>
        </a:spcBef>
        <a:buFont typeface="Arial" panose="020B0604020202020204" pitchFamily="34" charset="0"/>
        <a:buChar char="•"/>
        <a:defRPr sz="3286" kern="1200">
          <a:solidFill>
            <a:schemeClr val="tx1"/>
          </a:solidFill>
          <a:latin typeface="+mn-lt"/>
          <a:ea typeface="+mn-ea"/>
          <a:cs typeface="+mn-cs"/>
        </a:defRPr>
      </a:lvl1pPr>
      <a:lvl2pPr marL="804813" indent="-268271" algn="l" defTabSz="1073084" rtl="0" eaLnBrk="1" latinLnBrk="0" hangingPunct="1">
        <a:lnSpc>
          <a:spcPct val="90000"/>
        </a:lnSpc>
        <a:spcBef>
          <a:spcPts val="587"/>
        </a:spcBef>
        <a:buFont typeface="Arial" panose="020B0604020202020204" pitchFamily="34" charset="0"/>
        <a:buChar char="•"/>
        <a:defRPr sz="2817" kern="1200">
          <a:solidFill>
            <a:schemeClr val="tx1"/>
          </a:solidFill>
          <a:latin typeface="+mn-lt"/>
          <a:ea typeface="+mn-ea"/>
          <a:cs typeface="+mn-cs"/>
        </a:defRPr>
      </a:lvl2pPr>
      <a:lvl3pPr marL="1341355" indent="-268271" algn="l" defTabSz="1073084" rtl="0" eaLnBrk="1" latinLnBrk="0" hangingPunct="1">
        <a:lnSpc>
          <a:spcPct val="90000"/>
        </a:lnSpc>
        <a:spcBef>
          <a:spcPts val="587"/>
        </a:spcBef>
        <a:buFont typeface="Arial" panose="020B0604020202020204" pitchFamily="34" charset="0"/>
        <a:buChar char="•"/>
        <a:defRPr sz="2348" kern="1200">
          <a:solidFill>
            <a:schemeClr val="tx1"/>
          </a:solidFill>
          <a:latin typeface="+mn-lt"/>
          <a:ea typeface="+mn-ea"/>
          <a:cs typeface="+mn-cs"/>
        </a:defRPr>
      </a:lvl3pPr>
      <a:lvl4pPr marL="1877897"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4pPr>
      <a:lvl5pPr marL="2414438"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p:bodyStyle>
    <p:otherStyle>
      <a:defPPr>
        <a:defRPr lang="en-US"/>
      </a:defPPr>
      <a:lvl1pPr marL="0" algn="l" defTabSz="1073084" rtl="0" eaLnBrk="1" latinLnBrk="0" hangingPunct="1">
        <a:defRPr sz="2112" kern="1200">
          <a:solidFill>
            <a:schemeClr val="tx1"/>
          </a:solidFill>
          <a:latin typeface="+mn-lt"/>
          <a:ea typeface="+mn-ea"/>
          <a:cs typeface="+mn-cs"/>
        </a:defRPr>
      </a:lvl1pPr>
      <a:lvl2pPr marL="536542" algn="l" defTabSz="1073084" rtl="0" eaLnBrk="1" latinLnBrk="0" hangingPunct="1">
        <a:defRPr sz="2112" kern="1200">
          <a:solidFill>
            <a:schemeClr val="tx1"/>
          </a:solidFill>
          <a:latin typeface="+mn-lt"/>
          <a:ea typeface="+mn-ea"/>
          <a:cs typeface="+mn-cs"/>
        </a:defRPr>
      </a:lvl2pPr>
      <a:lvl3pPr marL="1073084" algn="l" defTabSz="1073084" rtl="0" eaLnBrk="1" latinLnBrk="0" hangingPunct="1">
        <a:defRPr sz="2112" kern="1200">
          <a:solidFill>
            <a:schemeClr val="tx1"/>
          </a:solidFill>
          <a:latin typeface="+mn-lt"/>
          <a:ea typeface="+mn-ea"/>
          <a:cs typeface="+mn-cs"/>
        </a:defRPr>
      </a:lvl3pPr>
      <a:lvl4pPr marL="1609626" algn="l" defTabSz="1073084" rtl="0" eaLnBrk="1" latinLnBrk="0" hangingPunct="1">
        <a:defRPr sz="2112" kern="1200">
          <a:solidFill>
            <a:schemeClr val="tx1"/>
          </a:solidFill>
          <a:latin typeface="+mn-lt"/>
          <a:ea typeface="+mn-ea"/>
          <a:cs typeface="+mn-cs"/>
        </a:defRPr>
      </a:lvl4pPr>
      <a:lvl5pPr marL="2146168" algn="l" defTabSz="1073084" rtl="0" eaLnBrk="1" latinLnBrk="0" hangingPunct="1">
        <a:defRPr sz="2112" kern="1200">
          <a:solidFill>
            <a:schemeClr val="tx1"/>
          </a:solidFill>
          <a:latin typeface="+mn-lt"/>
          <a:ea typeface="+mn-ea"/>
          <a:cs typeface="+mn-cs"/>
        </a:defRPr>
      </a:lvl5pPr>
      <a:lvl6pPr marL="2682710" algn="l" defTabSz="1073084" rtl="0" eaLnBrk="1" latinLnBrk="0" hangingPunct="1">
        <a:defRPr sz="2112" kern="1200">
          <a:solidFill>
            <a:schemeClr val="tx1"/>
          </a:solidFill>
          <a:latin typeface="+mn-lt"/>
          <a:ea typeface="+mn-ea"/>
          <a:cs typeface="+mn-cs"/>
        </a:defRPr>
      </a:lvl6pPr>
      <a:lvl7pPr marL="3219252" algn="l" defTabSz="1073084" rtl="0" eaLnBrk="1" latinLnBrk="0" hangingPunct="1">
        <a:defRPr sz="2112" kern="1200">
          <a:solidFill>
            <a:schemeClr val="tx1"/>
          </a:solidFill>
          <a:latin typeface="+mn-lt"/>
          <a:ea typeface="+mn-ea"/>
          <a:cs typeface="+mn-cs"/>
        </a:defRPr>
      </a:lvl7pPr>
      <a:lvl8pPr marL="3755794" algn="l" defTabSz="1073084" rtl="0" eaLnBrk="1" latinLnBrk="0" hangingPunct="1">
        <a:defRPr sz="2112" kern="1200">
          <a:solidFill>
            <a:schemeClr val="tx1"/>
          </a:solidFill>
          <a:latin typeface="+mn-lt"/>
          <a:ea typeface="+mn-ea"/>
          <a:cs typeface="+mn-cs"/>
        </a:defRPr>
      </a:lvl8pPr>
      <a:lvl9pPr marL="4292336" algn="l" defTabSz="1073084" rtl="0" eaLnBrk="1" latinLnBrk="0" hangingPunct="1">
        <a:defRPr sz="211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90" userDrawn="1">
          <p15:clr>
            <a:srgbClr val="F26B43"/>
          </p15:clr>
        </p15:guide>
        <p15:guide id="3" orient="horz" pos="346" userDrawn="1">
          <p15:clr>
            <a:srgbClr val="F26B43"/>
          </p15:clr>
        </p15:guide>
        <p15:guide id="4" orient="horz" pos="3974" userDrawn="1">
          <p15:clr>
            <a:srgbClr val="F26B43"/>
          </p15:clr>
        </p15:guide>
        <p15:guide id="5" pos="7348" userDrawn="1">
          <p15:clr>
            <a:srgbClr val="F26B43"/>
          </p15:clr>
        </p15:guide>
        <p15:guide id="6" pos="7190" userDrawn="1">
          <p15:clr>
            <a:srgbClr val="F26B43"/>
          </p15:clr>
        </p15:guide>
        <p15:guide id="7" pos="332" userDrawn="1">
          <p15:clr>
            <a:srgbClr val="F26B43"/>
          </p15:clr>
        </p15:guide>
        <p15:guide id="8" pos="3701" userDrawn="1">
          <p15:clr>
            <a:srgbClr val="F26B43"/>
          </p15:clr>
        </p15:guide>
        <p15:guide id="9" pos="3979" userDrawn="1">
          <p15:clr>
            <a:srgbClr val="F26B43"/>
          </p15:clr>
        </p15:guide>
        <p15:guide id="10" orient="horz" pos="164" userDrawn="1">
          <p15:clr>
            <a:srgbClr val="F26B43"/>
          </p15:clr>
        </p15:guide>
        <p15:guide id="11" orient="horz" pos="41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0349-B9D1-4318-ADB9-22BFA1942A14}"/>
              </a:ext>
            </a:extLst>
          </p:cNvPr>
          <p:cNvSpPr>
            <a:spLocks noGrp="1"/>
          </p:cNvSpPr>
          <p:nvPr>
            <p:ph type="title"/>
          </p:nvPr>
        </p:nvSpPr>
        <p:spPr>
          <a:xfrm>
            <a:off x="527540" y="1914525"/>
            <a:ext cx="11136924" cy="2579373"/>
          </a:xfrm>
        </p:spPr>
        <p:txBody>
          <a:bodyPr/>
          <a:lstStyle/>
          <a:p>
            <a:r>
              <a:rPr lang="en-GB" dirty="0"/>
              <a:t>Exploring the ICU Education Experience Across London During the COVID Pandemic: </a:t>
            </a:r>
            <a:r>
              <a:rPr lang="en-US" dirty="0"/>
              <a:t>Survey Results </a:t>
            </a:r>
            <a:br>
              <a:rPr lang="en-US" dirty="0"/>
            </a:br>
            <a:br>
              <a:rPr lang="en-US" sz="3600" b="0" dirty="0"/>
            </a:br>
            <a:r>
              <a:rPr lang="en-US" sz="3600" b="0" dirty="0"/>
              <a:t>	</a:t>
            </a:r>
            <a:r>
              <a:rPr lang="en-US" sz="3600" b="0" dirty="0">
                <a:solidFill>
                  <a:schemeClr val="accent3"/>
                </a:solidFill>
              </a:rPr>
              <a:t>Doctors redeployed to ICU </a:t>
            </a:r>
            <a:br>
              <a:rPr lang="en-US" sz="3600" b="0" dirty="0"/>
            </a:br>
            <a:endParaRPr lang="en-GB" sz="3600" b="0" dirty="0"/>
          </a:p>
        </p:txBody>
      </p:sp>
      <p:sp>
        <p:nvSpPr>
          <p:cNvPr id="3" name="Subtitle 2">
            <a:extLst>
              <a:ext uri="{FF2B5EF4-FFF2-40B4-BE49-F238E27FC236}">
                <a16:creationId xmlns:a16="http://schemas.microsoft.com/office/drawing/2014/main" id="{0AF694AA-D88C-4F9E-B7D7-6E67CC9B7C72}"/>
              </a:ext>
            </a:extLst>
          </p:cNvPr>
          <p:cNvSpPr>
            <a:spLocks noGrp="1"/>
          </p:cNvSpPr>
          <p:nvPr>
            <p:ph type="subTitle" idx="1"/>
          </p:nvPr>
        </p:nvSpPr>
        <p:spPr>
          <a:xfrm>
            <a:off x="527540" y="4844093"/>
            <a:ext cx="11136924" cy="473244"/>
          </a:xfrm>
        </p:spPr>
        <p:txBody>
          <a:bodyPr/>
          <a:lstStyle/>
          <a:p>
            <a:r>
              <a:rPr lang="en-GB" dirty="0"/>
              <a:t>London Transformation and Learning Collaboration (LTLC)</a:t>
            </a:r>
          </a:p>
        </p:txBody>
      </p:sp>
    </p:spTree>
    <p:extLst>
      <p:ext uri="{BB962C8B-B14F-4D97-AF65-F5344CB8AC3E}">
        <p14:creationId xmlns:p14="http://schemas.microsoft.com/office/powerpoint/2010/main" val="309139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a:extLst>
              <a:ext uri="{FF2B5EF4-FFF2-40B4-BE49-F238E27FC236}">
                <a16:creationId xmlns:a16="http://schemas.microsoft.com/office/drawing/2014/main" id="{E861A7B6-D36B-3842-B2AE-DA05E2AC46DF}"/>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804301" y="4084705"/>
            <a:ext cx="812357" cy="812357"/>
          </a:xfrm>
          <a:prstGeom prst="rect">
            <a:avLst/>
          </a:prstGeom>
        </p:spPr>
      </p:pic>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632614" y="1456821"/>
            <a:ext cx="11137409" cy="2424220"/>
          </a:xfrm>
        </p:spPr>
        <p:txBody>
          <a:bodyPr/>
          <a:lstStyle/>
          <a:p>
            <a:pPr marL="285750" indent="-285750"/>
            <a:r>
              <a:rPr lang="en-US" sz="1800" dirty="0"/>
              <a:t>Some doctors said that there was no additional training that was needed however they were commonly doctors who had previous ICU experience</a:t>
            </a:r>
          </a:p>
          <a:p>
            <a:pPr marL="285750" indent="-285750"/>
            <a:r>
              <a:rPr lang="en-GB" sz="1800" dirty="0"/>
              <a:t>Elements of training felt to be lacking were: Ventilation, ICU drugs (including </a:t>
            </a:r>
            <a:r>
              <a:rPr lang="en-US" sz="1800" dirty="0"/>
              <a:t>inotropes and sedative drugs)</a:t>
            </a:r>
            <a:r>
              <a:rPr lang="en-GB" sz="1800" dirty="0"/>
              <a:t>, delirium, deteriorating patients and renal replacement therapy </a:t>
            </a:r>
          </a:p>
          <a:p>
            <a:pPr marL="285750" indent="-285750"/>
            <a:r>
              <a:rPr lang="en-US" sz="1800" dirty="0"/>
              <a:t>There was a lack of local induction and orientation to the ward, role and team </a:t>
            </a:r>
          </a:p>
          <a:p>
            <a:pPr marL="285750" indent="-285750"/>
            <a:r>
              <a:rPr lang="en-GB" sz="1800" dirty="0"/>
              <a:t>Orientation to equipment was a common theme and was felt to be lacking - particularly ventilators </a:t>
            </a:r>
          </a:p>
          <a:p>
            <a:pPr marL="285750" indent="-285750"/>
            <a:r>
              <a:rPr lang="en-US" sz="1800" dirty="0"/>
              <a:t>Several doctors commented on how they had wished they were able to support the other staff better</a:t>
            </a:r>
          </a:p>
          <a:p>
            <a:pPr marL="0" indent="0">
              <a:buNone/>
            </a:pPr>
            <a:r>
              <a:rPr lang="en-US" sz="1800" dirty="0">
                <a:highlight>
                  <a:srgbClr val="FFFF00"/>
                </a:highlight>
              </a:rPr>
              <a:t> </a:t>
            </a:r>
          </a:p>
          <a:p>
            <a:pPr marL="0" indent="0">
              <a:buNone/>
            </a:pPr>
            <a:endParaRPr lang="en-US" sz="1800" dirty="0">
              <a:highlight>
                <a:srgbClr val="FFFF00"/>
              </a:highlight>
            </a:endParaRPr>
          </a:p>
          <a:p>
            <a:pPr marL="0" indent="0">
              <a:buNone/>
            </a:pPr>
            <a:endParaRPr lang="en-US" sz="1800"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900" b="1" dirty="0">
                <a:solidFill>
                  <a:schemeClr val="accent1"/>
                </a:solidFill>
              </a:rPr>
              <a:t>Discussion Q</a:t>
            </a:r>
            <a:r>
              <a:rPr lang="en-US" sz="2900" b="1" i="1" dirty="0">
                <a:solidFill>
                  <a:schemeClr val="accent1"/>
                </a:solidFill>
              </a:rPr>
              <a:t>2: </a:t>
            </a:r>
            <a:r>
              <a:rPr lang="en-US" sz="2900" b="1" dirty="0"/>
              <a:t>What do you wish you had known more about/ had more specific training before you worked in CC?</a:t>
            </a:r>
            <a:endParaRPr lang="en-US" sz="2900" dirty="0"/>
          </a:p>
        </p:txBody>
      </p:sp>
      <p:grpSp>
        <p:nvGrpSpPr>
          <p:cNvPr id="4" name="Group 3">
            <a:extLst>
              <a:ext uri="{FF2B5EF4-FFF2-40B4-BE49-F238E27FC236}">
                <a16:creationId xmlns:a16="http://schemas.microsoft.com/office/drawing/2014/main" id="{D9E779FC-60C0-1D40-A226-7BAFC04A6B4C}"/>
              </a:ext>
            </a:extLst>
          </p:cNvPr>
          <p:cNvGrpSpPr>
            <a:grpSpLocks noChangeAspect="1"/>
          </p:cNvGrpSpPr>
          <p:nvPr/>
        </p:nvGrpSpPr>
        <p:grpSpPr>
          <a:xfrm>
            <a:off x="826407" y="5957533"/>
            <a:ext cx="816436" cy="815547"/>
            <a:chOff x="3405188" y="1804988"/>
            <a:chExt cx="1454150" cy="1452563"/>
          </a:xfrm>
        </p:grpSpPr>
        <p:sp>
          <p:nvSpPr>
            <p:cNvPr id="5" name="Oval 166">
              <a:extLst>
                <a:ext uri="{FF2B5EF4-FFF2-40B4-BE49-F238E27FC236}">
                  <a16:creationId xmlns:a16="http://schemas.microsoft.com/office/drawing/2014/main" id="{19CE8C7F-5331-F64C-8220-DA48EBD730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 name="Freeform 153">
              <a:extLst>
                <a:ext uri="{FF2B5EF4-FFF2-40B4-BE49-F238E27FC236}">
                  <a16:creationId xmlns:a16="http://schemas.microsoft.com/office/drawing/2014/main" id="{5F713BE5-608B-8F4A-B001-F3A1969B4781}"/>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 name="Freeform 154">
              <a:extLst>
                <a:ext uri="{FF2B5EF4-FFF2-40B4-BE49-F238E27FC236}">
                  <a16:creationId xmlns:a16="http://schemas.microsoft.com/office/drawing/2014/main" id="{0AC1482A-EF55-8541-A838-F8E8D3F0E35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 name="Freeform 155">
              <a:extLst>
                <a:ext uri="{FF2B5EF4-FFF2-40B4-BE49-F238E27FC236}">
                  <a16:creationId xmlns:a16="http://schemas.microsoft.com/office/drawing/2014/main" id="{CDC4A74A-F6FC-F84F-B7FE-3A53DEC23CA5}"/>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 name="Freeform 156">
              <a:extLst>
                <a:ext uri="{FF2B5EF4-FFF2-40B4-BE49-F238E27FC236}">
                  <a16:creationId xmlns:a16="http://schemas.microsoft.com/office/drawing/2014/main" id="{D8E14E23-8C59-E749-B90A-82E4194EED94}"/>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Oval 157">
              <a:extLst>
                <a:ext uri="{FF2B5EF4-FFF2-40B4-BE49-F238E27FC236}">
                  <a16:creationId xmlns:a16="http://schemas.microsoft.com/office/drawing/2014/main" id="{8CC9EFA3-4926-8548-8EE6-570385FB603E}"/>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Oval 158">
              <a:extLst>
                <a:ext uri="{FF2B5EF4-FFF2-40B4-BE49-F238E27FC236}">
                  <a16:creationId xmlns:a16="http://schemas.microsoft.com/office/drawing/2014/main" id="{9D5175A0-59DC-724C-89DB-E738F6FB52B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159">
              <a:extLst>
                <a:ext uri="{FF2B5EF4-FFF2-40B4-BE49-F238E27FC236}">
                  <a16:creationId xmlns:a16="http://schemas.microsoft.com/office/drawing/2014/main" id="{04FDC5CB-CC52-5149-9757-93EC469BF85E}"/>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Freeform 160">
              <a:extLst>
                <a:ext uri="{FF2B5EF4-FFF2-40B4-BE49-F238E27FC236}">
                  <a16:creationId xmlns:a16="http://schemas.microsoft.com/office/drawing/2014/main" id="{5E5B962A-AA1E-6448-96E4-BE58C9D030C5}"/>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Freeform 161">
              <a:extLst>
                <a:ext uri="{FF2B5EF4-FFF2-40B4-BE49-F238E27FC236}">
                  <a16:creationId xmlns:a16="http://schemas.microsoft.com/office/drawing/2014/main" id="{BC2C0731-7B24-A842-BC4B-30A831A86630}"/>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162">
              <a:extLst>
                <a:ext uri="{FF2B5EF4-FFF2-40B4-BE49-F238E27FC236}">
                  <a16:creationId xmlns:a16="http://schemas.microsoft.com/office/drawing/2014/main" id="{43C26DAE-C5CA-7146-B70A-CCE9D50AEE1C}"/>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163">
              <a:extLst>
                <a:ext uri="{FF2B5EF4-FFF2-40B4-BE49-F238E27FC236}">
                  <a16:creationId xmlns:a16="http://schemas.microsoft.com/office/drawing/2014/main" id="{B7007923-3D6D-B647-8E35-13C8ABA5D40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164">
              <a:extLst>
                <a:ext uri="{FF2B5EF4-FFF2-40B4-BE49-F238E27FC236}">
                  <a16:creationId xmlns:a16="http://schemas.microsoft.com/office/drawing/2014/main" id="{565AA37B-6BA6-8B44-99C6-C5EE7C5A495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165">
              <a:extLst>
                <a:ext uri="{FF2B5EF4-FFF2-40B4-BE49-F238E27FC236}">
                  <a16:creationId xmlns:a16="http://schemas.microsoft.com/office/drawing/2014/main" id="{C9F962CC-C7A4-8440-A7EA-9297C7F9D892}"/>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19" name="Oval Callout 14">
            <a:extLst>
              <a:ext uri="{FF2B5EF4-FFF2-40B4-BE49-F238E27FC236}">
                <a16:creationId xmlns:a16="http://schemas.microsoft.com/office/drawing/2014/main" id="{F247F35B-5E43-7341-B299-58D5F7AD44DF}"/>
              </a:ext>
            </a:extLst>
          </p:cNvPr>
          <p:cNvSpPr/>
          <p:nvPr/>
        </p:nvSpPr>
        <p:spPr>
          <a:xfrm>
            <a:off x="1977080" y="5997677"/>
            <a:ext cx="9114177" cy="688024"/>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“More details on the role and what was involved.  Specific training on some of the tasks to be carried out through the role” </a:t>
            </a:r>
            <a:r>
              <a:rPr lang="en-US" b="1" i="1" dirty="0">
                <a:solidFill>
                  <a:schemeClr val="bg1"/>
                </a:solidFill>
                <a:latin typeface="Arial" panose="020B0604020202020204" pitchFamily="34" charset="0"/>
                <a:cs typeface="Arial" panose="020B0604020202020204" pitchFamily="34" charset="0"/>
              </a:rPr>
              <a:t>Redeployed doctor, NWL</a:t>
            </a:r>
          </a:p>
        </p:txBody>
      </p:sp>
      <p:grpSp>
        <p:nvGrpSpPr>
          <p:cNvPr id="21" name="Group 20">
            <a:extLst>
              <a:ext uri="{FF2B5EF4-FFF2-40B4-BE49-F238E27FC236}">
                <a16:creationId xmlns:a16="http://schemas.microsoft.com/office/drawing/2014/main" id="{07F678B0-4FEE-2341-87AC-A4D0B3454D25}"/>
              </a:ext>
            </a:extLst>
          </p:cNvPr>
          <p:cNvGrpSpPr>
            <a:grpSpLocks noChangeAspect="1"/>
          </p:cNvGrpSpPr>
          <p:nvPr/>
        </p:nvGrpSpPr>
        <p:grpSpPr>
          <a:xfrm>
            <a:off x="819703" y="5009418"/>
            <a:ext cx="836631" cy="835759"/>
            <a:chOff x="5069815" y="1676599"/>
            <a:chExt cx="788060" cy="787236"/>
          </a:xfrm>
        </p:grpSpPr>
        <p:sp>
          <p:nvSpPr>
            <p:cNvPr id="22" name="Oval 895">
              <a:extLst>
                <a:ext uri="{FF2B5EF4-FFF2-40B4-BE49-F238E27FC236}">
                  <a16:creationId xmlns:a16="http://schemas.microsoft.com/office/drawing/2014/main" id="{01BD7295-CBDC-0549-891B-F0FF4C089B45}"/>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3" name="Freeform 709">
              <a:extLst>
                <a:ext uri="{FF2B5EF4-FFF2-40B4-BE49-F238E27FC236}">
                  <a16:creationId xmlns:a16="http://schemas.microsoft.com/office/drawing/2014/main" id="{B96C4842-5950-3D48-B642-7FD53D1B354F}"/>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0">
              <a:extLst>
                <a:ext uri="{FF2B5EF4-FFF2-40B4-BE49-F238E27FC236}">
                  <a16:creationId xmlns:a16="http://schemas.microsoft.com/office/drawing/2014/main" id="{26188A22-E6B1-004C-A7B7-1937C65A201C}"/>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1">
              <a:extLst>
                <a:ext uri="{FF2B5EF4-FFF2-40B4-BE49-F238E27FC236}">
                  <a16:creationId xmlns:a16="http://schemas.microsoft.com/office/drawing/2014/main" id="{8A177BD8-654F-2B4A-AA8E-7B1F37456F52}"/>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12">
              <a:extLst>
                <a:ext uri="{FF2B5EF4-FFF2-40B4-BE49-F238E27FC236}">
                  <a16:creationId xmlns:a16="http://schemas.microsoft.com/office/drawing/2014/main" id="{78173792-E176-8F4E-8314-C3E21FE9B306}"/>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13">
              <a:extLst>
                <a:ext uri="{FF2B5EF4-FFF2-40B4-BE49-F238E27FC236}">
                  <a16:creationId xmlns:a16="http://schemas.microsoft.com/office/drawing/2014/main" id="{E1715C41-856B-AE43-937D-91DDBB16A702}"/>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Rectangle 714">
              <a:extLst>
                <a:ext uri="{FF2B5EF4-FFF2-40B4-BE49-F238E27FC236}">
                  <a16:creationId xmlns:a16="http://schemas.microsoft.com/office/drawing/2014/main" id="{40B3F4BA-FBEF-1F4B-9193-33F6F6C99B3F}"/>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15">
              <a:extLst>
                <a:ext uri="{FF2B5EF4-FFF2-40B4-BE49-F238E27FC236}">
                  <a16:creationId xmlns:a16="http://schemas.microsoft.com/office/drawing/2014/main" id="{50AD26BD-D917-6F4E-B348-77400A6D6593}"/>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716">
              <a:extLst>
                <a:ext uri="{FF2B5EF4-FFF2-40B4-BE49-F238E27FC236}">
                  <a16:creationId xmlns:a16="http://schemas.microsoft.com/office/drawing/2014/main" id="{8FB11A7F-4DEE-0446-BF1A-3F993C6DE238}"/>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717">
              <a:extLst>
                <a:ext uri="{FF2B5EF4-FFF2-40B4-BE49-F238E27FC236}">
                  <a16:creationId xmlns:a16="http://schemas.microsoft.com/office/drawing/2014/main" id="{D6A10F18-567B-234B-B7D8-7E34D352DCFC}"/>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18">
              <a:extLst>
                <a:ext uri="{FF2B5EF4-FFF2-40B4-BE49-F238E27FC236}">
                  <a16:creationId xmlns:a16="http://schemas.microsoft.com/office/drawing/2014/main" id="{561C8941-5A03-004F-A646-BFB46BB55704}"/>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19">
              <a:extLst>
                <a:ext uri="{FF2B5EF4-FFF2-40B4-BE49-F238E27FC236}">
                  <a16:creationId xmlns:a16="http://schemas.microsoft.com/office/drawing/2014/main" id="{6D445C71-60EC-D84C-A622-96F7BA3AB40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0">
              <a:extLst>
                <a:ext uri="{FF2B5EF4-FFF2-40B4-BE49-F238E27FC236}">
                  <a16:creationId xmlns:a16="http://schemas.microsoft.com/office/drawing/2014/main" id="{6E166B22-9849-AD48-A37A-82F03B74EE6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1">
              <a:extLst>
                <a:ext uri="{FF2B5EF4-FFF2-40B4-BE49-F238E27FC236}">
                  <a16:creationId xmlns:a16="http://schemas.microsoft.com/office/drawing/2014/main" id="{8F9AED5A-9742-074C-8278-575CBC64E07A}"/>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22">
              <a:extLst>
                <a:ext uri="{FF2B5EF4-FFF2-40B4-BE49-F238E27FC236}">
                  <a16:creationId xmlns:a16="http://schemas.microsoft.com/office/drawing/2014/main" id="{65209D10-15A3-CD4F-999A-95F9C0032DA3}"/>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Oval 723">
              <a:extLst>
                <a:ext uri="{FF2B5EF4-FFF2-40B4-BE49-F238E27FC236}">
                  <a16:creationId xmlns:a16="http://schemas.microsoft.com/office/drawing/2014/main" id="{71DE6CC8-EF13-274E-97EC-23C0F102A947}"/>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724">
              <a:extLst>
                <a:ext uri="{FF2B5EF4-FFF2-40B4-BE49-F238E27FC236}">
                  <a16:creationId xmlns:a16="http://schemas.microsoft.com/office/drawing/2014/main" id="{90B25A1F-21DD-5041-9108-5DCC6F8E61C4}"/>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725">
              <a:extLst>
                <a:ext uri="{FF2B5EF4-FFF2-40B4-BE49-F238E27FC236}">
                  <a16:creationId xmlns:a16="http://schemas.microsoft.com/office/drawing/2014/main" id="{401E6EAD-3E94-7646-B656-CFB1797D78D4}"/>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26">
              <a:extLst>
                <a:ext uri="{FF2B5EF4-FFF2-40B4-BE49-F238E27FC236}">
                  <a16:creationId xmlns:a16="http://schemas.microsoft.com/office/drawing/2014/main" id="{42DF3541-2B8E-4F4A-B8EB-F1EC4893F4D1}"/>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27">
              <a:extLst>
                <a:ext uri="{FF2B5EF4-FFF2-40B4-BE49-F238E27FC236}">
                  <a16:creationId xmlns:a16="http://schemas.microsoft.com/office/drawing/2014/main" id="{7DCB3662-5F37-0148-9AFB-4459372C2EB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28">
              <a:extLst>
                <a:ext uri="{FF2B5EF4-FFF2-40B4-BE49-F238E27FC236}">
                  <a16:creationId xmlns:a16="http://schemas.microsoft.com/office/drawing/2014/main" id="{C17D6E28-F94C-F446-80C1-FA135829C865}"/>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29">
              <a:extLst>
                <a:ext uri="{FF2B5EF4-FFF2-40B4-BE49-F238E27FC236}">
                  <a16:creationId xmlns:a16="http://schemas.microsoft.com/office/drawing/2014/main" id="{D8508E8C-3703-E749-8E9E-432F7EBEECE1}"/>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730">
              <a:extLst>
                <a:ext uri="{FF2B5EF4-FFF2-40B4-BE49-F238E27FC236}">
                  <a16:creationId xmlns:a16="http://schemas.microsoft.com/office/drawing/2014/main" id="{9AAA1DE9-3CCE-4644-A5E4-F3D321449D39}"/>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31">
              <a:extLst>
                <a:ext uri="{FF2B5EF4-FFF2-40B4-BE49-F238E27FC236}">
                  <a16:creationId xmlns:a16="http://schemas.microsoft.com/office/drawing/2014/main" id="{358CA571-2F3C-0D4D-979D-BE3A5BAABCA2}"/>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732">
              <a:extLst>
                <a:ext uri="{FF2B5EF4-FFF2-40B4-BE49-F238E27FC236}">
                  <a16:creationId xmlns:a16="http://schemas.microsoft.com/office/drawing/2014/main" id="{5D0DCBCC-4BFA-4846-8DA0-A6D64C11A5CE}"/>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733">
              <a:extLst>
                <a:ext uri="{FF2B5EF4-FFF2-40B4-BE49-F238E27FC236}">
                  <a16:creationId xmlns:a16="http://schemas.microsoft.com/office/drawing/2014/main" id="{8AA337D5-0A98-E547-8959-A66F1AC7F54E}"/>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34">
              <a:extLst>
                <a:ext uri="{FF2B5EF4-FFF2-40B4-BE49-F238E27FC236}">
                  <a16:creationId xmlns:a16="http://schemas.microsoft.com/office/drawing/2014/main" id="{0EC2BA58-2010-114F-89D2-EDCC4FA649C6}"/>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35">
              <a:extLst>
                <a:ext uri="{FF2B5EF4-FFF2-40B4-BE49-F238E27FC236}">
                  <a16:creationId xmlns:a16="http://schemas.microsoft.com/office/drawing/2014/main" id="{9E766EC2-83F8-BB49-BDF0-AF9E506F045F}"/>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0" name="Oval Callout 14">
            <a:extLst>
              <a:ext uri="{FF2B5EF4-FFF2-40B4-BE49-F238E27FC236}">
                <a16:creationId xmlns:a16="http://schemas.microsoft.com/office/drawing/2014/main" id="{C74E2A0F-3989-164B-844C-5A36237A33D4}"/>
              </a:ext>
            </a:extLst>
          </p:cNvPr>
          <p:cNvSpPr/>
          <p:nvPr/>
        </p:nvSpPr>
        <p:spPr>
          <a:xfrm>
            <a:off x="1994324" y="5094056"/>
            <a:ext cx="9114177" cy="690579"/>
          </a:xfrm>
          <a:prstGeom prst="wedgeRectCallout">
            <a:avLst>
              <a:gd name="adj1" fmla="val -54398"/>
              <a:gd name="adj2" fmla="val -9625"/>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I would have liked a proper induction. We weren’t inducted meaning we didn’t know where crash trolleys were, what systems we needed to use</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doctor, NWL</a:t>
            </a:r>
          </a:p>
        </p:txBody>
      </p:sp>
      <p:sp>
        <p:nvSpPr>
          <p:cNvPr id="52" name="Oval Callout 14">
            <a:extLst>
              <a:ext uri="{FF2B5EF4-FFF2-40B4-BE49-F238E27FC236}">
                <a16:creationId xmlns:a16="http://schemas.microsoft.com/office/drawing/2014/main" id="{CED06E93-7C49-254F-9543-222B2A4D30AB}"/>
              </a:ext>
            </a:extLst>
          </p:cNvPr>
          <p:cNvSpPr/>
          <p:nvPr/>
        </p:nvSpPr>
        <p:spPr>
          <a:xfrm>
            <a:off x="1977080" y="3977817"/>
            <a:ext cx="9114177" cy="941444"/>
          </a:xfrm>
          <a:prstGeom prst="wedgeRectCallout">
            <a:avLst>
              <a:gd name="adj1" fmla="val -55852"/>
              <a:gd name="adj2" fmla="val -1179"/>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Basic ICU nursing tasks- changing syringe drivers, mixing drugs, observations etc. The nurses were overwhelmed it would have been nice to gave been in a better position to support them</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doctor, NEL</a:t>
            </a:r>
          </a:p>
        </p:txBody>
      </p:sp>
    </p:spTree>
    <p:extLst>
      <p:ext uri="{BB962C8B-B14F-4D97-AF65-F5344CB8AC3E}">
        <p14:creationId xmlns:p14="http://schemas.microsoft.com/office/powerpoint/2010/main" val="365441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Q3. What were the most useful things you learnt whilst looking after patients in CC?* Who did you learn this from and how?</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6" name="Table 4">
            <a:extLst>
              <a:ext uri="{FF2B5EF4-FFF2-40B4-BE49-F238E27FC236}">
                <a16:creationId xmlns:a16="http://schemas.microsoft.com/office/drawing/2014/main" id="{426DB85F-34D2-644D-B114-EA0090381A2E}"/>
              </a:ext>
            </a:extLst>
          </p:cNvPr>
          <p:cNvGraphicFramePr>
            <a:graphicFrameLocks/>
          </p:cNvGraphicFramePr>
          <p:nvPr>
            <p:extLst>
              <p:ext uri="{D42A27DB-BD31-4B8C-83A1-F6EECF244321}">
                <p14:modId xmlns:p14="http://schemas.microsoft.com/office/powerpoint/2010/main" val="3727389490"/>
              </p:ext>
            </p:extLst>
          </p:nvPr>
        </p:nvGraphicFramePr>
        <p:xfrm>
          <a:off x="528221" y="1869117"/>
          <a:ext cx="5890138" cy="4823970"/>
        </p:xfrm>
        <a:graphic>
          <a:graphicData uri="http://schemas.openxmlformats.org/drawingml/2006/table">
            <a:tbl>
              <a:tblPr firstRow="1" bandRow="1">
                <a:tableStyleId>{5C22544A-7EE6-4342-B048-85BDC9FD1C3A}</a:tableStyleId>
              </a:tblPr>
              <a:tblGrid>
                <a:gridCol w="5076712">
                  <a:extLst>
                    <a:ext uri="{9D8B030D-6E8A-4147-A177-3AD203B41FA5}">
                      <a16:colId xmlns:a16="http://schemas.microsoft.com/office/drawing/2014/main" val="1017731223"/>
                    </a:ext>
                  </a:extLst>
                </a:gridCol>
                <a:gridCol w="813426">
                  <a:extLst>
                    <a:ext uri="{9D8B030D-6E8A-4147-A177-3AD203B41FA5}">
                      <a16:colId xmlns:a16="http://schemas.microsoft.com/office/drawing/2014/main" val="630586413"/>
                    </a:ext>
                  </a:extLst>
                </a:gridCol>
              </a:tblGrid>
              <a:tr h="370840">
                <a:tc gridSpan="2">
                  <a:txBody>
                    <a:bodyPr/>
                    <a:lstStyle/>
                    <a:p>
                      <a:pPr algn="ctr"/>
                      <a:r>
                        <a:rPr lang="en-GB" dirty="0"/>
                        <a:t>Useful Things Learnt</a:t>
                      </a:r>
                    </a:p>
                  </a:txBody>
                  <a:tcPr/>
                </a:tc>
                <a:tc hMerge="1">
                  <a:txBody>
                    <a:bodyPr/>
                    <a:lstStyle/>
                    <a:p>
                      <a:endParaRPr lang="en-GB" dirty="0"/>
                    </a:p>
                  </a:txBody>
                  <a:tcPr/>
                </a:tc>
                <a:extLst>
                  <a:ext uri="{0D108BD9-81ED-4DB2-BD59-A6C34878D82A}">
                    <a16:rowId xmlns:a16="http://schemas.microsoft.com/office/drawing/2014/main" val="2936821860"/>
                  </a:ext>
                </a:extLst>
              </a:tr>
              <a:tr h="367554">
                <a:tc>
                  <a:txBody>
                    <a:bodyPr/>
                    <a:lstStyle/>
                    <a:p>
                      <a:pPr algn="l" rtl="0" fontAlgn="b"/>
                      <a:r>
                        <a:rPr lang="en-GB" sz="2112" kern="1200" dirty="0">
                          <a:solidFill>
                            <a:schemeClr val="dk1"/>
                          </a:solidFill>
                          <a:latin typeface="+mn-lt"/>
                          <a:ea typeface="+mn-ea"/>
                          <a:cs typeface="+mn-cs"/>
                        </a:rPr>
                        <a:t>Ventilation</a:t>
                      </a:r>
                    </a:p>
                  </a:txBody>
                  <a:tcPr marL="9525" marR="9525" marT="9525" marB="0" anchor="b"/>
                </a:tc>
                <a:tc>
                  <a:txBody>
                    <a:bodyPr/>
                    <a:lstStyle/>
                    <a:p>
                      <a:pPr algn="ctr" rtl="0" fontAlgn="b"/>
                      <a:r>
                        <a:rPr lang="en-GB" sz="2112" kern="1200" dirty="0">
                          <a:solidFill>
                            <a:schemeClr val="dk1"/>
                          </a:solidFill>
                          <a:latin typeface="+mn-lt"/>
                          <a:ea typeface="+mn-ea"/>
                          <a:cs typeface="+mn-cs"/>
                        </a:rPr>
                        <a:t>23</a:t>
                      </a:r>
                    </a:p>
                  </a:txBody>
                  <a:tcPr marL="9525" marR="9525" marT="9525" marB="0" anchor="b"/>
                </a:tc>
                <a:extLst>
                  <a:ext uri="{0D108BD9-81ED-4DB2-BD59-A6C34878D82A}">
                    <a16:rowId xmlns:a16="http://schemas.microsoft.com/office/drawing/2014/main" val="4113152576"/>
                  </a:ext>
                </a:extLst>
              </a:tr>
              <a:tr h="367554">
                <a:tc>
                  <a:txBody>
                    <a:bodyPr/>
                    <a:lstStyle/>
                    <a:p>
                      <a:pPr algn="l" rtl="0" fontAlgn="b"/>
                      <a:r>
                        <a:rPr lang="en-GB" sz="2112" kern="1200" dirty="0">
                          <a:solidFill>
                            <a:schemeClr val="dk1"/>
                          </a:solidFill>
                          <a:latin typeface="+mn-lt"/>
                          <a:ea typeface="+mn-ea"/>
                          <a:cs typeface="+mn-cs"/>
                        </a:rPr>
                        <a:t>Practical Skills</a:t>
                      </a:r>
                    </a:p>
                  </a:txBody>
                  <a:tcPr marL="9525" marR="9525" marT="9525" marB="0" anchor="b"/>
                </a:tc>
                <a:tc>
                  <a:txBody>
                    <a:bodyPr/>
                    <a:lstStyle/>
                    <a:p>
                      <a:pPr algn="ctr" rtl="0" fontAlgn="b"/>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1024706783"/>
                  </a:ext>
                </a:extLst>
              </a:tr>
              <a:tr h="367554">
                <a:tc>
                  <a:txBody>
                    <a:bodyPr/>
                    <a:lstStyle/>
                    <a:p>
                      <a:pPr algn="l" rtl="0" fontAlgn="b"/>
                      <a:r>
                        <a:rPr lang="en-GB" sz="2112" kern="1200" dirty="0">
                          <a:solidFill>
                            <a:schemeClr val="dk1"/>
                          </a:solidFill>
                          <a:latin typeface="+mn-lt"/>
                          <a:ea typeface="+mn-ea"/>
                          <a:cs typeface="+mn-cs"/>
                        </a:rPr>
                        <a:t>Circulatory support</a:t>
                      </a:r>
                    </a:p>
                  </a:txBody>
                  <a:tcPr marL="9525" marR="9525" marT="9525" marB="0" anchor="b"/>
                </a:tc>
                <a:tc>
                  <a:txBody>
                    <a:bodyPr/>
                    <a:lstStyle/>
                    <a:p>
                      <a:pPr algn="ctr" rtl="0" fontAlgn="b"/>
                      <a:r>
                        <a:rPr lang="en-GB" sz="2112" kern="1200">
                          <a:solidFill>
                            <a:schemeClr val="dk1"/>
                          </a:solidFill>
                          <a:latin typeface="+mn-lt"/>
                          <a:ea typeface="+mn-ea"/>
                          <a:cs typeface="+mn-cs"/>
                        </a:rPr>
                        <a:t>11</a:t>
                      </a:r>
                    </a:p>
                  </a:txBody>
                  <a:tcPr marL="9525" marR="9525" marT="9525" marB="0" anchor="b"/>
                </a:tc>
                <a:extLst>
                  <a:ext uri="{0D108BD9-81ED-4DB2-BD59-A6C34878D82A}">
                    <a16:rowId xmlns:a16="http://schemas.microsoft.com/office/drawing/2014/main" val="90051627"/>
                  </a:ext>
                </a:extLst>
              </a:tr>
              <a:tr h="367554">
                <a:tc>
                  <a:txBody>
                    <a:bodyPr/>
                    <a:lstStyle/>
                    <a:p>
                      <a:pPr algn="l" rtl="0" fontAlgn="b"/>
                      <a:r>
                        <a:rPr lang="en-GB" sz="2112" kern="1200" dirty="0">
                          <a:solidFill>
                            <a:schemeClr val="dk1"/>
                          </a:solidFill>
                          <a:latin typeface="+mn-lt"/>
                          <a:ea typeface="+mn-ea"/>
                          <a:cs typeface="+mn-cs"/>
                        </a:rPr>
                        <a:t>Patient assessment</a:t>
                      </a:r>
                    </a:p>
                  </a:txBody>
                  <a:tcPr marL="9525" marR="9525" marT="9525" marB="0" anchor="b"/>
                </a:tc>
                <a:tc>
                  <a:txBody>
                    <a:bodyPr/>
                    <a:lstStyle/>
                    <a:p>
                      <a:pPr algn="ctr" rtl="0" fontAlgn="b"/>
                      <a:r>
                        <a:rPr lang="en-GB" sz="2112" kern="120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899854304"/>
                  </a:ext>
                </a:extLst>
              </a:tr>
              <a:tr h="367554">
                <a:tc>
                  <a:txBody>
                    <a:bodyPr/>
                    <a:lstStyle/>
                    <a:p>
                      <a:pPr algn="l" rtl="0" fontAlgn="b"/>
                      <a:r>
                        <a:rPr lang="en-GB" sz="2112" kern="1200" dirty="0">
                          <a:solidFill>
                            <a:schemeClr val="dk1"/>
                          </a:solidFill>
                          <a:latin typeface="+mn-lt"/>
                          <a:ea typeface="+mn-ea"/>
                          <a:cs typeface="+mn-cs"/>
                        </a:rPr>
                        <a:t>Deteriorating patient</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3068478531"/>
                  </a:ext>
                </a:extLst>
              </a:tr>
              <a:tr h="367554">
                <a:tc>
                  <a:txBody>
                    <a:bodyPr/>
                    <a:lstStyle/>
                    <a:p>
                      <a:pPr algn="l" rtl="0" fontAlgn="b"/>
                      <a:r>
                        <a:rPr lang="en-GB" sz="2112" kern="1200" dirty="0">
                          <a:solidFill>
                            <a:schemeClr val="dk1"/>
                          </a:solidFill>
                          <a:latin typeface="+mn-lt"/>
                          <a:ea typeface="+mn-ea"/>
                          <a:cs typeface="+mn-cs"/>
                        </a:rPr>
                        <a:t>Communication/teamwork</a:t>
                      </a:r>
                    </a:p>
                  </a:txBody>
                  <a:tcPr marL="9525" marR="9525" marT="9525" marB="0" anchor="b"/>
                </a:tc>
                <a:tc>
                  <a:txBody>
                    <a:bodyPr/>
                    <a:lstStyle/>
                    <a:p>
                      <a:pPr algn="ctr" rtl="0" fontAlgn="b"/>
                      <a:r>
                        <a:rPr lang="en-GB" sz="2112" kern="120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4258615156"/>
                  </a:ext>
                </a:extLst>
              </a:tr>
              <a:tr h="367554">
                <a:tc>
                  <a:txBody>
                    <a:bodyPr/>
                    <a:lstStyle/>
                    <a:p>
                      <a:pPr algn="l" rtl="0" fontAlgn="b"/>
                      <a:r>
                        <a:rPr lang="en-GB" sz="2112" kern="1200">
                          <a:solidFill>
                            <a:schemeClr val="dk1"/>
                          </a:solidFill>
                          <a:latin typeface="+mn-lt"/>
                          <a:ea typeface="+mn-ea"/>
                          <a:cs typeface="+mn-cs"/>
                        </a:rPr>
                        <a:t>Proning</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2221378492"/>
                  </a:ext>
                </a:extLst>
              </a:tr>
              <a:tr h="367554">
                <a:tc>
                  <a:txBody>
                    <a:bodyPr/>
                    <a:lstStyle/>
                    <a:p>
                      <a:pPr algn="l" rtl="0" fontAlgn="b"/>
                      <a:r>
                        <a:rPr lang="en-GB" sz="2112" kern="1200" dirty="0">
                          <a:solidFill>
                            <a:schemeClr val="dk1"/>
                          </a:solidFill>
                          <a:latin typeface="+mn-lt"/>
                          <a:ea typeface="+mn-ea"/>
                          <a:cs typeface="+mn-cs"/>
                        </a:rPr>
                        <a:t>ICU drugs</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579758573"/>
                  </a:ext>
                </a:extLst>
              </a:tr>
              <a:tr h="367554">
                <a:tc>
                  <a:txBody>
                    <a:bodyPr/>
                    <a:lstStyle/>
                    <a:p>
                      <a:pPr algn="l" rtl="0" fontAlgn="b"/>
                      <a:r>
                        <a:rPr lang="en-GB" sz="2112" kern="1200" dirty="0">
                          <a:solidFill>
                            <a:schemeClr val="dk1"/>
                          </a:solidFill>
                          <a:latin typeface="+mn-lt"/>
                          <a:ea typeface="+mn-ea"/>
                          <a:cs typeface="+mn-cs"/>
                        </a:rPr>
                        <a:t>Sedation</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581898120"/>
                  </a:ext>
                </a:extLst>
              </a:tr>
              <a:tr h="367554">
                <a:tc>
                  <a:txBody>
                    <a:bodyPr/>
                    <a:lstStyle/>
                    <a:p>
                      <a:pPr algn="l" rtl="0" fontAlgn="b"/>
                      <a:r>
                        <a:rPr lang="en-GB" sz="2112" kern="1200">
                          <a:solidFill>
                            <a:schemeClr val="dk1"/>
                          </a:solidFill>
                          <a:latin typeface="+mn-lt"/>
                          <a:ea typeface="+mn-ea"/>
                          <a:cs typeface="+mn-cs"/>
                        </a:rPr>
                        <a:t>COVID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0069915"/>
                  </a:ext>
                </a:extLst>
              </a:tr>
              <a:tr h="367554">
                <a:tc>
                  <a:txBody>
                    <a:bodyPr/>
                    <a:lstStyle/>
                    <a:p>
                      <a:pPr algn="l" rtl="0" fontAlgn="b"/>
                      <a:r>
                        <a:rPr lang="en-GB" sz="2112" kern="1200">
                          <a:solidFill>
                            <a:schemeClr val="dk1"/>
                          </a:solidFill>
                          <a:latin typeface="+mn-lt"/>
                          <a:ea typeface="+mn-ea"/>
                          <a:cs typeface="+mn-cs"/>
                        </a:rPr>
                        <a:t>Procedures</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309182878"/>
                  </a:ext>
                </a:extLst>
              </a:tr>
              <a:tr h="367554">
                <a:tc>
                  <a:txBody>
                    <a:bodyPr/>
                    <a:lstStyle/>
                    <a:p>
                      <a:pPr algn="l" rtl="0" fontAlgn="b"/>
                      <a:r>
                        <a:rPr lang="en-GB" sz="2112" kern="1200">
                          <a:solidFill>
                            <a:schemeClr val="dk1"/>
                          </a:solidFill>
                          <a:latin typeface="+mn-lt"/>
                          <a:ea typeface="+mn-ea"/>
                          <a:cs typeface="+mn-cs"/>
                        </a:rPr>
                        <a:t>Ceilings of care/ End of life care</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077828714"/>
                  </a:ext>
                </a:extLst>
              </a:tr>
            </a:tbl>
          </a:graphicData>
        </a:graphic>
      </p:graphicFrame>
      <p:graphicFrame>
        <p:nvGraphicFramePr>
          <p:cNvPr id="7" name="Table 4">
            <a:extLst>
              <a:ext uri="{FF2B5EF4-FFF2-40B4-BE49-F238E27FC236}">
                <a16:creationId xmlns:a16="http://schemas.microsoft.com/office/drawing/2014/main" id="{A236D1DD-E8D7-C243-9C02-3645307DB5F5}"/>
              </a:ext>
            </a:extLst>
          </p:cNvPr>
          <p:cNvGraphicFramePr>
            <a:graphicFrameLocks/>
          </p:cNvGraphicFramePr>
          <p:nvPr>
            <p:extLst>
              <p:ext uri="{D42A27DB-BD31-4B8C-83A1-F6EECF244321}">
                <p14:modId xmlns:p14="http://schemas.microsoft.com/office/powerpoint/2010/main" val="3867703939"/>
              </p:ext>
            </p:extLst>
          </p:nvPr>
        </p:nvGraphicFramePr>
        <p:xfrm>
          <a:off x="6747424" y="1869117"/>
          <a:ext cx="4589138" cy="4469692"/>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03119">
                <a:tc gridSpan="2">
                  <a:txBody>
                    <a:bodyPr/>
                    <a:lstStyle/>
                    <a:p>
                      <a:pPr algn="ctr"/>
                      <a:r>
                        <a:rPr lang="en-GB" dirty="0"/>
                        <a:t>From Who and How</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Doctors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38</a:t>
                      </a:r>
                    </a:p>
                  </a:txBody>
                  <a:tcPr marL="9525" marR="9525" marT="9525" marB="0" anchor="b"/>
                </a:tc>
                <a:extLst>
                  <a:ext uri="{0D108BD9-81ED-4DB2-BD59-A6C34878D82A}">
                    <a16:rowId xmlns:a16="http://schemas.microsoft.com/office/drawing/2014/main" val="679619494"/>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Nurses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23</a:t>
                      </a:r>
                    </a:p>
                  </a:txBody>
                  <a:tcPr marL="9525" marR="9525" marT="9525" marB="0" anchor="b"/>
                </a:tc>
                <a:extLst>
                  <a:ext uri="{0D108BD9-81ED-4DB2-BD59-A6C34878D82A}">
                    <a16:rowId xmlns:a16="http://schemas.microsoft.com/office/drawing/2014/main" val="561883393"/>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Hands-on experience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22</a:t>
                      </a:r>
                    </a:p>
                  </a:txBody>
                  <a:tcPr marL="9525" marR="9525" marT="9525" marB="0" anchor="b"/>
                </a:tc>
                <a:extLst>
                  <a:ext uri="{0D108BD9-81ED-4DB2-BD59-A6C34878D82A}">
                    <a16:rowId xmlns:a16="http://schemas.microsoft.com/office/drawing/2014/main" val="2864043078"/>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Self-directed</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13</a:t>
                      </a:r>
                    </a:p>
                  </a:txBody>
                  <a:tcPr marL="9525" marR="9525" marT="9525" marB="0" anchor="b"/>
                </a:tc>
                <a:extLst>
                  <a:ext uri="{0D108BD9-81ED-4DB2-BD59-A6C34878D82A}">
                    <a16:rowId xmlns:a16="http://schemas.microsoft.com/office/drawing/2014/main" val="3124250727"/>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Ward round</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3606032434"/>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Team generally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1477717367"/>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Simulation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020079471"/>
                  </a:ext>
                </a:extLst>
              </a:tr>
              <a:tr h="403740">
                <a:tc>
                  <a:txBody>
                    <a:bodyPr/>
                    <a:lstStyle/>
                    <a:p>
                      <a:pPr marL="0" algn="l" defTabSz="1073084" rtl="0" eaLnBrk="1" fontAlgn="b" latinLnBrk="0" hangingPunct="1"/>
                      <a:r>
                        <a:rPr lang="en-GB" sz="2112" kern="1200" dirty="0">
                          <a:solidFill>
                            <a:schemeClr val="dk1"/>
                          </a:solidFill>
                          <a:latin typeface="+mn-lt"/>
                          <a:ea typeface="+mn-ea"/>
                          <a:cs typeface="+mn-cs"/>
                        </a:rPr>
                        <a:t>Grand round</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876957683"/>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Educators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861384179"/>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Operating department practitioner</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85624616"/>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Physiotherapist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131978045"/>
                  </a:ext>
                </a:extLst>
              </a:tr>
            </a:tbl>
          </a:graphicData>
        </a:graphic>
      </p:graphicFrame>
      <p:sp>
        <p:nvSpPr>
          <p:cNvPr id="8" name="TextBox 7">
            <a:extLst>
              <a:ext uri="{FF2B5EF4-FFF2-40B4-BE49-F238E27FC236}">
                <a16:creationId xmlns:a16="http://schemas.microsoft.com/office/drawing/2014/main" id="{9407C671-D20D-5446-A41F-347D9F6156C6}"/>
              </a:ext>
            </a:extLst>
          </p:cNvPr>
          <p:cNvSpPr txBox="1"/>
          <p:nvPr/>
        </p:nvSpPr>
        <p:spPr>
          <a:xfrm>
            <a:off x="5740400" y="6390396"/>
            <a:ext cx="3079241" cy="342401"/>
          </a:xfrm>
          <a:prstGeom prst="rect">
            <a:avLst/>
          </a:prstGeom>
        </p:spPr>
        <p:txBody>
          <a:bodyPr wrap="none" rtlCol="0">
            <a:spAutoFit/>
          </a:bodyPr>
          <a:lstStyle/>
          <a:p>
            <a:pPr algn="l"/>
            <a:r>
              <a:rPr lang="en-US" sz="1625" dirty="0"/>
              <a:t>	*Top 12 responses only</a:t>
            </a:r>
          </a:p>
        </p:txBody>
      </p:sp>
    </p:spTree>
    <p:extLst>
      <p:ext uri="{BB962C8B-B14F-4D97-AF65-F5344CB8AC3E}">
        <p14:creationId xmlns:p14="http://schemas.microsoft.com/office/powerpoint/2010/main" val="287176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12551" y="1843166"/>
            <a:ext cx="11137409" cy="4751389"/>
          </a:xfrm>
        </p:spPr>
        <p:txBody>
          <a:bodyPr/>
          <a:lstStyle/>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 Q</a:t>
            </a:r>
            <a:r>
              <a:rPr lang="en-US" sz="2800" b="1" dirty="0"/>
              <a:t>3: What were the most useful things you learnt whilst looking after patient in CC? Who did you learn this from and how?</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527051" y="1949439"/>
            <a:ext cx="11258946" cy="3970318"/>
          </a:xfrm>
          <a:prstGeom prst="rect">
            <a:avLst/>
          </a:prstGeom>
        </p:spPr>
        <p:txBody>
          <a:bodyPr wrap="square">
            <a:spAutoFit/>
          </a:bodyPr>
          <a:lstStyle/>
          <a:p>
            <a:pPr marL="285750" indent="-285750">
              <a:buFont typeface="Arial" panose="020B0604020202020204" pitchFamily="34" charset="0"/>
              <a:buChar char="•"/>
            </a:pPr>
            <a:r>
              <a:rPr lang="en-US" dirty="0"/>
              <a:t>It was felt that most learning occurred within ICU as opposed to during training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Ventilation, practical ICU skills (such as drawing up infusions, giving medications, doing observations) and patient assessment were felt to be the most useful skills learnt on ICU</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Training on managing the deteriorating patient was felt to be lacking in formal training but was the most useful thing leant on ICU</a:t>
            </a:r>
          </a:p>
          <a:p>
            <a:endParaRPr lang="en-US" dirty="0"/>
          </a:p>
          <a:p>
            <a:pPr marL="285750" indent="-285750">
              <a:buFont typeface="Arial" panose="020B0604020202020204" pitchFamily="34" charset="0"/>
              <a:buChar char="•"/>
            </a:pPr>
            <a:r>
              <a:rPr lang="en-US" dirty="0"/>
              <a:t>Non-technical skills including communication (between colleagues as well as with patients and families) and teamwork were also useful skills learned within ICU</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doctors and nursing staff were the greatest source on knowledge for redeployed doctors, with many again highlighting the importance of hands-on experience</a:t>
            </a:r>
          </a:p>
          <a:p>
            <a:pPr marL="285750" indent="-285750">
              <a:buFont typeface="Arial" panose="020B0604020202020204" pitchFamily="34" charset="0"/>
              <a:buChar char="•"/>
            </a:pPr>
            <a:endParaRPr lang="en-US" dirty="0"/>
          </a:p>
        </p:txBody>
      </p:sp>
      <p:sp>
        <p:nvSpPr>
          <p:cNvPr id="33" name="Oval 158">
            <a:extLst>
              <a:ext uri="{FF2B5EF4-FFF2-40B4-BE49-F238E27FC236}">
                <a16:creationId xmlns:a16="http://schemas.microsoft.com/office/drawing/2014/main" id="{0B80547A-B119-8244-9837-B53C4AF0A5B7}"/>
              </a:ext>
            </a:extLst>
          </p:cNvPr>
          <p:cNvSpPr>
            <a:spLocks noChangeArrowheads="1"/>
          </p:cNvSpPr>
          <p:nvPr/>
        </p:nvSpPr>
        <p:spPr bwMode="auto">
          <a:xfrm>
            <a:off x="631090" y="6031580"/>
            <a:ext cx="24831" cy="36017"/>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pic>
        <p:nvPicPr>
          <p:cNvPr id="7" name="Picture 6">
            <a:extLst>
              <a:ext uri="{FF2B5EF4-FFF2-40B4-BE49-F238E27FC236}">
                <a16:creationId xmlns:a16="http://schemas.microsoft.com/office/drawing/2014/main" id="{E91E0651-B902-E447-A3AC-215C0590376F}"/>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980670" y="5791798"/>
            <a:ext cx="812357" cy="812357"/>
          </a:xfrm>
          <a:prstGeom prst="rect">
            <a:avLst/>
          </a:prstGeom>
        </p:spPr>
      </p:pic>
      <p:sp>
        <p:nvSpPr>
          <p:cNvPr id="8" name="Oval Callout 14">
            <a:extLst>
              <a:ext uri="{FF2B5EF4-FFF2-40B4-BE49-F238E27FC236}">
                <a16:creationId xmlns:a16="http://schemas.microsoft.com/office/drawing/2014/main" id="{1BCF8456-474A-CA44-8E29-E85FA5CC22F9}"/>
              </a:ext>
            </a:extLst>
          </p:cNvPr>
          <p:cNvSpPr/>
          <p:nvPr/>
        </p:nvSpPr>
        <p:spPr>
          <a:xfrm>
            <a:off x="2153449" y="5684910"/>
            <a:ext cx="9114177" cy="941444"/>
          </a:xfrm>
          <a:prstGeom prst="wedgeRectCallout">
            <a:avLst>
              <a:gd name="adj1" fmla="val -55852"/>
              <a:gd name="adj2" fmla="val -1179"/>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Practical skills - taking blood from central/arterial lines, setting up infusions, drawing up drugs  How to fill out the monitoring charts  How to interpret the values on a ventilator and make basic adjustments if required…</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doctor, SWL</a:t>
            </a:r>
          </a:p>
        </p:txBody>
      </p:sp>
    </p:spTree>
    <p:extLst>
      <p:ext uri="{BB962C8B-B14F-4D97-AF65-F5344CB8AC3E}">
        <p14:creationId xmlns:p14="http://schemas.microsoft.com/office/powerpoint/2010/main" val="210436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Q4a: What were the steepest learning curves you faced on redeployment?</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4393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11EF5D0C-FE40-F54E-BDFD-EADC0863F923}"/>
              </a:ext>
            </a:extLst>
          </p:cNvPr>
          <p:cNvGraphicFramePr>
            <a:graphicFrameLocks noGrp="1"/>
          </p:cNvGraphicFramePr>
          <p:nvPr>
            <p:extLst>
              <p:ext uri="{D42A27DB-BD31-4B8C-83A1-F6EECF244321}">
                <p14:modId xmlns:p14="http://schemas.microsoft.com/office/powerpoint/2010/main" val="389139590"/>
              </p:ext>
            </p:extLst>
          </p:nvPr>
        </p:nvGraphicFramePr>
        <p:xfrm>
          <a:off x="789931" y="1531465"/>
          <a:ext cx="9784179" cy="4419582"/>
        </p:xfrm>
        <a:graphic>
          <a:graphicData uri="http://schemas.openxmlformats.org/drawingml/2006/table">
            <a:tbl>
              <a:tblPr firstRow="1" bandRow="1">
                <a:tableStyleId>{5C22544A-7EE6-4342-B048-85BDC9FD1C3A}</a:tableStyleId>
              </a:tblPr>
              <a:tblGrid>
                <a:gridCol w="4391669">
                  <a:extLst>
                    <a:ext uri="{9D8B030D-6E8A-4147-A177-3AD203B41FA5}">
                      <a16:colId xmlns:a16="http://schemas.microsoft.com/office/drawing/2014/main" val="3846423990"/>
                    </a:ext>
                  </a:extLst>
                </a:gridCol>
                <a:gridCol w="684255">
                  <a:extLst>
                    <a:ext uri="{9D8B030D-6E8A-4147-A177-3AD203B41FA5}">
                      <a16:colId xmlns:a16="http://schemas.microsoft.com/office/drawing/2014/main" val="2122518428"/>
                    </a:ext>
                  </a:extLst>
                </a:gridCol>
                <a:gridCol w="4073275">
                  <a:extLst>
                    <a:ext uri="{9D8B030D-6E8A-4147-A177-3AD203B41FA5}">
                      <a16:colId xmlns:a16="http://schemas.microsoft.com/office/drawing/2014/main" val="2365030933"/>
                    </a:ext>
                  </a:extLst>
                </a:gridCol>
                <a:gridCol w="634980">
                  <a:extLst>
                    <a:ext uri="{9D8B030D-6E8A-4147-A177-3AD203B41FA5}">
                      <a16:colId xmlns:a16="http://schemas.microsoft.com/office/drawing/2014/main" val="2685137121"/>
                    </a:ext>
                  </a:extLst>
                </a:gridCol>
              </a:tblGrid>
              <a:tr h="403180">
                <a:tc gridSpan="2">
                  <a:txBody>
                    <a:bodyPr/>
                    <a:lstStyle/>
                    <a:p>
                      <a:pPr algn="ctr"/>
                      <a:r>
                        <a:rPr lang="en-GB" dirty="0"/>
                        <a:t>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00626">
                <a:tc>
                  <a:txBody>
                    <a:bodyPr/>
                    <a:lstStyle/>
                    <a:p>
                      <a:pPr marL="0" algn="l" defTabSz="1073084" rtl="0" eaLnBrk="1" fontAlgn="b" latinLnBrk="0" hangingPunct="1"/>
                      <a:r>
                        <a:rPr lang="en-GB" sz="2112" kern="1200" dirty="0">
                          <a:solidFill>
                            <a:schemeClr val="dk1"/>
                          </a:solidFill>
                          <a:latin typeface="+mn-lt"/>
                          <a:ea typeface="+mn-ea"/>
                          <a:cs typeface="+mn-cs"/>
                        </a:rPr>
                        <a:t>Equipment including ventilators</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20</a:t>
                      </a:r>
                    </a:p>
                  </a:txBody>
                  <a:tcPr marL="9525" marR="9525" marT="9525" marB="0" anchor="b"/>
                </a:tc>
                <a:tc>
                  <a:txBody>
                    <a:bodyPr/>
                    <a:lstStyle/>
                    <a:p>
                      <a:pPr algn="l" rtl="0" fontAlgn="b"/>
                      <a:r>
                        <a:rPr lang="en-GB" sz="2112" kern="1200" dirty="0">
                          <a:solidFill>
                            <a:schemeClr val="dk1"/>
                          </a:solidFill>
                          <a:latin typeface="+mn-lt"/>
                          <a:ea typeface="+mn-ea"/>
                          <a:cs typeface="+mn-cs"/>
                        </a:rPr>
                        <a:t> Caring for ICU patients</a:t>
                      </a:r>
                    </a:p>
                  </a:txBody>
                  <a:tcPr marL="0" marR="9525" marT="9525" marB="0" anchor="b"/>
                </a:tc>
                <a:tc>
                  <a:txBody>
                    <a:bodyPr/>
                    <a:lstStyle/>
                    <a:p>
                      <a:pPr algn="ctr" rtl="0" fontAlgn="b"/>
                      <a:r>
                        <a:rPr lang="en-GB" sz="2112" kern="1200" dirty="0">
                          <a:solidFill>
                            <a:schemeClr val="dk1"/>
                          </a:solidFill>
                          <a:latin typeface="+mn-lt"/>
                          <a:ea typeface="+mn-ea"/>
                          <a:cs typeface="+mn-cs"/>
                        </a:rPr>
                        <a:t>16</a:t>
                      </a:r>
                    </a:p>
                  </a:txBody>
                  <a:tcPr marL="9525" marR="9525" marT="9525" marB="0" anchor="b"/>
                </a:tc>
                <a:extLst>
                  <a:ext uri="{0D108BD9-81ED-4DB2-BD59-A6C34878D82A}">
                    <a16:rowId xmlns:a16="http://schemas.microsoft.com/office/drawing/2014/main" val="2431330949"/>
                  </a:ext>
                </a:extLst>
              </a:tr>
              <a:tr h="400626">
                <a:tc>
                  <a:txBody>
                    <a:bodyPr/>
                    <a:lstStyle/>
                    <a:p>
                      <a:pPr marL="0" algn="l" defTabSz="1073084" rtl="0" eaLnBrk="1" fontAlgn="b" latinLnBrk="0" hangingPunct="1"/>
                      <a:r>
                        <a:rPr lang="en-GB" sz="2112" kern="1200" dirty="0">
                          <a:solidFill>
                            <a:schemeClr val="dk1"/>
                          </a:solidFill>
                          <a:latin typeface="+mn-lt"/>
                          <a:ea typeface="+mn-ea"/>
                          <a:cs typeface="+mn-cs"/>
                        </a:rPr>
                        <a:t>Deteriorating patient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12</a:t>
                      </a:r>
                    </a:p>
                  </a:txBody>
                  <a:tcPr marL="9525" marR="9525" marT="9525" marB="0" anchor="b"/>
                </a:tc>
                <a:tc>
                  <a:txBody>
                    <a:bodyPr/>
                    <a:lstStyle/>
                    <a:p>
                      <a:pPr algn="l" rtl="0" fontAlgn="b"/>
                      <a:r>
                        <a:rPr lang="en-GB" sz="2112" kern="1200">
                          <a:solidFill>
                            <a:schemeClr val="dk1"/>
                          </a:solidFill>
                          <a:latin typeface="+mn-lt"/>
                          <a:ea typeface="+mn-ea"/>
                          <a:cs typeface="+mn-cs"/>
                        </a:rPr>
                        <a:t>New Environment or role</a:t>
                      </a:r>
                    </a:p>
                  </a:txBody>
                  <a:tcPr marL="9525" marR="9525" marT="9525" marB="0" anchor="b"/>
                </a:tc>
                <a:tc>
                  <a:txBody>
                    <a:bodyPr/>
                    <a:lstStyle/>
                    <a:p>
                      <a:pPr algn="ctr" rtl="0" fontAlgn="b"/>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2417201025"/>
                  </a:ext>
                </a:extLst>
              </a:tr>
              <a:tr h="400626">
                <a:tc>
                  <a:txBody>
                    <a:bodyPr/>
                    <a:lstStyle/>
                    <a:p>
                      <a:pPr marL="0" algn="l" defTabSz="1073084" rtl="0" eaLnBrk="1" fontAlgn="b" latinLnBrk="0" hangingPunct="1"/>
                      <a:r>
                        <a:rPr lang="en-GB" sz="2112" kern="1200" dirty="0">
                          <a:solidFill>
                            <a:schemeClr val="dk1"/>
                          </a:solidFill>
                          <a:latin typeface="+mn-lt"/>
                          <a:ea typeface="+mn-ea"/>
                          <a:cs typeface="+mn-cs"/>
                        </a:rPr>
                        <a:t>PPE and infection control</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11</a:t>
                      </a:r>
                    </a:p>
                  </a:txBody>
                  <a:tcPr marL="9525" marR="9525" marT="9525" marB="0" anchor="b"/>
                </a:tc>
                <a:tc>
                  <a:txBody>
                    <a:bodyPr/>
                    <a:lstStyle/>
                    <a:p>
                      <a:pPr algn="l" rtl="0" fontAlgn="b"/>
                      <a:r>
                        <a:rPr lang="en-GB" sz="2112" kern="1200">
                          <a:solidFill>
                            <a:schemeClr val="dk1"/>
                          </a:solidFill>
                          <a:latin typeface="+mn-lt"/>
                          <a:ea typeface="+mn-ea"/>
                          <a:cs typeface="+mn-cs"/>
                        </a:rPr>
                        <a:t>Physical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1735771730"/>
                  </a:ext>
                </a:extLst>
              </a:tr>
              <a:tr h="400626">
                <a:tc>
                  <a:txBody>
                    <a:bodyPr/>
                    <a:lstStyle/>
                    <a:p>
                      <a:pPr marL="0" algn="l" defTabSz="1073084" rtl="0" eaLnBrk="1" fontAlgn="b" latinLnBrk="0" hangingPunct="1"/>
                      <a:r>
                        <a:rPr lang="en-GB" sz="2112" kern="1200">
                          <a:solidFill>
                            <a:schemeClr val="dk1"/>
                          </a:solidFill>
                          <a:latin typeface="+mn-lt"/>
                          <a:ea typeface="+mn-ea"/>
                          <a:cs typeface="+mn-cs"/>
                        </a:rPr>
                        <a:t>ICU medications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7</a:t>
                      </a:r>
                    </a:p>
                  </a:txBody>
                  <a:tcPr marL="9525" marR="9525" marT="9525" marB="0" anchor="b"/>
                </a:tc>
                <a:tc>
                  <a:txBody>
                    <a:bodyPr/>
                    <a:lstStyle/>
                    <a:p>
                      <a:pPr algn="l" rtl="0" fontAlgn="b"/>
                      <a:r>
                        <a:rPr lang="en-GB" sz="2112" kern="1200">
                          <a:solidFill>
                            <a:schemeClr val="dk1"/>
                          </a:solidFill>
                          <a:latin typeface="+mn-lt"/>
                          <a:ea typeface="+mn-ea"/>
                          <a:cs typeface="+mn-cs"/>
                        </a:rPr>
                        <a:t>Psychological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1323827341"/>
                  </a:ext>
                </a:extLst>
              </a:tr>
              <a:tr h="400626">
                <a:tc>
                  <a:txBody>
                    <a:bodyPr/>
                    <a:lstStyle/>
                    <a:p>
                      <a:pPr marL="0" algn="l" defTabSz="1073084" rtl="0" eaLnBrk="1" fontAlgn="b" latinLnBrk="0" hangingPunct="1"/>
                      <a:r>
                        <a:rPr lang="en-GB" sz="2112" kern="1200" dirty="0">
                          <a:solidFill>
                            <a:schemeClr val="dk1"/>
                          </a:solidFill>
                          <a:latin typeface="+mn-lt"/>
                          <a:ea typeface="+mn-ea"/>
                          <a:cs typeface="+mn-cs"/>
                        </a:rPr>
                        <a:t>ICU specific medical knowledge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tc>
                  <a:txBody>
                    <a:bodyPr/>
                    <a:lstStyle/>
                    <a:p>
                      <a:pPr algn="l" rtl="0" fontAlgn="b"/>
                      <a:r>
                        <a:rPr lang="en-GB" sz="2112" kern="1200">
                          <a:solidFill>
                            <a:schemeClr val="dk1"/>
                          </a:solidFill>
                          <a:latin typeface="+mn-lt"/>
                          <a:ea typeface="+mn-ea"/>
                          <a:cs typeface="+mn-cs"/>
                        </a:rPr>
                        <a:t>Lack of support</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799069424"/>
                  </a:ext>
                </a:extLst>
              </a:tr>
              <a:tr h="400626">
                <a:tc>
                  <a:txBody>
                    <a:bodyPr/>
                    <a:lstStyle/>
                    <a:p>
                      <a:pPr marL="0" algn="l" defTabSz="1073084" rtl="0" eaLnBrk="1" fontAlgn="b" latinLnBrk="0" hangingPunct="1"/>
                      <a:r>
                        <a:rPr lang="en-GB" sz="2112" kern="1200">
                          <a:solidFill>
                            <a:schemeClr val="dk1"/>
                          </a:solidFill>
                          <a:latin typeface="+mn-lt"/>
                          <a:ea typeface="+mn-ea"/>
                          <a:cs typeface="+mn-cs"/>
                        </a:rPr>
                        <a:t>COVID knowledge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tc>
                  <a:txBody>
                    <a:bodyPr/>
                    <a:lstStyle/>
                    <a:p>
                      <a:pPr algn="l" rtl="0" fontAlgn="b"/>
                      <a:r>
                        <a:rPr lang="en-GB" sz="2112" kern="1200" dirty="0">
                          <a:solidFill>
                            <a:schemeClr val="dk1"/>
                          </a:solidFill>
                          <a:latin typeface="+mn-lt"/>
                          <a:ea typeface="+mn-ea"/>
                          <a:cs typeface="+mn-cs"/>
                        </a:rPr>
                        <a:t>Workload</a:t>
                      </a:r>
                    </a:p>
                  </a:txBody>
                  <a:tcPr marL="9525" marR="9525" marT="9525" marB="0" anchor="b"/>
                </a:tc>
                <a:tc>
                  <a:txBody>
                    <a:bodyPr/>
                    <a:lstStyle/>
                    <a:p>
                      <a:pPr algn="ctr" rtl="0" fontAlgn="b"/>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4150995473"/>
                  </a:ext>
                </a:extLst>
              </a:tr>
              <a:tr h="400626">
                <a:tc>
                  <a:txBody>
                    <a:bodyPr/>
                    <a:lstStyle/>
                    <a:p>
                      <a:pPr marL="0" algn="l" defTabSz="1073084" rtl="0" eaLnBrk="1" fontAlgn="b" latinLnBrk="0" hangingPunct="1"/>
                      <a:r>
                        <a:rPr lang="en-GB" sz="2112" kern="1200">
                          <a:solidFill>
                            <a:schemeClr val="dk1"/>
                          </a:solidFill>
                          <a:latin typeface="+mn-lt"/>
                          <a:ea typeface="+mn-ea"/>
                          <a:cs typeface="+mn-cs"/>
                        </a:rPr>
                        <a:t>Procedures (including line insertion)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tc>
                  <a:txBody>
                    <a:bodyPr/>
                    <a:lstStyle/>
                    <a:p>
                      <a:pPr algn="l" rtl="0" fontAlgn="b"/>
                      <a:r>
                        <a:rPr lang="en-GB" sz="2112" kern="1200">
                          <a:solidFill>
                            <a:schemeClr val="dk1"/>
                          </a:solidFill>
                          <a:latin typeface="+mn-lt"/>
                          <a:ea typeface="+mn-ea"/>
                          <a:cs typeface="+mn-cs"/>
                        </a:rPr>
                        <a:t>Communication with families</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2919793434"/>
                  </a:ext>
                </a:extLst>
              </a:tr>
              <a:tr h="400626">
                <a:tc>
                  <a:txBody>
                    <a:bodyPr/>
                    <a:lstStyle/>
                    <a:p>
                      <a:pPr algn="l"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GB" sz="2112" kern="1200" dirty="0">
                          <a:solidFill>
                            <a:schemeClr val="dk1"/>
                          </a:solidFill>
                          <a:latin typeface="+mn-lt"/>
                          <a:ea typeface="+mn-ea"/>
                          <a:cs typeface="+mn-cs"/>
                        </a:rPr>
                        <a:t>Working with non-ICU trained staff</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859072750"/>
                  </a:ext>
                </a:extLst>
              </a:tr>
              <a:tr h="400626">
                <a:tc>
                  <a:txBody>
                    <a:bodyPr/>
                    <a:lstStyle/>
                    <a:p>
                      <a:pPr algn="l" rtl="0"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GB" sz="2112" kern="1200" dirty="0">
                          <a:solidFill>
                            <a:schemeClr val="dk1"/>
                          </a:solidFill>
                          <a:latin typeface="+mn-lt"/>
                          <a:ea typeface="+mn-ea"/>
                          <a:cs typeface="+mn-cs"/>
                        </a:rPr>
                        <a:t>Lack of training</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427094783"/>
                  </a:ext>
                </a:extLst>
              </a:tr>
              <a:tr h="400626">
                <a:tc>
                  <a:txBody>
                    <a:bodyPr/>
                    <a:lstStyle/>
                    <a:p>
                      <a:pPr algn="l" rtl="0"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GB" sz="2112" kern="1200">
                          <a:solidFill>
                            <a:schemeClr val="dk1"/>
                          </a:solidFill>
                          <a:latin typeface="+mn-lt"/>
                          <a:ea typeface="+mn-ea"/>
                          <a:cs typeface="+mn-cs"/>
                        </a:rPr>
                        <a:t>No learning curve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639699287"/>
                  </a:ext>
                </a:extLst>
              </a:tr>
            </a:tbl>
          </a:graphicData>
        </a:graphic>
      </p:graphicFrame>
    </p:spTree>
    <p:extLst>
      <p:ext uri="{BB962C8B-B14F-4D97-AF65-F5344CB8AC3E}">
        <p14:creationId xmlns:p14="http://schemas.microsoft.com/office/powerpoint/2010/main" val="356704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a:bodyPr>
          <a:lstStyle/>
          <a:p>
            <a:r>
              <a:rPr lang="en-US" sz="3200" b="1" dirty="0"/>
              <a:t>Q4b: How did you overcome them?</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58" name="Table 3">
            <a:extLst>
              <a:ext uri="{FF2B5EF4-FFF2-40B4-BE49-F238E27FC236}">
                <a16:creationId xmlns:a16="http://schemas.microsoft.com/office/drawing/2014/main" id="{FF3E0B2A-73B2-DB4E-9C67-FBCFB44132DE}"/>
              </a:ext>
            </a:extLst>
          </p:cNvPr>
          <p:cNvGraphicFramePr>
            <a:graphicFrameLocks noGrp="1"/>
          </p:cNvGraphicFramePr>
          <p:nvPr>
            <p:extLst>
              <p:ext uri="{D42A27DB-BD31-4B8C-83A1-F6EECF244321}">
                <p14:modId xmlns:p14="http://schemas.microsoft.com/office/powerpoint/2010/main" val="770912943"/>
              </p:ext>
            </p:extLst>
          </p:nvPr>
        </p:nvGraphicFramePr>
        <p:xfrm>
          <a:off x="528221" y="1427070"/>
          <a:ext cx="4345256" cy="3750882"/>
        </p:xfrm>
        <a:graphic>
          <a:graphicData uri="http://schemas.openxmlformats.org/drawingml/2006/table">
            <a:tbl>
              <a:tblPr firstRow="1" bandRow="1">
                <a:tableStyleId>{5C22544A-7EE6-4342-B048-85BDC9FD1C3A}</a:tableStyleId>
              </a:tblPr>
              <a:tblGrid>
                <a:gridCol w="3757612">
                  <a:extLst>
                    <a:ext uri="{9D8B030D-6E8A-4147-A177-3AD203B41FA5}">
                      <a16:colId xmlns:a16="http://schemas.microsoft.com/office/drawing/2014/main" val="1768799076"/>
                    </a:ext>
                  </a:extLst>
                </a:gridCol>
                <a:gridCol w="587644">
                  <a:extLst>
                    <a:ext uri="{9D8B030D-6E8A-4147-A177-3AD203B41FA5}">
                      <a16:colId xmlns:a16="http://schemas.microsoft.com/office/drawing/2014/main" val="3321782768"/>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129854801"/>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Colleagues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49</a:t>
                      </a:r>
                    </a:p>
                  </a:txBody>
                  <a:tcPr marL="9525" marR="9525" marT="9525" marB="0" anchor="b"/>
                </a:tc>
                <a:extLst>
                  <a:ext uri="{0D108BD9-81ED-4DB2-BD59-A6C34878D82A}">
                    <a16:rowId xmlns:a16="http://schemas.microsoft.com/office/drawing/2014/main" val="2124897303"/>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Internet including apps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36</a:t>
                      </a:r>
                    </a:p>
                  </a:txBody>
                  <a:tcPr marL="9525" marR="9525" marT="9525" marB="0" anchor="b"/>
                </a:tc>
                <a:extLst>
                  <a:ext uri="{0D108BD9-81ED-4DB2-BD59-A6C34878D82A}">
                    <a16:rowId xmlns:a16="http://schemas.microsoft.com/office/drawing/2014/main" val="2937453278"/>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Books/Literature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14</a:t>
                      </a:r>
                    </a:p>
                  </a:txBody>
                  <a:tcPr marL="9525" marR="9525" marT="9525" marB="0" anchor="b"/>
                </a:tc>
                <a:extLst>
                  <a:ext uri="{0D108BD9-81ED-4DB2-BD59-A6C34878D82A}">
                    <a16:rowId xmlns:a16="http://schemas.microsoft.com/office/drawing/2014/main" val="2822144663"/>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None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1561110204"/>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Intranet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3848214100"/>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Self-care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758237310"/>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Online Courses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493588546"/>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Counselling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943204168"/>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Reflection/Debrief</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891223241"/>
                  </a:ext>
                </a:extLst>
              </a:tr>
            </a:tbl>
          </a:graphicData>
        </a:graphic>
      </p:graphicFrame>
    </p:spTree>
    <p:extLst>
      <p:ext uri="{BB962C8B-B14F-4D97-AF65-F5344CB8AC3E}">
        <p14:creationId xmlns:p14="http://schemas.microsoft.com/office/powerpoint/2010/main" val="408348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1" y="1497307"/>
            <a:ext cx="11137409" cy="4751389"/>
          </a:xfrm>
        </p:spPr>
        <p:txBody>
          <a:bodyPr/>
          <a:lstStyle/>
          <a:p>
            <a:r>
              <a:rPr lang="en-US" sz="1800" dirty="0"/>
              <a:t>Using ICU equipment including ventilators/ventilation was a common response, along with discussion around the general challenges of caring for ICU patients</a:t>
            </a:r>
          </a:p>
          <a:p>
            <a:r>
              <a:rPr lang="en-US" sz="1800" dirty="0"/>
              <a:t>Dealing with acutely unwell, deteriorating patients was a steep learning curve commonly discussed</a:t>
            </a:r>
          </a:p>
          <a:p>
            <a:r>
              <a:rPr lang="en-US" sz="1800" dirty="0"/>
              <a:t>Coping with psychological and physical stress was a steep learning curve for many and there were comments about the lack of support that was given</a:t>
            </a:r>
          </a:p>
          <a:p>
            <a:pPr marL="285750" indent="-285750"/>
            <a:r>
              <a:rPr lang="en-US" sz="1800" dirty="0"/>
              <a:t>The lack of knowledge about the new working environment and what was expected in the new role was commonly discussed</a:t>
            </a:r>
          </a:p>
          <a:p>
            <a:pPr marL="285750" indent="-285750"/>
            <a:r>
              <a:rPr lang="en-US" sz="1800" dirty="0"/>
              <a:t>Colleagues were crucial to managing the steep learning curves</a:t>
            </a:r>
          </a:p>
          <a:p>
            <a:pPr marL="285750" indent="-285750"/>
            <a:r>
              <a:rPr lang="en-US" sz="1800" dirty="0"/>
              <a:t>Additional training that people undertook was often online</a:t>
            </a:r>
          </a:p>
          <a:p>
            <a:pPr marL="285750" indent="-285750"/>
            <a:endParaRPr lang="en-US" sz="1800" dirty="0">
              <a:highlight>
                <a:srgbClr val="FFFF00"/>
              </a:highlight>
            </a:endParaRPr>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a:t>
            </a:r>
            <a:r>
              <a:rPr lang="en-US" sz="2800" b="1" i="1" dirty="0">
                <a:solidFill>
                  <a:schemeClr val="accent1"/>
                </a:solidFill>
              </a:rPr>
              <a:t> </a:t>
            </a:r>
            <a:r>
              <a:rPr lang="en-US" sz="2800" b="1" dirty="0"/>
              <a:t>Q4: What were the steepest learning curves you faced on redeployment? How did you overcome them?</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405514" y="2596875"/>
            <a:ext cx="11258946" cy="64633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30" name="Group 29">
            <a:extLst>
              <a:ext uri="{FF2B5EF4-FFF2-40B4-BE49-F238E27FC236}">
                <a16:creationId xmlns:a16="http://schemas.microsoft.com/office/drawing/2014/main" id="{2DBAB662-FA67-BC49-A161-F1EA49B89085}"/>
              </a:ext>
            </a:extLst>
          </p:cNvPr>
          <p:cNvGrpSpPr>
            <a:grpSpLocks noChangeAspect="1"/>
          </p:cNvGrpSpPr>
          <p:nvPr/>
        </p:nvGrpSpPr>
        <p:grpSpPr>
          <a:xfrm>
            <a:off x="803208" y="4650690"/>
            <a:ext cx="797291" cy="796422"/>
            <a:chOff x="3405188" y="1804988"/>
            <a:chExt cx="1454150" cy="1452563"/>
          </a:xfrm>
        </p:grpSpPr>
        <p:sp>
          <p:nvSpPr>
            <p:cNvPr id="31" name="Oval 166">
              <a:extLst>
                <a:ext uri="{FF2B5EF4-FFF2-40B4-BE49-F238E27FC236}">
                  <a16:creationId xmlns:a16="http://schemas.microsoft.com/office/drawing/2014/main" id="{26E71722-36D3-7640-A5E0-D579CBB5BE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32" name="Freeform 153">
              <a:extLst>
                <a:ext uri="{FF2B5EF4-FFF2-40B4-BE49-F238E27FC236}">
                  <a16:creationId xmlns:a16="http://schemas.microsoft.com/office/drawing/2014/main" id="{9A52A9EF-6453-564D-80CE-B443B99D9F47}"/>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154">
              <a:extLst>
                <a:ext uri="{FF2B5EF4-FFF2-40B4-BE49-F238E27FC236}">
                  <a16:creationId xmlns:a16="http://schemas.microsoft.com/office/drawing/2014/main" id="{AE239B0D-4661-AE4B-9848-9106A8C7557E}"/>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55">
              <a:extLst>
                <a:ext uri="{FF2B5EF4-FFF2-40B4-BE49-F238E27FC236}">
                  <a16:creationId xmlns:a16="http://schemas.microsoft.com/office/drawing/2014/main" id="{48B6E379-90F9-374B-9768-84510BE36169}"/>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156">
              <a:extLst>
                <a:ext uri="{FF2B5EF4-FFF2-40B4-BE49-F238E27FC236}">
                  <a16:creationId xmlns:a16="http://schemas.microsoft.com/office/drawing/2014/main" id="{F37B5CD7-B69E-2949-880B-CA9D02159A7E}"/>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Oval 157">
              <a:extLst>
                <a:ext uri="{FF2B5EF4-FFF2-40B4-BE49-F238E27FC236}">
                  <a16:creationId xmlns:a16="http://schemas.microsoft.com/office/drawing/2014/main" id="{9C345EC3-AA5B-0E4C-AF59-9CE25F7259DB}"/>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158">
              <a:extLst>
                <a:ext uri="{FF2B5EF4-FFF2-40B4-BE49-F238E27FC236}">
                  <a16:creationId xmlns:a16="http://schemas.microsoft.com/office/drawing/2014/main" id="{1DE3153E-4CFC-2046-AA81-D01D7CB3009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159">
              <a:extLst>
                <a:ext uri="{FF2B5EF4-FFF2-40B4-BE49-F238E27FC236}">
                  <a16:creationId xmlns:a16="http://schemas.microsoft.com/office/drawing/2014/main" id="{73BF4103-1963-3045-B993-A320728E3C92}"/>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160">
              <a:extLst>
                <a:ext uri="{FF2B5EF4-FFF2-40B4-BE49-F238E27FC236}">
                  <a16:creationId xmlns:a16="http://schemas.microsoft.com/office/drawing/2014/main" id="{404C08A8-41FB-B340-A87D-AAEF7C592CD4}"/>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161">
              <a:extLst>
                <a:ext uri="{FF2B5EF4-FFF2-40B4-BE49-F238E27FC236}">
                  <a16:creationId xmlns:a16="http://schemas.microsoft.com/office/drawing/2014/main" id="{21B6DF77-BC3E-A140-B611-8F308054975B}"/>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162">
              <a:extLst>
                <a:ext uri="{FF2B5EF4-FFF2-40B4-BE49-F238E27FC236}">
                  <a16:creationId xmlns:a16="http://schemas.microsoft.com/office/drawing/2014/main" id="{C1304BAE-5048-4D4B-9691-7A0DF6DF263E}"/>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163">
              <a:extLst>
                <a:ext uri="{FF2B5EF4-FFF2-40B4-BE49-F238E27FC236}">
                  <a16:creationId xmlns:a16="http://schemas.microsoft.com/office/drawing/2014/main" id="{4E992F68-8916-0F48-8563-D3E5B936B425}"/>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164">
              <a:extLst>
                <a:ext uri="{FF2B5EF4-FFF2-40B4-BE49-F238E27FC236}">
                  <a16:creationId xmlns:a16="http://schemas.microsoft.com/office/drawing/2014/main" id="{EA41C729-5A2F-2445-93AD-8EEDFBD7463B}"/>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165">
              <a:extLst>
                <a:ext uri="{FF2B5EF4-FFF2-40B4-BE49-F238E27FC236}">
                  <a16:creationId xmlns:a16="http://schemas.microsoft.com/office/drawing/2014/main" id="{DBB57040-8386-6245-82DD-FBE6A6F15DCA}"/>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52" name="Group 51">
            <a:extLst>
              <a:ext uri="{FF2B5EF4-FFF2-40B4-BE49-F238E27FC236}">
                <a16:creationId xmlns:a16="http://schemas.microsoft.com/office/drawing/2014/main" id="{EDCF3586-F6D0-E34B-AB2A-9EBBFA216847}"/>
              </a:ext>
            </a:extLst>
          </p:cNvPr>
          <p:cNvGrpSpPr/>
          <p:nvPr/>
        </p:nvGrpSpPr>
        <p:grpSpPr>
          <a:xfrm>
            <a:off x="2303361" y="4679786"/>
            <a:ext cx="8728433" cy="877101"/>
            <a:chOff x="-4646888" y="2628223"/>
            <a:chExt cx="23141692" cy="1039044"/>
          </a:xfrm>
        </p:grpSpPr>
        <p:grpSp>
          <p:nvGrpSpPr>
            <p:cNvPr id="53" name="Group 52">
              <a:extLst>
                <a:ext uri="{FF2B5EF4-FFF2-40B4-BE49-F238E27FC236}">
                  <a16:creationId xmlns:a16="http://schemas.microsoft.com/office/drawing/2014/main" id="{8B66B4AD-5CE0-B84F-B2AC-F570A160765C}"/>
                </a:ext>
              </a:extLst>
            </p:cNvPr>
            <p:cNvGrpSpPr>
              <a:grpSpLocks noChangeAspect="1"/>
            </p:cNvGrpSpPr>
            <p:nvPr/>
          </p:nvGrpSpPr>
          <p:grpSpPr>
            <a:xfrm>
              <a:off x="7864688" y="3257513"/>
              <a:ext cx="23955" cy="74260"/>
              <a:chOff x="4116388" y="2938463"/>
              <a:chExt cx="31750" cy="98425"/>
            </a:xfrm>
          </p:grpSpPr>
          <p:sp>
            <p:nvSpPr>
              <p:cNvPr id="55" name="Oval 157">
                <a:extLst>
                  <a:ext uri="{FF2B5EF4-FFF2-40B4-BE49-F238E27FC236}">
                    <a16:creationId xmlns:a16="http://schemas.microsoft.com/office/drawing/2014/main" id="{144996EA-F890-1949-8C27-F2A52C242061}"/>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Oval 158">
                <a:extLst>
                  <a:ext uri="{FF2B5EF4-FFF2-40B4-BE49-F238E27FC236}">
                    <a16:creationId xmlns:a16="http://schemas.microsoft.com/office/drawing/2014/main" id="{378DE0FA-A042-9E42-940D-2F785E346178}"/>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4" name="Oval Callout 3">
              <a:extLst>
                <a:ext uri="{FF2B5EF4-FFF2-40B4-BE49-F238E27FC236}">
                  <a16:creationId xmlns:a16="http://schemas.microsoft.com/office/drawing/2014/main" id="{6647023F-1F54-A449-A642-E0999AAC6F4F}"/>
                </a:ext>
              </a:extLst>
            </p:cNvPr>
            <p:cNvSpPr/>
            <p:nvPr/>
          </p:nvSpPr>
          <p:spPr>
            <a:xfrm>
              <a:off x="-4646888" y="2628223"/>
              <a:ext cx="23141692" cy="1039044"/>
            </a:xfrm>
            <a:prstGeom prst="wedgeRectCallout">
              <a:avLst>
                <a:gd name="adj1" fmla="val -59716"/>
                <a:gd name="adj2" fmla="val -295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Arial" panose="020B0604020202020204" pitchFamily="34" charset="0"/>
                  <a:cs typeface="Arial" panose="020B0604020202020204" pitchFamily="34" charset="0"/>
                </a:rPr>
                <a:t>“</a:t>
              </a:r>
              <a:r>
                <a:rPr lang="en-US" dirty="0"/>
                <a:t>How to communicate with relatives of patients on ITU, balancing the hope that people would recover with the expectation that they were likely to die.  The emotional toll of such overwhelming numbers of very sick patients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Redeployed doctor</a:t>
              </a:r>
              <a:endParaRPr lang="en-US" b="1" i="1"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827730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Q5: What would you do differently if you had to go back to your initial redeployment?</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B5743C1F-034F-0B47-A03A-2237DD287D13}"/>
              </a:ext>
            </a:extLst>
          </p:cNvPr>
          <p:cNvGraphicFramePr>
            <a:graphicFrameLocks/>
          </p:cNvGraphicFramePr>
          <p:nvPr>
            <p:extLst>
              <p:ext uri="{D42A27DB-BD31-4B8C-83A1-F6EECF244321}">
                <p14:modId xmlns:p14="http://schemas.microsoft.com/office/powerpoint/2010/main" val="998281320"/>
              </p:ext>
            </p:extLst>
          </p:nvPr>
        </p:nvGraphicFramePr>
        <p:xfrm>
          <a:off x="528221" y="1676875"/>
          <a:ext cx="4913209" cy="3750882"/>
        </p:xfrm>
        <a:graphic>
          <a:graphicData uri="http://schemas.openxmlformats.org/drawingml/2006/table">
            <a:tbl>
              <a:tblPr firstRow="1" bandRow="1">
                <a:tableStyleId>{5C22544A-7EE6-4342-B048-85BDC9FD1C3A}</a:tableStyleId>
              </a:tblPr>
              <a:tblGrid>
                <a:gridCol w="4328592">
                  <a:extLst>
                    <a:ext uri="{9D8B030D-6E8A-4147-A177-3AD203B41FA5}">
                      <a16:colId xmlns:a16="http://schemas.microsoft.com/office/drawing/2014/main" val="2905971348"/>
                    </a:ext>
                  </a:extLst>
                </a:gridCol>
                <a:gridCol w="584617">
                  <a:extLst>
                    <a:ext uri="{9D8B030D-6E8A-4147-A177-3AD203B41FA5}">
                      <a16:colId xmlns:a16="http://schemas.microsoft.com/office/drawing/2014/main" val="458933988"/>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069803141"/>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Nothing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19</a:t>
                      </a:r>
                    </a:p>
                  </a:txBody>
                  <a:tcPr marL="9525" marR="9525" marT="9525" marB="0" anchor="b"/>
                </a:tc>
                <a:extLst>
                  <a:ext uri="{0D108BD9-81ED-4DB2-BD59-A6C34878D82A}">
                    <a16:rowId xmlns:a16="http://schemas.microsoft.com/office/drawing/2014/main" val="458981131"/>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More self-directed learning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13</a:t>
                      </a:r>
                    </a:p>
                  </a:txBody>
                  <a:tcPr marL="9525" marR="9525" marT="9525" marB="0" anchor="b"/>
                </a:tc>
                <a:extLst>
                  <a:ext uri="{0D108BD9-81ED-4DB2-BD59-A6C34878D82A}">
                    <a16:rowId xmlns:a16="http://schemas.microsoft.com/office/drawing/2014/main" val="3132562894"/>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Be more assertive/contribute more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2929776450"/>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Have more training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11</a:t>
                      </a:r>
                    </a:p>
                  </a:txBody>
                  <a:tcPr marL="9525" marR="9525" marT="9525" marB="0" anchor="b"/>
                </a:tc>
                <a:extLst>
                  <a:ext uri="{0D108BD9-81ED-4DB2-BD59-A6C34878D82A}">
                    <a16:rowId xmlns:a16="http://schemas.microsoft.com/office/drawing/2014/main" val="35668052"/>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Better self-care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2229030332"/>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Orientation to ICU</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381663565"/>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Supernumerary/Shadowing in ICU</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981102082"/>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Support others more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4088556944"/>
                  </a:ext>
                </a:extLst>
              </a:tr>
              <a:tr h="370840">
                <a:tc>
                  <a:txBody>
                    <a:bodyPr/>
                    <a:lstStyle/>
                    <a:p>
                      <a:pPr marL="0" algn="l" defTabSz="1073084" rtl="0" eaLnBrk="1" fontAlgn="b" latinLnBrk="0" hangingPunct="1"/>
                      <a:r>
                        <a:rPr lang="en-GB" sz="2112" kern="1200" dirty="0">
                          <a:solidFill>
                            <a:schemeClr val="dk1"/>
                          </a:solidFill>
                          <a:latin typeface="+mn-lt"/>
                          <a:ea typeface="+mn-ea"/>
                          <a:cs typeface="+mn-cs"/>
                        </a:rPr>
                        <a:t>Be more positive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2721109449"/>
                  </a:ext>
                </a:extLst>
              </a:tr>
            </a:tbl>
          </a:graphicData>
        </a:graphic>
      </p:graphicFrame>
      <p:sp>
        <p:nvSpPr>
          <p:cNvPr id="11" name="Rectangle 10">
            <a:extLst>
              <a:ext uri="{FF2B5EF4-FFF2-40B4-BE49-F238E27FC236}">
                <a16:creationId xmlns:a16="http://schemas.microsoft.com/office/drawing/2014/main" id="{1C90CDA0-76B5-7242-9067-C103BE09DE74}"/>
              </a:ext>
            </a:extLst>
          </p:cNvPr>
          <p:cNvSpPr/>
          <p:nvPr/>
        </p:nvSpPr>
        <p:spPr>
          <a:xfrm>
            <a:off x="5695961" y="1617048"/>
            <a:ext cx="5969667" cy="3970318"/>
          </a:xfrm>
          <a:prstGeom prst="rect">
            <a:avLst/>
          </a:prstGeom>
        </p:spPr>
        <p:txBody>
          <a:bodyPr wrap="square">
            <a:spAutoFit/>
          </a:bodyPr>
          <a:lstStyle/>
          <a:p>
            <a:pPr marL="285750" indent="-285750">
              <a:buFont typeface="Arial" panose="020B0604020202020204" pitchFamily="34" charset="0"/>
              <a:buChar char="•"/>
            </a:pPr>
            <a:r>
              <a:rPr lang="en-US" dirty="0"/>
              <a:t>Many said they would not do anything differently and they tended to be those with ICU experience </a:t>
            </a:r>
          </a:p>
          <a:p>
            <a:endParaRPr lang="en-US" dirty="0"/>
          </a:p>
          <a:p>
            <a:pPr marL="285750" indent="-285750">
              <a:buFont typeface="Arial" panose="020B0604020202020204" pitchFamily="34" charset="0"/>
              <a:buChar char="•"/>
            </a:pPr>
            <a:r>
              <a:rPr lang="en-US" dirty="0"/>
              <a:t>Many said that would undertake more self-directed learning before and after redeployment</a:t>
            </a:r>
          </a:p>
          <a:p>
            <a:endParaRPr lang="en-US" dirty="0"/>
          </a:p>
          <a:p>
            <a:pPr marL="285750" indent="-285750">
              <a:buFont typeface="Arial" panose="020B0604020202020204" pitchFamily="34" charset="0"/>
              <a:buChar char="•"/>
            </a:pPr>
            <a:r>
              <a:rPr lang="en-US" dirty="0"/>
              <a:t>Some doctors would be more confident and assertive in their abilities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Looking after themselves as well as supporting others more was a common response</a:t>
            </a:r>
          </a:p>
          <a:p>
            <a:pPr marL="285750" indent="-285750">
              <a:buFont typeface="Arial" panose="020B0604020202020204" pitchFamily="34" charset="0"/>
              <a:buChar char="•"/>
            </a:pPr>
            <a:endParaRPr lang="en-US" dirty="0">
              <a:highlight>
                <a:srgbClr val="FFFF00"/>
              </a:highlight>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20" name="Group 19">
            <a:extLst>
              <a:ext uri="{FF2B5EF4-FFF2-40B4-BE49-F238E27FC236}">
                <a16:creationId xmlns:a16="http://schemas.microsoft.com/office/drawing/2014/main" id="{9A940BFC-B7A7-D84F-A15E-7CBDAAA69970}"/>
              </a:ext>
            </a:extLst>
          </p:cNvPr>
          <p:cNvGrpSpPr>
            <a:grpSpLocks noChangeAspect="1"/>
          </p:cNvGrpSpPr>
          <p:nvPr/>
        </p:nvGrpSpPr>
        <p:grpSpPr>
          <a:xfrm>
            <a:off x="6087091" y="4835271"/>
            <a:ext cx="705400" cy="704632"/>
            <a:chOff x="3405188" y="1804988"/>
            <a:chExt cx="1454150" cy="1452563"/>
          </a:xfrm>
        </p:grpSpPr>
        <p:sp>
          <p:nvSpPr>
            <p:cNvPr id="21" name="Oval 166">
              <a:extLst>
                <a:ext uri="{FF2B5EF4-FFF2-40B4-BE49-F238E27FC236}">
                  <a16:creationId xmlns:a16="http://schemas.microsoft.com/office/drawing/2014/main" id="{A903B278-EFCE-A849-B4F8-0CF905395B7C}"/>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2" name="Freeform 153">
              <a:extLst>
                <a:ext uri="{FF2B5EF4-FFF2-40B4-BE49-F238E27FC236}">
                  <a16:creationId xmlns:a16="http://schemas.microsoft.com/office/drawing/2014/main" id="{5C09F715-83E0-A44F-8913-C3A17260856C}"/>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154">
              <a:extLst>
                <a:ext uri="{FF2B5EF4-FFF2-40B4-BE49-F238E27FC236}">
                  <a16:creationId xmlns:a16="http://schemas.microsoft.com/office/drawing/2014/main" id="{AA8A6EEA-A3C2-4E4E-8213-C625EC6041E2}"/>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155">
              <a:extLst>
                <a:ext uri="{FF2B5EF4-FFF2-40B4-BE49-F238E27FC236}">
                  <a16:creationId xmlns:a16="http://schemas.microsoft.com/office/drawing/2014/main" id="{4B40E26D-C691-5949-8FC6-5402410707CA}"/>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156">
              <a:extLst>
                <a:ext uri="{FF2B5EF4-FFF2-40B4-BE49-F238E27FC236}">
                  <a16:creationId xmlns:a16="http://schemas.microsoft.com/office/drawing/2014/main" id="{A1C9A694-4CBC-BF4E-9B5F-D41603AC2905}"/>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Oval 157">
              <a:extLst>
                <a:ext uri="{FF2B5EF4-FFF2-40B4-BE49-F238E27FC236}">
                  <a16:creationId xmlns:a16="http://schemas.microsoft.com/office/drawing/2014/main" id="{F6E44982-E7B2-AD45-8C36-2C442C94B335}"/>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Oval 158">
              <a:extLst>
                <a:ext uri="{FF2B5EF4-FFF2-40B4-BE49-F238E27FC236}">
                  <a16:creationId xmlns:a16="http://schemas.microsoft.com/office/drawing/2014/main" id="{0C17415D-5F7F-F74C-B1E2-757781F94052}"/>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159">
              <a:extLst>
                <a:ext uri="{FF2B5EF4-FFF2-40B4-BE49-F238E27FC236}">
                  <a16:creationId xmlns:a16="http://schemas.microsoft.com/office/drawing/2014/main" id="{78FD0ACF-1D9F-FD4B-BC3D-8F099BDAC121}"/>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160">
              <a:extLst>
                <a:ext uri="{FF2B5EF4-FFF2-40B4-BE49-F238E27FC236}">
                  <a16:creationId xmlns:a16="http://schemas.microsoft.com/office/drawing/2014/main" id="{8B0D2E71-31BF-924E-9A81-711172AAE7AB}"/>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161">
              <a:extLst>
                <a:ext uri="{FF2B5EF4-FFF2-40B4-BE49-F238E27FC236}">
                  <a16:creationId xmlns:a16="http://schemas.microsoft.com/office/drawing/2014/main" id="{EDE72B19-DFD5-0D41-8F01-77CF58F9F36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162">
              <a:extLst>
                <a:ext uri="{FF2B5EF4-FFF2-40B4-BE49-F238E27FC236}">
                  <a16:creationId xmlns:a16="http://schemas.microsoft.com/office/drawing/2014/main" id="{C2FD1112-B81B-764D-8179-230B576777B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163">
              <a:extLst>
                <a:ext uri="{FF2B5EF4-FFF2-40B4-BE49-F238E27FC236}">
                  <a16:creationId xmlns:a16="http://schemas.microsoft.com/office/drawing/2014/main" id="{0B0CB603-3F69-A74E-B827-AE119CC9514B}"/>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164">
              <a:extLst>
                <a:ext uri="{FF2B5EF4-FFF2-40B4-BE49-F238E27FC236}">
                  <a16:creationId xmlns:a16="http://schemas.microsoft.com/office/drawing/2014/main" id="{306AA13D-C18F-EF46-8D55-A61924CB00FE}"/>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65">
              <a:extLst>
                <a:ext uri="{FF2B5EF4-FFF2-40B4-BE49-F238E27FC236}">
                  <a16:creationId xmlns:a16="http://schemas.microsoft.com/office/drawing/2014/main" id="{83211B35-952F-854A-83F2-AF34D947E119}"/>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35" name="Oval Callout 14">
            <a:extLst>
              <a:ext uri="{FF2B5EF4-FFF2-40B4-BE49-F238E27FC236}">
                <a16:creationId xmlns:a16="http://schemas.microsoft.com/office/drawing/2014/main" id="{44AA4F9A-FBD1-DA46-A0DE-B96D2F5B244E}"/>
              </a:ext>
            </a:extLst>
          </p:cNvPr>
          <p:cNvSpPr/>
          <p:nvPr/>
        </p:nvSpPr>
        <p:spPr>
          <a:xfrm>
            <a:off x="7163378" y="4878975"/>
            <a:ext cx="4756781" cy="660928"/>
          </a:xfrm>
          <a:prstGeom prst="wedgeRectCallout">
            <a:avLst>
              <a:gd name="adj1" fmla="val -60453"/>
              <a:gd name="adj2" fmla="val -231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Learn more nursing tasks to support nurses with drugs</a:t>
            </a:r>
            <a:r>
              <a:rPr lang="en-US" dirty="0">
                <a:solidFill>
                  <a:schemeClr val="bg1"/>
                </a:solidFill>
              </a:rPr>
              <a:t>” </a:t>
            </a:r>
            <a:r>
              <a:rPr lang="en-US" b="1" dirty="0">
                <a:solidFill>
                  <a:schemeClr val="bg1"/>
                </a:solidFill>
              </a:rPr>
              <a:t>Redeployed doctor, NWL</a:t>
            </a:r>
          </a:p>
        </p:txBody>
      </p:sp>
      <p:pic>
        <p:nvPicPr>
          <p:cNvPr id="37" name="Picture 36">
            <a:extLst>
              <a:ext uri="{FF2B5EF4-FFF2-40B4-BE49-F238E27FC236}">
                <a16:creationId xmlns:a16="http://schemas.microsoft.com/office/drawing/2014/main" id="{870FB430-50D7-9445-A711-001A3F3E471A}"/>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5999727" y="5850298"/>
            <a:ext cx="812357" cy="812357"/>
          </a:xfrm>
          <a:prstGeom prst="rect">
            <a:avLst/>
          </a:prstGeom>
        </p:spPr>
      </p:pic>
      <p:sp>
        <p:nvSpPr>
          <p:cNvPr id="36" name="Oval Callout 14">
            <a:extLst>
              <a:ext uri="{FF2B5EF4-FFF2-40B4-BE49-F238E27FC236}">
                <a16:creationId xmlns:a16="http://schemas.microsoft.com/office/drawing/2014/main" id="{649AE3B2-F589-0D46-AB86-8C270AC9FA2D}"/>
              </a:ext>
            </a:extLst>
          </p:cNvPr>
          <p:cNvSpPr/>
          <p:nvPr/>
        </p:nvSpPr>
        <p:spPr>
          <a:xfrm>
            <a:off x="816682" y="5849327"/>
            <a:ext cx="4624748" cy="813328"/>
          </a:xfrm>
          <a:prstGeom prst="wedgeRectCallout">
            <a:avLst>
              <a:gd name="adj1" fmla="val 65603"/>
              <a:gd name="adj2" fmla="val -184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“Ideally more training/reading up prior to the role being carried out” </a:t>
            </a:r>
            <a:r>
              <a:rPr lang="en-US" b="1" dirty="0">
                <a:solidFill>
                  <a:schemeClr val="bg1"/>
                </a:solidFill>
              </a:rPr>
              <a:t>Redeployed doctor, SEL</a:t>
            </a:r>
          </a:p>
        </p:txBody>
      </p:sp>
    </p:spTree>
    <p:extLst>
      <p:ext uri="{BB962C8B-B14F-4D97-AF65-F5344CB8AC3E}">
        <p14:creationId xmlns:p14="http://schemas.microsoft.com/office/powerpoint/2010/main" val="2379586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5E5203A-24DA-0046-8743-714A4B03DFBC}"/>
              </a:ext>
            </a:extLst>
          </p:cNvPr>
          <p:cNvGrpSpPr>
            <a:grpSpLocks noChangeAspect="1"/>
          </p:cNvGrpSpPr>
          <p:nvPr/>
        </p:nvGrpSpPr>
        <p:grpSpPr>
          <a:xfrm>
            <a:off x="7221813" y="5718085"/>
            <a:ext cx="871797" cy="870845"/>
            <a:chOff x="3402012" y="5520531"/>
            <a:chExt cx="1454150" cy="1452563"/>
          </a:xfrm>
        </p:grpSpPr>
        <p:sp>
          <p:nvSpPr>
            <p:cNvPr id="46" name="Oval 152">
              <a:extLst>
                <a:ext uri="{FF2B5EF4-FFF2-40B4-BE49-F238E27FC236}">
                  <a16:creationId xmlns:a16="http://schemas.microsoft.com/office/drawing/2014/main" id="{C6B3035C-7782-7B4B-82EA-F9507334EA83}"/>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7" name="Rectangle 45">
              <a:extLst>
                <a:ext uri="{FF2B5EF4-FFF2-40B4-BE49-F238E27FC236}">
                  <a16:creationId xmlns:a16="http://schemas.microsoft.com/office/drawing/2014/main" id="{13452488-2600-BA41-9FC5-86A974A0890D}"/>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46">
              <a:extLst>
                <a:ext uri="{FF2B5EF4-FFF2-40B4-BE49-F238E27FC236}">
                  <a16:creationId xmlns:a16="http://schemas.microsoft.com/office/drawing/2014/main" id="{1D0B1594-73D0-9740-9974-6E1418FAD4A8}"/>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47">
              <a:extLst>
                <a:ext uri="{FF2B5EF4-FFF2-40B4-BE49-F238E27FC236}">
                  <a16:creationId xmlns:a16="http://schemas.microsoft.com/office/drawing/2014/main" id="{DB17FF69-914F-7241-980B-8E0B33BEB27A}"/>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48">
              <a:extLst>
                <a:ext uri="{FF2B5EF4-FFF2-40B4-BE49-F238E27FC236}">
                  <a16:creationId xmlns:a16="http://schemas.microsoft.com/office/drawing/2014/main" id="{3A48D369-3209-B54B-B482-A1265E867253}"/>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49">
              <a:extLst>
                <a:ext uri="{FF2B5EF4-FFF2-40B4-BE49-F238E27FC236}">
                  <a16:creationId xmlns:a16="http://schemas.microsoft.com/office/drawing/2014/main" id="{FCAC5BE1-9903-9642-B6CA-6E6A83A1B78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50">
              <a:extLst>
                <a:ext uri="{FF2B5EF4-FFF2-40B4-BE49-F238E27FC236}">
                  <a16:creationId xmlns:a16="http://schemas.microsoft.com/office/drawing/2014/main" id="{6B7D2865-BAA1-E747-AE64-0F9E054A3D28}"/>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51">
              <a:extLst>
                <a:ext uri="{FF2B5EF4-FFF2-40B4-BE49-F238E27FC236}">
                  <a16:creationId xmlns:a16="http://schemas.microsoft.com/office/drawing/2014/main" id="{3BAF7178-F433-8E43-BC7D-27EA352C2459}"/>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52">
              <a:extLst>
                <a:ext uri="{FF2B5EF4-FFF2-40B4-BE49-F238E27FC236}">
                  <a16:creationId xmlns:a16="http://schemas.microsoft.com/office/drawing/2014/main" id="{9294748B-A07B-BB44-807E-8B47C818AF2E}"/>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Freeform 53">
              <a:extLst>
                <a:ext uri="{FF2B5EF4-FFF2-40B4-BE49-F238E27FC236}">
                  <a16:creationId xmlns:a16="http://schemas.microsoft.com/office/drawing/2014/main" id="{A2CEED11-E596-C448-8A84-C856BD5805E2}"/>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54">
              <a:extLst>
                <a:ext uri="{FF2B5EF4-FFF2-40B4-BE49-F238E27FC236}">
                  <a16:creationId xmlns:a16="http://schemas.microsoft.com/office/drawing/2014/main" id="{7BCF28F4-A3FF-3B47-8018-A0AF87C5510D}"/>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55">
              <a:extLst>
                <a:ext uri="{FF2B5EF4-FFF2-40B4-BE49-F238E27FC236}">
                  <a16:creationId xmlns:a16="http://schemas.microsoft.com/office/drawing/2014/main" id="{62287014-0996-F04D-AA39-5345CEAD4FE0}"/>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56">
              <a:extLst>
                <a:ext uri="{FF2B5EF4-FFF2-40B4-BE49-F238E27FC236}">
                  <a16:creationId xmlns:a16="http://schemas.microsoft.com/office/drawing/2014/main" id="{31E7BF07-8F81-134A-B598-A854CB06B20C}"/>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57">
              <a:extLst>
                <a:ext uri="{FF2B5EF4-FFF2-40B4-BE49-F238E27FC236}">
                  <a16:creationId xmlns:a16="http://schemas.microsoft.com/office/drawing/2014/main" id="{B0367015-4C58-7842-85D6-E42A1CE7AAF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8">
              <a:extLst>
                <a:ext uri="{FF2B5EF4-FFF2-40B4-BE49-F238E27FC236}">
                  <a16:creationId xmlns:a16="http://schemas.microsoft.com/office/drawing/2014/main" id="{E4AA82EE-7C48-C44A-9472-7FC68E0B86FE}"/>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9">
              <a:extLst>
                <a:ext uri="{FF2B5EF4-FFF2-40B4-BE49-F238E27FC236}">
                  <a16:creationId xmlns:a16="http://schemas.microsoft.com/office/drawing/2014/main" id="{2C8F74BA-B21C-0F41-8A68-4872AC2BE752}"/>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60">
              <a:extLst>
                <a:ext uri="{FF2B5EF4-FFF2-40B4-BE49-F238E27FC236}">
                  <a16:creationId xmlns:a16="http://schemas.microsoft.com/office/drawing/2014/main" id="{E9497A3A-E47B-0E4D-A637-5465E087EADA}"/>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61">
              <a:extLst>
                <a:ext uri="{FF2B5EF4-FFF2-40B4-BE49-F238E27FC236}">
                  <a16:creationId xmlns:a16="http://schemas.microsoft.com/office/drawing/2014/main" id="{2F864E14-F1C3-3B46-9B27-563D46F44E6C}"/>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62">
              <a:extLst>
                <a:ext uri="{FF2B5EF4-FFF2-40B4-BE49-F238E27FC236}">
                  <a16:creationId xmlns:a16="http://schemas.microsoft.com/office/drawing/2014/main" id="{F5939920-1B5C-A846-8232-108284DFCB85}"/>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63">
              <a:extLst>
                <a:ext uri="{FF2B5EF4-FFF2-40B4-BE49-F238E27FC236}">
                  <a16:creationId xmlns:a16="http://schemas.microsoft.com/office/drawing/2014/main" id="{29C9C51E-5DC0-EA4B-A21A-AA10AC319A12}"/>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64">
              <a:extLst>
                <a:ext uri="{FF2B5EF4-FFF2-40B4-BE49-F238E27FC236}">
                  <a16:creationId xmlns:a16="http://schemas.microsoft.com/office/drawing/2014/main" id="{A7D2F254-1ABD-7642-B299-38018931779E}"/>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65">
              <a:extLst>
                <a:ext uri="{FF2B5EF4-FFF2-40B4-BE49-F238E27FC236}">
                  <a16:creationId xmlns:a16="http://schemas.microsoft.com/office/drawing/2014/main" id="{150A452E-E252-3545-90A0-179CE407E740}"/>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Q6: What is the one piece of advice you would give a colleague going to work on CC?</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8" name="Table 4">
            <a:extLst>
              <a:ext uri="{FF2B5EF4-FFF2-40B4-BE49-F238E27FC236}">
                <a16:creationId xmlns:a16="http://schemas.microsoft.com/office/drawing/2014/main" id="{D87AD6FC-105C-8F4D-ADCF-11677736AF90}"/>
              </a:ext>
            </a:extLst>
          </p:cNvPr>
          <p:cNvGraphicFramePr>
            <a:graphicFrameLocks/>
          </p:cNvGraphicFramePr>
          <p:nvPr>
            <p:extLst>
              <p:ext uri="{D42A27DB-BD31-4B8C-83A1-F6EECF244321}">
                <p14:modId xmlns:p14="http://schemas.microsoft.com/office/powerpoint/2010/main" val="796625981"/>
              </p:ext>
            </p:extLst>
          </p:nvPr>
        </p:nvGraphicFramePr>
        <p:xfrm>
          <a:off x="528221" y="1733222"/>
          <a:ext cx="5842599" cy="3098921"/>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809108719"/>
                    </a:ext>
                  </a:extLst>
                </a:gridCol>
                <a:gridCol w="584799">
                  <a:extLst>
                    <a:ext uri="{9D8B030D-6E8A-4147-A177-3AD203B41FA5}">
                      <a16:colId xmlns:a16="http://schemas.microsoft.com/office/drawing/2014/main" val="3201410914"/>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292475027"/>
                  </a:ext>
                </a:extLst>
              </a:tr>
              <a:tr h="383657">
                <a:tc>
                  <a:txBody>
                    <a:bodyPr/>
                    <a:lstStyle/>
                    <a:p>
                      <a:pPr algn="l" rtl="0" fontAlgn="b"/>
                      <a:r>
                        <a:rPr lang="en-GB" sz="2112" kern="1200" dirty="0">
                          <a:solidFill>
                            <a:schemeClr val="dk1"/>
                          </a:solidFill>
                          <a:latin typeface="+mn-lt"/>
                          <a:ea typeface="+mn-ea"/>
                          <a:cs typeface="+mn-cs"/>
                        </a:rPr>
                        <a:t>Ask questions/ ask for help</a:t>
                      </a:r>
                    </a:p>
                  </a:txBody>
                  <a:tcPr marL="9525" marR="9525" marT="9525" marB="0" anchor="b"/>
                </a:tc>
                <a:tc>
                  <a:txBody>
                    <a:bodyPr/>
                    <a:lstStyle/>
                    <a:p>
                      <a:pPr algn="ctr" rtl="0" fontAlgn="b"/>
                      <a:r>
                        <a:rPr lang="en-GB" sz="2112" kern="1200" dirty="0">
                          <a:solidFill>
                            <a:schemeClr val="dk1"/>
                          </a:solidFill>
                          <a:latin typeface="+mn-lt"/>
                          <a:ea typeface="+mn-ea"/>
                          <a:cs typeface="+mn-cs"/>
                        </a:rPr>
                        <a:t>20</a:t>
                      </a:r>
                    </a:p>
                  </a:txBody>
                  <a:tcPr marL="9525" marR="9525" marT="9525" marB="0" anchor="b"/>
                </a:tc>
                <a:extLst>
                  <a:ext uri="{0D108BD9-81ED-4DB2-BD59-A6C34878D82A}">
                    <a16:rowId xmlns:a16="http://schemas.microsoft.com/office/drawing/2014/main" val="46265142"/>
                  </a:ext>
                </a:extLst>
              </a:tr>
              <a:tr h="383657">
                <a:tc>
                  <a:txBody>
                    <a:bodyPr/>
                    <a:lstStyle/>
                    <a:p>
                      <a:pPr algn="l" rtl="0" fontAlgn="b"/>
                      <a:r>
                        <a:rPr lang="en-GB" sz="2112" kern="1200" dirty="0">
                          <a:solidFill>
                            <a:schemeClr val="dk1"/>
                          </a:solidFill>
                          <a:latin typeface="+mn-lt"/>
                          <a:ea typeface="+mn-ea"/>
                          <a:cs typeface="+mn-cs"/>
                        </a:rPr>
                        <a:t>Improve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15</a:t>
                      </a:r>
                    </a:p>
                  </a:txBody>
                  <a:tcPr marL="9525" marR="9525" marT="9525" marB="0" anchor="b"/>
                </a:tc>
                <a:extLst>
                  <a:ext uri="{0D108BD9-81ED-4DB2-BD59-A6C34878D82A}">
                    <a16:rowId xmlns:a16="http://schemas.microsoft.com/office/drawing/2014/main" val="3345262765"/>
                  </a:ext>
                </a:extLst>
              </a:tr>
              <a:tr h="383657">
                <a:tc>
                  <a:txBody>
                    <a:bodyPr/>
                    <a:lstStyle/>
                    <a:p>
                      <a:pPr algn="l" rtl="0" fontAlgn="b"/>
                      <a:r>
                        <a:rPr lang="en-GB" sz="2112" kern="1200" dirty="0">
                          <a:solidFill>
                            <a:schemeClr val="dk1"/>
                          </a:solidFill>
                          <a:latin typeface="+mn-lt"/>
                          <a:ea typeface="+mn-ea"/>
                          <a:cs typeface="+mn-cs"/>
                        </a:rPr>
                        <a:t>Better psychological care</a:t>
                      </a:r>
                    </a:p>
                  </a:txBody>
                  <a:tcPr marL="9525" marR="9525" marT="9525" marB="0" anchor="b"/>
                </a:tc>
                <a:tc>
                  <a:txBody>
                    <a:bodyPr/>
                    <a:lstStyle/>
                    <a:p>
                      <a:pPr algn="ctr" rtl="0" fontAlgn="b"/>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196076131"/>
                  </a:ext>
                </a:extLst>
              </a:tr>
              <a:tr h="383657">
                <a:tc>
                  <a:txBody>
                    <a:bodyPr/>
                    <a:lstStyle/>
                    <a:p>
                      <a:pPr algn="l" rtl="0" fontAlgn="b"/>
                      <a:r>
                        <a:rPr lang="en-GB" sz="2112" kern="1200" dirty="0">
                          <a:solidFill>
                            <a:schemeClr val="dk1"/>
                          </a:solidFill>
                          <a:latin typeface="+mn-lt"/>
                          <a:ea typeface="+mn-ea"/>
                          <a:cs typeface="+mn-cs"/>
                        </a:rPr>
                        <a:t>Support ICU nursing staff more</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1087262245"/>
                  </a:ext>
                </a:extLst>
              </a:tr>
              <a:tr h="383657">
                <a:tc>
                  <a:txBody>
                    <a:bodyPr/>
                    <a:lstStyle/>
                    <a:p>
                      <a:pPr algn="l" rtl="0" fontAlgn="b"/>
                      <a:r>
                        <a:rPr lang="en-GB" sz="2112" kern="1200" dirty="0">
                          <a:solidFill>
                            <a:schemeClr val="dk1"/>
                          </a:solidFill>
                          <a:latin typeface="+mn-lt"/>
                          <a:ea typeface="+mn-ea"/>
                          <a:cs typeface="+mn-cs"/>
                        </a:rPr>
                        <a:t>Better physical care</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1398931532"/>
                  </a:ext>
                </a:extLst>
              </a:tr>
              <a:tr h="383657">
                <a:tc>
                  <a:txBody>
                    <a:bodyPr/>
                    <a:lstStyle/>
                    <a:p>
                      <a:pPr algn="l" rtl="0" fontAlgn="b"/>
                      <a:r>
                        <a:rPr lang="en-GB" sz="2112" kern="1200" dirty="0">
                          <a:solidFill>
                            <a:schemeClr val="dk1"/>
                          </a:solidFill>
                          <a:latin typeface="+mn-lt"/>
                          <a:ea typeface="+mn-ea"/>
                          <a:cs typeface="+mn-cs"/>
                        </a:rPr>
                        <a:t>Improve practical skills</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542876477"/>
                  </a:ext>
                </a:extLst>
              </a:tr>
              <a:tr h="383657">
                <a:tc>
                  <a:txBody>
                    <a:bodyPr/>
                    <a:lstStyle/>
                    <a:p>
                      <a:pPr algn="l" rtl="0" fontAlgn="b"/>
                      <a:r>
                        <a:rPr lang="en-GB" sz="2112" kern="1200" dirty="0">
                          <a:solidFill>
                            <a:schemeClr val="dk1"/>
                          </a:solidFill>
                          <a:latin typeface="+mn-lt"/>
                          <a:ea typeface="+mn-ea"/>
                          <a:cs typeface="+mn-cs"/>
                        </a:rPr>
                        <a:t>Consider basics</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3247648320"/>
                  </a:ext>
                </a:extLst>
              </a:tr>
            </a:tbl>
          </a:graphicData>
        </a:graphic>
      </p:graphicFrame>
      <p:sp>
        <p:nvSpPr>
          <p:cNvPr id="10" name="Rectangle 9">
            <a:extLst>
              <a:ext uri="{FF2B5EF4-FFF2-40B4-BE49-F238E27FC236}">
                <a16:creationId xmlns:a16="http://schemas.microsoft.com/office/drawing/2014/main" id="{77984FDB-F671-8D4B-964B-CFAB298C384A}"/>
              </a:ext>
            </a:extLst>
          </p:cNvPr>
          <p:cNvSpPr/>
          <p:nvPr/>
        </p:nvSpPr>
        <p:spPr>
          <a:xfrm>
            <a:off x="6806508" y="1733222"/>
            <a:ext cx="4436115" cy="4247317"/>
          </a:xfrm>
          <a:prstGeom prst="rect">
            <a:avLst/>
          </a:prstGeom>
        </p:spPr>
        <p:txBody>
          <a:bodyPr wrap="square">
            <a:spAutoFit/>
          </a:bodyPr>
          <a:lstStyle/>
          <a:p>
            <a:pPr marL="285750" indent="-285750">
              <a:buFont typeface="Arial" panose="020B0604020202020204" pitchFamily="34" charset="0"/>
              <a:buChar char="•"/>
            </a:pPr>
            <a:r>
              <a:rPr lang="en-US" dirty="0"/>
              <a:t>Not being afraid to ask questions or ask for help was the most common advice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Improving knowledge before and during redeployment was commonly advised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Looking after yourself psychologically and physically was mentioned and included drinking plenty of water and good sleep hygiene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Having the skills to support colleagues better was a frequent response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12" name="Group 11">
            <a:extLst>
              <a:ext uri="{FF2B5EF4-FFF2-40B4-BE49-F238E27FC236}">
                <a16:creationId xmlns:a16="http://schemas.microsoft.com/office/drawing/2014/main" id="{EB1DD5BF-0266-164B-9820-BF8B20407181}"/>
              </a:ext>
            </a:extLst>
          </p:cNvPr>
          <p:cNvGrpSpPr>
            <a:grpSpLocks noChangeAspect="1"/>
          </p:cNvGrpSpPr>
          <p:nvPr/>
        </p:nvGrpSpPr>
        <p:grpSpPr>
          <a:xfrm>
            <a:off x="5934943" y="5737974"/>
            <a:ext cx="871753" cy="870845"/>
            <a:chOff x="5069815" y="1676599"/>
            <a:chExt cx="788060" cy="787236"/>
          </a:xfrm>
        </p:grpSpPr>
        <p:sp>
          <p:nvSpPr>
            <p:cNvPr id="13" name="Oval 895">
              <a:extLst>
                <a:ext uri="{FF2B5EF4-FFF2-40B4-BE49-F238E27FC236}">
                  <a16:creationId xmlns:a16="http://schemas.microsoft.com/office/drawing/2014/main" id="{40BBADE6-5BA4-3A47-8EAE-11C60B3D2FF0}"/>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14" name="Freeform 709">
              <a:extLst>
                <a:ext uri="{FF2B5EF4-FFF2-40B4-BE49-F238E27FC236}">
                  <a16:creationId xmlns:a16="http://schemas.microsoft.com/office/drawing/2014/main" id="{71FB271A-833D-C74D-90A3-C1046EDE823D}"/>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710">
              <a:extLst>
                <a:ext uri="{FF2B5EF4-FFF2-40B4-BE49-F238E27FC236}">
                  <a16:creationId xmlns:a16="http://schemas.microsoft.com/office/drawing/2014/main" id="{180EC5E7-0AFF-AA4D-BA55-80347792ED88}"/>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711">
              <a:extLst>
                <a:ext uri="{FF2B5EF4-FFF2-40B4-BE49-F238E27FC236}">
                  <a16:creationId xmlns:a16="http://schemas.microsoft.com/office/drawing/2014/main" id="{140A7ED4-AE77-5E4A-B62F-8A01C341B4B5}"/>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712">
              <a:extLst>
                <a:ext uri="{FF2B5EF4-FFF2-40B4-BE49-F238E27FC236}">
                  <a16:creationId xmlns:a16="http://schemas.microsoft.com/office/drawing/2014/main" id="{34AF3CB9-1958-3444-B3DA-E89BE6A7B1CE}"/>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713">
              <a:extLst>
                <a:ext uri="{FF2B5EF4-FFF2-40B4-BE49-F238E27FC236}">
                  <a16:creationId xmlns:a16="http://schemas.microsoft.com/office/drawing/2014/main" id="{CAF22266-5B54-A049-84E3-71EDB57FD9C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Rectangle 714">
              <a:extLst>
                <a:ext uri="{FF2B5EF4-FFF2-40B4-BE49-F238E27FC236}">
                  <a16:creationId xmlns:a16="http://schemas.microsoft.com/office/drawing/2014/main" id="{45EF537F-9BB0-3C44-BBC4-E6ABE8165A98}"/>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1" name="Freeform 715">
              <a:extLst>
                <a:ext uri="{FF2B5EF4-FFF2-40B4-BE49-F238E27FC236}">
                  <a16:creationId xmlns:a16="http://schemas.microsoft.com/office/drawing/2014/main" id="{A7A04B1E-90BE-314B-9E03-9EB0DBC62DEB}"/>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2" name="Freeform 716">
              <a:extLst>
                <a:ext uri="{FF2B5EF4-FFF2-40B4-BE49-F238E27FC236}">
                  <a16:creationId xmlns:a16="http://schemas.microsoft.com/office/drawing/2014/main" id="{0290A505-B5BF-0640-9455-6D6F499C887F}"/>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717">
              <a:extLst>
                <a:ext uri="{FF2B5EF4-FFF2-40B4-BE49-F238E27FC236}">
                  <a16:creationId xmlns:a16="http://schemas.microsoft.com/office/drawing/2014/main" id="{41AB0C0A-47E7-E143-8508-C3C35933C8A0}"/>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8">
              <a:extLst>
                <a:ext uri="{FF2B5EF4-FFF2-40B4-BE49-F238E27FC236}">
                  <a16:creationId xmlns:a16="http://schemas.microsoft.com/office/drawing/2014/main" id="{6BF2A810-FE38-2546-9482-8994DDD705C8}"/>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9">
              <a:extLst>
                <a:ext uri="{FF2B5EF4-FFF2-40B4-BE49-F238E27FC236}">
                  <a16:creationId xmlns:a16="http://schemas.microsoft.com/office/drawing/2014/main" id="{2AEE184D-759D-774E-84C6-3EC7A6147E7D}"/>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20">
              <a:extLst>
                <a:ext uri="{FF2B5EF4-FFF2-40B4-BE49-F238E27FC236}">
                  <a16:creationId xmlns:a16="http://schemas.microsoft.com/office/drawing/2014/main" id="{FAC07BB4-EFEE-0248-B77A-02EE6720BEC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21">
              <a:extLst>
                <a:ext uri="{FF2B5EF4-FFF2-40B4-BE49-F238E27FC236}">
                  <a16:creationId xmlns:a16="http://schemas.microsoft.com/office/drawing/2014/main" id="{96872062-CF85-A141-8E37-A75C71E5474C}"/>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Oval 722">
              <a:extLst>
                <a:ext uri="{FF2B5EF4-FFF2-40B4-BE49-F238E27FC236}">
                  <a16:creationId xmlns:a16="http://schemas.microsoft.com/office/drawing/2014/main" id="{54D6F878-B707-E247-8938-1D8012E36B10}"/>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Oval 723">
              <a:extLst>
                <a:ext uri="{FF2B5EF4-FFF2-40B4-BE49-F238E27FC236}">
                  <a16:creationId xmlns:a16="http://schemas.microsoft.com/office/drawing/2014/main" id="{93AFBA02-375C-5E41-A280-763E2082A746}"/>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Oval 724">
              <a:extLst>
                <a:ext uri="{FF2B5EF4-FFF2-40B4-BE49-F238E27FC236}">
                  <a16:creationId xmlns:a16="http://schemas.microsoft.com/office/drawing/2014/main" id="{929FEA3A-C129-F341-8500-863F986FF0E0}"/>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Oval 725">
              <a:extLst>
                <a:ext uri="{FF2B5EF4-FFF2-40B4-BE49-F238E27FC236}">
                  <a16:creationId xmlns:a16="http://schemas.microsoft.com/office/drawing/2014/main" id="{C8B6234C-9C22-EA47-A7A0-070E2DE182B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26">
              <a:extLst>
                <a:ext uri="{FF2B5EF4-FFF2-40B4-BE49-F238E27FC236}">
                  <a16:creationId xmlns:a16="http://schemas.microsoft.com/office/drawing/2014/main" id="{15B380B1-FF26-374B-AB8D-F44CF59FB057}"/>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27">
              <a:extLst>
                <a:ext uri="{FF2B5EF4-FFF2-40B4-BE49-F238E27FC236}">
                  <a16:creationId xmlns:a16="http://schemas.microsoft.com/office/drawing/2014/main" id="{F4E0E71A-A6DF-4844-BD5F-B9BE32154C35}"/>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8">
              <a:extLst>
                <a:ext uri="{FF2B5EF4-FFF2-40B4-BE49-F238E27FC236}">
                  <a16:creationId xmlns:a16="http://schemas.microsoft.com/office/drawing/2014/main" id="{D6630E33-A119-0542-AB2D-E76C5640C3A3}"/>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9">
              <a:extLst>
                <a:ext uri="{FF2B5EF4-FFF2-40B4-BE49-F238E27FC236}">
                  <a16:creationId xmlns:a16="http://schemas.microsoft.com/office/drawing/2014/main" id="{26B0881E-2663-6A41-A574-D0ABCF8CFA03}"/>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30">
              <a:extLst>
                <a:ext uri="{FF2B5EF4-FFF2-40B4-BE49-F238E27FC236}">
                  <a16:creationId xmlns:a16="http://schemas.microsoft.com/office/drawing/2014/main" id="{C34E6619-22EE-E747-AF86-87F7A9D8EA6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31">
              <a:extLst>
                <a:ext uri="{FF2B5EF4-FFF2-40B4-BE49-F238E27FC236}">
                  <a16:creationId xmlns:a16="http://schemas.microsoft.com/office/drawing/2014/main" id="{733C9F98-45AA-064F-880E-07F6EE2C310E}"/>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32">
              <a:extLst>
                <a:ext uri="{FF2B5EF4-FFF2-40B4-BE49-F238E27FC236}">
                  <a16:creationId xmlns:a16="http://schemas.microsoft.com/office/drawing/2014/main" id="{90C71AA1-78EC-314C-8A5A-92EC2800CFB6}"/>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733">
              <a:extLst>
                <a:ext uri="{FF2B5EF4-FFF2-40B4-BE49-F238E27FC236}">
                  <a16:creationId xmlns:a16="http://schemas.microsoft.com/office/drawing/2014/main" id="{DEF3226C-076E-244C-BB05-C4AC11F7E20F}"/>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34">
              <a:extLst>
                <a:ext uri="{FF2B5EF4-FFF2-40B4-BE49-F238E27FC236}">
                  <a16:creationId xmlns:a16="http://schemas.microsoft.com/office/drawing/2014/main" id="{934C01E2-CF30-AC4B-AA70-599EF3459BFF}"/>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35">
              <a:extLst>
                <a:ext uri="{FF2B5EF4-FFF2-40B4-BE49-F238E27FC236}">
                  <a16:creationId xmlns:a16="http://schemas.microsoft.com/office/drawing/2014/main" id="{A46E443E-A1A0-DC45-BFF0-3289C188640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2" name="Oval Callout 14">
            <a:extLst>
              <a:ext uri="{FF2B5EF4-FFF2-40B4-BE49-F238E27FC236}">
                <a16:creationId xmlns:a16="http://schemas.microsoft.com/office/drawing/2014/main" id="{33F64C7E-3AB8-CF43-B394-2B39C4BA319D}"/>
              </a:ext>
            </a:extLst>
          </p:cNvPr>
          <p:cNvSpPr/>
          <p:nvPr/>
        </p:nvSpPr>
        <p:spPr>
          <a:xfrm>
            <a:off x="8617391" y="5435243"/>
            <a:ext cx="2428601" cy="1183273"/>
          </a:xfrm>
          <a:prstGeom prst="wedgeRectCallout">
            <a:avLst>
              <a:gd name="adj1" fmla="val -80103"/>
              <a:gd name="adj2" fmla="val 2644"/>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“The ICU nurses know everything! Ask for help” </a:t>
            </a:r>
            <a:r>
              <a:rPr lang="en-US" b="1" dirty="0">
                <a:solidFill>
                  <a:schemeClr val="bg1"/>
                </a:solidFill>
              </a:rPr>
              <a:t>Redeployed doctor, NEL</a:t>
            </a:r>
          </a:p>
        </p:txBody>
      </p:sp>
      <p:sp>
        <p:nvSpPr>
          <p:cNvPr id="44" name="Oval Callout 14">
            <a:extLst>
              <a:ext uri="{FF2B5EF4-FFF2-40B4-BE49-F238E27FC236}">
                <a16:creationId xmlns:a16="http://schemas.microsoft.com/office/drawing/2014/main" id="{A0887462-58DC-FF48-8196-3920E8B33A0B}"/>
              </a:ext>
            </a:extLst>
          </p:cNvPr>
          <p:cNvSpPr/>
          <p:nvPr/>
        </p:nvSpPr>
        <p:spPr>
          <a:xfrm>
            <a:off x="533698" y="5501253"/>
            <a:ext cx="4942322" cy="1118459"/>
          </a:xfrm>
          <a:prstGeom prst="wedgeRectCallout">
            <a:avLst>
              <a:gd name="adj1" fmla="val 63644"/>
              <a:gd name="adj2" fmla="val 231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“To ensure you read ahead and brush up on interpretation of gasses, ventilation and tracheostomies” </a:t>
            </a:r>
            <a:r>
              <a:rPr lang="en-US" b="1" dirty="0">
                <a:solidFill>
                  <a:schemeClr val="bg1"/>
                </a:solidFill>
              </a:rPr>
              <a:t>Redeployed doctor, NWL</a:t>
            </a:r>
          </a:p>
        </p:txBody>
      </p:sp>
    </p:spTree>
    <p:extLst>
      <p:ext uri="{BB962C8B-B14F-4D97-AF65-F5344CB8AC3E}">
        <p14:creationId xmlns:p14="http://schemas.microsoft.com/office/powerpoint/2010/main" val="3628723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p:txBody>
          <a:bodyPr>
            <a:normAutofit fontScale="90000"/>
          </a:bodyPr>
          <a:lstStyle/>
          <a:p>
            <a:pPr lvl="0" defTabSz="946587">
              <a:defRPr/>
            </a:pPr>
            <a:r>
              <a:rPr lang="en-US" sz="4000" b="1" dirty="0">
                <a:solidFill>
                  <a:schemeClr val="accent1"/>
                </a:solidFill>
              </a:rPr>
              <a:t>Conclusions:</a:t>
            </a:r>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388521" y="1348233"/>
            <a:ext cx="11275939"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TextBox 2">
            <a:extLst>
              <a:ext uri="{FF2B5EF4-FFF2-40B4-BE49-F238E27FC236}">
                <a16:creationId xmlns:a16="http://schemas.microsoft.com/office/drawing/2014/main" id="{C2278E99-E94F-0745-8E1F-2E9B9AA37711}"/>
              </a:ext>
            </a:extLst>
          </p:cNvPr>
          <p:cNvSpPr txBox="1"/>
          <p:nvPr/>
        </p:nvSpPr>
        <p:spPr>
          <a:xfrm>
            <a:off x="527052" y="1993900"/>
            <a:ext cx="2616200" cy="842538"/>
          </a:xfrm>
          <a:prstGeom prst="rect">
            <a:avLst/>
          </a:prstGeom>
        </p:spPr>
        <p:txBody>
          <a:bodyPr wrap="square" rtlCol="0">
            <a:spAutoFit/>
          </a:bodyPr>
          <a:lstStyle/>
          <a:p>
            <a:pPr algn="l"/>
            <a:endParaRPr lang="en-US" sz="1625" dirty="0"/>
          </a:p>
          <a:p>
            <a:pPr algn="l"/>
            <a:endParaRPr lang="en-US" sz="1625" dirty="0"/>
          </a:p>
          <a:p>
            <a:pPr algn="l"/>
            <a:endParaRPr lang="en-US" sz="1625" dirty="0"/>
          </a:p>
        </p:txBody>
      </p:sp>
      <p:sp>
        <p:nvSpPr>
          <p:cNvPr id="5" name="TextBox 4">
            <a:extLst>
              <a:ext uri="{FF2B5EF4-FFF2-40B4-BE49-F238E27FC236}">
                <a16:creationId xmlns:a16="http://schemas.microsoft.com/office/drawing/2014/main" id="{3D866350-627B-454D-8922-EF968D398D8F}"/>
              </a:ext>
            </a:extLst>
          </p:cNvPr>
          <p:cNvSpPr txBox="1"/>
          <p:nvPr/>
        </p:nvSpPr>
        <p:spPr>
          <a:xfrm>
            <a:off x="388520" y="1648227"/>
            <a:ext cx="11275939" cy="707886"/>
          </a:xfrm>
          <a:prstGeom prst="rect">
            <a:avLst/>
          </a:prstGeom>
        </p:spPr>
        <p:txBody>
          <a:bodyPr wrap="square" rtlCol="0">
            <a:spAutoFit/>
          </a:bodyPr>
          <a:lstStyle/>
          <a:p>
            <a:pPr marL="342900" indent="-342900">
              <a:buFont typeface="Arial" panose="020B0604020202020204" pitchFamily="34" charset="0"/>
              <a:buChar char="•"/>
            </a:pPr>
            <a:endParaRPr lang="en-US" sz="2000" dirty="0"/>
          </a:p>
          <a:p>
            <a:endParaRPr lang="en-US" sz="2000" dirty="0"/>
          </a:p>
        </p:txBody>
      </p:sp>
      <p:sp>
        <p:nvSpPr>
          <p:cNvPr id="6" name="TextBox 5">
            <a:extLst>
              <a:ext uri="{FF2B5EF4-FFF2-40B4-BE49-F238E27FC236}">
                <a16:creationId xmlns:a16="http://schemas.microsoft.com/office/drawing/2014/main" id="{880E8F0A-50DD-5B4F-B7C9-8C1D381E4F2F}"/>
              </a:ext>
            </a:extLst>
          </p:cNvPr>
          <p:cNvSpPr txBox="1"/>
          <p:nvPr/>
        </p:nvSpPr>
        <p:spPr>
          <a:xfrm>
            <a:off x="873444" y="1160295"/>
            <a:ext cx="10929545" cy="5605381"/>
          </a:xfrm>
          <a:prstGeom prst="rect">
            <a:avLst/>
          </a:prstGeom>
        </p:spPr>
        <p:txBody>
          <a:bodyPr wrap="square" rtlCol="0">
            <a:spAutoFit/>
          </a:bodyPr>
          <a:lstStyle/>
          <a:p>
            <a:pPr marL="285750" indent="-285750">
              <a:buFont typeface="Arial" panose="020B0604020202020204" pitchFamily="34" charset="0"/>
              <a:buChar char="•"/>
            </a:pPr>
            <a:r>
              <a:rPr lang="en-US" dirty="0"/>
              <a:t>There was a lack of training prior to redeployment. The most important elements missing were: </a:t>
            </a:r>
            <a:r>
              <a:rPr lang="en-GB" dirty="0"/>
              <a:t>Ventilation, ICU drugs (including </a:t>
            </a:r>
            <a:r>
              <a:rPr lang="en-US" dirty="0"/>
              <a:t>inotropes and sedative drugs)</a:t>
            </a:r>
            <a:r>
              <a:rPr lang="en-GB" dirty="0"/>
              <a:t>, delirium, deteriorating patients and renal replacement therapy </a:t>
            </a:r>
          </a:p>
          <a:p>
            <a:endParaRPr lang="en-US" dirty="0"/>
          </a:p>
          <a:p>
            <a:pPr marL="285750" indent="-285750">
              <a:buFont typeface="Arial" panose="020B0604020202020204" pitchFamily="34" charset="0"/>
              <a:buChar char="•"/>
            </a:pPr>
            <a:r>
              <a:rPr lang="en-US" dirty="0"/>
              <a:t>It was commonly mentioned that hands-on training and shadowing/supernumerary days within ICU prior to redeployment would have been useful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Not being able to support nursing staff with practical skills such as drawing up and administering drugs was a common theme throughout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There was a lack of local induction and orientation to the ward and role prior to redeployment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Equipment training was lacking particularly on ventilators</a:t>
            </a:r>
          </a:p>
          <a:p>
            <a:endParaRPr lang="en-US" dirty="0"/>
          </a:p>
          <a:p>
            <a:pPr marL="285750" indent="-285750">
              <a:buFont typeface="Arial" panose="020B0604020202020204" pitchFamily="34" charset="0"/>
              <a:buChar char="•"/>
            </a:pPr>
            <a:r>
              <a:rPr lang="en-US" dirty="0"/>
              <a:t>Coping with psychological and physical stress as well as the emotional challenges of end of life care were steep learning curves </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algn="l"/>
            <a:endParaRPr lang="en-US" sz="1625" dirty="0"/>
          </a:p>
        </p:txBody>
      </p:sp>
    </p:spTree>
    <p:extLst>
      <p:ext uri="{BB962C8B-B14F-4D97-AF65-F5344CB8AC3E}">
        <p14:creationId xmlns:p14="http://schemas.microsoft.com/office/powerpoint/2010/main" val="20659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0E8D1-CBB1-48B0-A768-7C0AE6CA59E8}"/>
              </a:ext>
            </a:extLst>
          </p:cNvPr>
          <p:cNvSpPr>
            <a:spLocks noGrp="1"/>
          </p:cNvSpPr>
          <p:nvPr>
            <p:ph type="title"/>
          </p:nvPr>
        </p:nvSpPr>
        <p:spPr/>
        <p:txBody>
          <a:bodyPr/>
          <a:lstStyle/>
          <a:p>
            <a:r>
              <a:rPr lang="en-US" dirty="0"/>
              <a:t>The LTLC: Education Workstream</a:t>
            </a:r>
            <a:endParaRPr lang="en-GB" dirty="0"/>
          </a:p>
        </p:txBody>
      </p:sp>
      <p:graphicFrame>
        <p:nvGraphicFramePr>
          <p:cNvPr id="8" name="Content Placeholder 7">
            <a:extLst>
              <a:ext uri="{FF2B5EF4-FFF2-40B4-BE49-F238E27FC236}">
                <a16:creationId xmlns:a16="http://schemas.microsoft.com/office/drawing/2014/main" id="{0036D33C-EC31-4707-9B62-527F8DF4DC13}"/>
              </a:ext>
            </a:extLst>
          </p:cNvPr>
          <p:cNvGraphicFramePr>
            <a:graphicFrameLocks noGrp="1"/>
          </p:cNvGraphicFramePr>
          <p:nvPr>
            <p:ph sz="quarter" idx="10"/>
            <p:extLst/>
          </p:nvPr>
        </p:nvGraphicFramePr>
        <p:xfrm>
          <a:off x="527049" y="1343025"/>
          <a:ext cx="11137008" cy="5071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ED992216-B51A-694E-BE2C-D036C2663CF9}"/>
              </a:ext>
            </a:extLst>
          </p:cNvPr>
          <p:cNvSpPr txBox="1"/>
          <p:nvPr/>
        </p:nvSpPr>
        <p:spPr>
          <a:xfrm>
            <a:off x="527049" y="1158359"/>
            <a:ext cx="10272877" cy="369332"/>
          </a:xfrm>
          <a:prstGeom prst="rect">
            <a:avLst/>
          </a:prstGeom>
        </p:spPr>
        <p:txBody>
          <a:bodyPr wrap="none" rtlCol="0">
            <a:spAutoFit/>
          </a:bodyPr>
          <a:lstStyle/>
          <a:p>
            <a:pPr algn="l"/>
            <a:r>
              <a:rPr lang="en-US" b="1" dirty="0">
                <a:solidFill>
                  <a:schemeClr val="bg2"/>
                </a:solidFill>
                <a:latin typeface="Arial" panose="020B0604020202020204" pitchFamily="34" charset="0"/>
                <a:cs typeface="Arial" panose="020B0604020202020204" pitchFamily="34" charset="0"/>
              </a:rPr>
              <a:t>The LTLC are using these survey results (as well as focus groups) to inform the following:</a:t>
            </a:r>
          </a:p>
        </p:txBody>
      </p:sp>
    </p:spTree>
    <p:extLst>
      <p:ext uri="{BB962C8B-B14F-4D97-AF65-F5344CB8AC3E}">
        <p14:creationId xmlns:p14="http://schemas.microsoft.com/office/powerpoint/2010/main" val="170530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4183FF0-3FCA-44C9-BDBA-0790BD808975}"/>
              </a:ext>
            </a:extLst>
          </p:cNvPr>
          <p:cNvSpPr/>
          <p:nvPr/>
        </p:nvSpPr>
        <p:spPr>
          <a:xfrm>
            <a:off x="1859742" y="1567432"/>
            <a:ext cx="7863840" cy="457883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itle 1">
            <a:extLst>
              <a:ext uri="{FF2B5EF4-FFF2-40B4-BE49-F238E27FC236}">
                <a16:creationId xmlns:a16="http://schemas.microsoft.com/office/drawing/2014/main" id="{FBF0B590-0FB9-4BC5-950A-2BBB3EDC80FE}"/>
              </a:ext>
            </a:extLst>
          </p:cNvPr>
          <p:cNvSpPr txBox="1">
            <a:spLocks/>
          </p:cNvSpPr>
          <p:nvPr/>
        </p:nvSpPr>
        <p:spPr>
          <a:xfrm>
            <a:off x="1057275" y="629734"/>
            <a:ext cx="9136901" cy="323165"/>
          </a:xfrm>
          <a:prstGeom prst="rect">
            <a:avLst/>
          </a:prstGeom>
        </p:spPr>
        <p:txBody>
          <a:bodyPr wrap="square" lIns="0" tIns="0" rIns="0" bIns="0">
            <a:spAutoFit/>
          </a:bodyPr>
          <a:lstStyle>
            <a:lvl1pPr>
              <a:defRPr sz="11000" b="0" i="0">
                <a:solidFill>
                  <a:schemeClr val="bg1"/>
                </a:solidFill>
                <a:latin typeface="KPMG Extralight"/>
                <a:ea typeface="+mj-ea"/>
                <a:cs typeface="KPMG Extralight"/>
              </a:defRPr>
            </a:lvl1pPr>
          </a:lstStyle>
          <a:p>
            <a:pPr lvl="0">
              <a:defRPr/>
            </a:pPr>
            <a:r>
              <a:rPr lang="en-US" sz="2100" b="1" kern="0" dirty="0">
                <a:solidFill>
                  <a:schemeClr val="bg2"/>
                </a:solidFill>
                <a:latin typeface="Arial" panose="020B0604020202020204" pitchFamily="34" charset="0"/>
                <a:cs typeface="Arial" panose="020B0604020202020204" pitchFamily="34" charset="0"/>
              </a:rPr>
              <a:t>Purpose of the London Transformation &amp; Learning Collaborative (LTLC)</a:t>
            </a:r>
          </a:p>
        </p:txBody>
      </p:sp>
      <p:sp>
        <p:nvSpPr>
          <p:cNvPr id="10" name="TextBox 9">
            <a:extLst>
              <a:ext uri="{FF2B5EF4-FFF2-40B4-BE49-F238E27FC236}">
                <a16:creationId xmlns:a16="http://schemas.microsoft.com/office/drawing/2014/main" id="{91F16C37-23AB-4FB2-8E15-B8C652669664}"/>
              </a:ext>
            </a:extLst>
          </p:cNvPr>
          <p:cNvSpPr txBox="1"/>
          <p:nvPr/>
        </p:nvSpPr>
        <p:spPr>
          <a:xfrm>
            <a:off x="2268911" y="1871691"/>
            <a:ext cx="3156664" cy="4185761"/>
          </a:xfrm>
          <a:prstGeom prst="rect">
            <a:avLst/>
          </a:prstGeom>
          <a:noFill/>
          <a:ln>
            <a:noFill/>
          </a:ln>
        </p:spPr>
        <p:txBody>
          <a:bodyPr wrap="square" rtlCol="0">
            <a:spAutoFit/>
          </a:bodyPr>
          <a:lstStyle/>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Work </a:t>
            </a:r>
            <a:r>
              <a:rPr lang="en-US" sz="1400" b="1" dirty="0">
                <a:latin typeface="Arial" panose="020B0604020202020204" pitchFamily="34" charset="0"/>
                <a:cs typeface="Arial" panose="020B0604020202020204" pitchFamily="34" charset="0"/>
              </a:rPr>
              <a:t>collaboratively</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Share </a:t>
            </a:r>
            <a:r>
              <a:rPr lang="en-US" sz="1400" b="1" dirty="0">
                <a:latin typeface="Arial" panose="020B0604020202020204" pitchFamily="34" charset="0"/>
                <a:cs typeface="Arial" panose="020B0604020202020204" pitchFamily="34" charset="0"/>
              </a:rPr>
              <a:t>best practice </a:t>
            </a:r>
            <a:r>
              <a:rPr lang="en-US" sz="1400" dirty="0">
                <a:latin typeface="Arial" panose="020B0604020202020204" pitchFamily="34" charset="0"/>
                <a:cs typeface="Arial" panose="020B0604020202020204" pitchFamily="34" charset="0"/>
              </a:rPr>
              <a:t>across organisations, systems and the region</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Enable colleagues to be more prepared to work in an expanded critical care as well as in the event of a second surge thereby </a:t>
            </a:r>
            <a:r>
              <a:rPr lang="en-US" sz="1400" b="1" dirty="0">
                <a:latin typeface="Arial" panose="020B0604020202020204" pitchFamily="34" charset="0"/>
                <a:cs typeface="Arial" panose="020B0604020202020204" pitchFamily="34" charset="0"/>
              </a:rPr>
              <a:t>improving staff experience</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Support each other in </a:t>
            </a:r>
            <a:r>
              <a:rPr lang="en-US" sz="1400" b="1" dirty="0">
                <a:latin typeface="Arial" panose="020B0604020202020204" pitchFamily="34" charset="0"/>
                <a:cs typeface="Arial" panose="020B0604020202020204" pitchFamily="34" charset="0"/>
              </a:rPr>
              <a:t>improving patient outcomes</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Providing training content and structure that can be delivered </a:t>
            </a:r>
            <a:r>
              <a:rPr lang="en-GB" sz="1400" b="1" dirty="0">
                <a:latin typeface="Arial" panose="020B0604020202020204" pitchFamily="34" charset="0"/>
                <a:cs typeface="Arial" panose="020B0604020202020204" pitchFamily="34" charset="0"/>
              </a:rPr>
              <a:t>consistently and effectively</a:t>
            </a:r>
            <a:endParaRPr lang="en-US"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400" kern="0" dirty="0">
              <a:latin typeface="Arial" panose="020B0604020202020204" pitchFamily="34" charset="0"/>
              <a:cs typeface="Arial" panose="020B0604020202020204" pitchFamily="34" charset="0"/>
            </a:endParaRPr>
          </a:p>
        </p:txBody>
      </p:sp>
      <p:pic>
        <p:nvPicPr>
          <p:cNvPr id="5" name="Picture 4" descr="A close up of a map&#10;&#10;Description automatically generated">
            <a:extLst>
              <a:ext uri="{FF2B5EF4-FFF2-40B4-BE49-F238E27FC236}">
                <a16:creationId xmlns:a16="http://schemas.microsoft.com/office/drawing/2014/main" id="{F1105D5A-B9B0-432E-9BD6-055BC4667B95}"/>
              </a:ext>
            </a:extLst>
          </p:cNvPr>
          <p:cNvPicPr>
            <a:picLocks noChangeAspect="1"/>
          </p:cNvPicPr>
          <p:nvPr/>
        </p:nvPicPr>
        <p:blipFill rotWithShape="1">
          <a:blip r:embed="rId3"/>
          <a:srcRect t="13962" b="3585"/>
          <a:stretch/>
        </p:blipFill>
        <p:spPr>
          <a:xfrm>
            <a:off x="5425576" y="1813660"/>
            <a:ext cx="3934695" cy="4196393"/>
          </a:xfrm>
          <a:prstGeom prst="rect">
            <a:avLst/>
          </a:prstGeom>
        </p:spPr>
      </p:pic>
      <p:sp>
        <p:nvSpPr>
          <p:cNvPr id="19" name="Rectangle 18">
            <a:extLst>
              <a:ext uri="{FF2B5EF4-FFF2-40B4-BE49-F238E27FC236}">
                <a16:creationId xmlns:a16="http://schemas.microsoft.com/office/drawing/2014/main" id="{860753C9-77FE-4DC2-9451-8D8DAFEEB5B4}"/>
              </a:ext>
            </a:extLst>
          </p:cNvPr>
          <p:cNvSpPr/>
          <p:nvPr/>
        </p:nvSpPr>
        <p:spPr>
          <a:xfrm>
            <a:off x="1253067" y="1044211"/>
            <a:ext cx="8561955" cy="307777"/>
          </a:xfrm>
          <a:prstGeom prst="rect">
            <a:avLst/>
          </a:prstGeom>
        </p:spPr>
        <p:txBody>
          <a:bodyPr wrap="square">
            <a:spAutoFit/>
          </a:bodyPr>
          <a:lstStyle/>
          <a:p>
            <a:r>
              <a:rPr lang="en-US" sz="1400" dirty="0">
                <a:solidFill>
                  <a:srgbClr val="000000"/>
                </a:solidFill>
                <a:latin typeface="Calibri" panose="020F0502020204030204" pitchFamily="34" charset="0"/>
                <a:ea typeface="Times New Roman" panose="02020603050405020304" pitchFamily="18" charset="0"/>
              </a:rPr>
              <a:t>We want to assist system working and move forward in a way that will support growth and optimise effectiveness.</a:t>
            </a:r>
            <a:endParaRPr lang="en-US" sz="1400" dirty="0"/>
          </a:p>
        </p:txBody>
      </p:sp>
    </p:spTree>
    <p:extLst>
      <p:ext uri="{BB962C8B-B14F-4D97-AF65-F5344CB8AC3E}">
        <p14:creationId xmlns:p14="http://schemas.microsoft.com/office/powerpoint/2010/main" val="1709262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067E4-C9A1-4524-BAA9-B289F10CC42A}"/>
              </a:ext>
            </a:extLst>
          </p:cNvPr>
          <p:cNvSpPr>
            <a:spLocks noGrp="1"/>
          </p:cNvSpPr>
          <p:nvPr>
            <p:ph type="title"/>
          </p:nvPr>
        </p:nvSpPr>
        <p:spPr>
          <a:xfrm>
            <a:off x="5875338" y="1889761"/>
            <a:ext cx="5789612" cy="2092960"/>
          </a:xfrm>
        </p:spPr>
        <p:txBody>
          <a:bodyPr anchor="ctr"/>
          <a:lstStyle/>
          <a:p>
            <a:r>
              <a:rPr lang="en-GB" sz="6600" b="1" dirty="0"/>
              <a:t>Close</a:t>
            </a:r>
          </a:p>
        </p:txBody>
      </p:sp>
    </p:spTree>
    <p:extLst>
      <p:ext uri="{BB962C8B-B14F-4D97-AF65-F5344CB8AC3E}">
        <p14:creationId xmlns:p14="http://schemas.microsoft.com/office/powerpoint/2010/main" val="798817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DF29F-6625-FA4E-99C7-DC65EC3A7F2D}"/>
              </a:ext>
            </a:extLst>
          </p:cNvPr>
          <p:cNvSpPr>
            <a:spLocks noGrp="1"/>
          </p:cNvSpPr>
          <p:nvPr>
            <p:ph sz="quarter" idx="10"/>
          </p:nvPr>
        </p:nvSpPr>
        <p:spPr>
          <a:xfrm>
            <a:off x="1057275" y="1632715"/>
            <a:ext cx="10101263" cy="2393691"/>
          </a:xfrm>
        </p:spPr>
        <p:txBody>
          <a:bodyPr/>
          <a:lstStyle/>
          <a:p>
            <a:pPr marL="171450" indent="-171450"/>
            <a:r>
              <a:rPr lang="en-US" sz="1800" dirty="0"/>
              <a:t>To increase the supply and resilience of staffing for critical care across London</a:t>
            </a:r>
          </a:p>
          <a:p>
            <a:pPr marL="171450" indent="-171450"/>
            <a:r>
              <a:rPr lang="en-US" sz="1800" dirty="0"/>
              <a:t>To develop a London plan that seeks to ensure that the NHS workforce is equipped with the skills and capabilities to manage existing demand, potential future spikes in demand as a result of Covid-19 and longer-term permanent expansion of critical care capacity in London</a:t>
            </a:r>
            <a:r>
              <a:rPr lang="en-US" sz="2000" dirty="0"/>
              <a:t>. </a:t>
            </a:r>
          </a:p>
          <a:p>
            <a:pPr marL="0" indent="0">
              <a:buNone/>
            </a:pPr>
            <a:r>
              <a:rPr lang="en-US" sz="1800" b="1" dirty="0">
                <a:solidFill>
                  <a:schemeClr val="bg2"/>
                </a:solidFill>
              </a:rPr>
              <a:t>Primary outcome </a:t>
            </a:r>
          </a:p>
          <a:p>
            <a:r>
              <a:rPr lang="en-US" sz="1800" dirty="0"/>
              <a:t>To cross-skill staff to support the London region to expand ICU capacity with the potential to open more critical care beds in surge</a:t>
            </a:r>
            <a:endParaRPr lang="en-GB" sz="2000" b="1" dirty="0">
              <a:solidFill>
                <a:schemeClr val="bg2"/>
              </a:solidFill>
            </a:endParaRPr>
          </a:p>
        </p:txBody>
      </p:sp>
      <p:sp>
        <p:nvSpPr>
          <p:cNvPr id="3" name="Title 2">
            <a:extLst>
              <a:ext uri="{FF2B5EF4-FFF2-40B4-BE49-F238E27FC236}">
                <a16:creationId xmlns:a16="http://schemas.microsoft.com/office/drawing/2014/main" id="{75ACE1B7-19A3-A444-9D95-CF38EEC2556F}"/>
              </a:ext>
            </a:extLst>
          </p:cNvPr>
          <p:cNvSpPr>
            <a:spLocks noGrp="1"/>
          </p:cNvSpPr>
          <p:nvPr>
            <p:ph type="title"/>
          </p:nvPr>
        </p:nvSpPr>
        <p:spPr>
          <a:xfrm>
            <a:off x="1057274" y="1156142"/>
            <a:ext cx="6567055" cy="611649"/>
          </a:xfrm>
        </p:spPr>
        <p:txBody>
          <a:bodyPr/>
          <a:lstStyle/>
          <a:p>
            <a:r>
              <a:rPr lang="en-US" sz="1800" b="1" dirty="0">
                <a:solidFill>
                  <a:schemeClr val="bg2"/>
                </a:solidFill>
              </a:rPr>
              <a:t>Purpose</a:t>
            </a:r>
          </a:p>
        </p:txBody>
      </p:sp>
      <p:sp>
        <p:nvSpPr>
          <p:cNvPr id="5" name="Title 2">
            <a:extLst>
              <a:ext uri="{FF2B5EF4-FFF2-40B4-BE49-F238E27FC236}">
                <a16:creationId xmlns:a16="http://schemas.microsoft.com/office/drawing/2014/main" id="{6D1968D4-DCAF-314A-B9F2-E51D17A34EE6}"/>
              </a:ext>
            </a:extLst>
          </p:cNvPr>
          <p:cNvSpPr txBox="1">
            <a:spLocks/>
          </p:cNvSpPr>
          <p:nvPr/>
        </p:nvSpPr>
        <p:spPr>
          <a:xfrm>
            <a:off x="1057274" y="4106561"/>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1800" b="1" dirty="0">
                <a:solidFill>
                  <a:schemeClr val="bg2"/>
                </a:solidFill>
              </a:rPr>
              <a:t>Scope</a:t>
            </a:r>
          </a:p>
        </p:txBody>
      </p:sp>
      <p:sp>
        <p:nvSpPr>
          <p:cNvPr id="7" name="Content Placeholder 1">
            <a:extLst>
              <a:ext uri="{FF2B5EF4-FFF2-40B4-BE49-F238E27FC236}">
                <a16:creationId xmlns:a16="http://schemas.microsoft.com/office/drawing/2014/main" id="{C7D60A0F-E1C9-5B42-B15D-C16F37620563}"/>
              </a:ext>
            </a:extLst>
          </p:cNvPr>
          <p:cNvSpPr txBox="1">
            <a:spLocks/>
          </p:cNvSpPr>
          <p:nvPr/>
        </p:nvSpPr>
        <p:spPr>
          <a:xfrm>
            <a:off x="1057274" y="4718210"/>
            <a:ext cx="10101264" cy="22441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Clr>
                <a:schemeClr val="bg2"/>
              </a:buClr>
            </a:pPr>
            <a:r>
              <a:rPr lang="en-US" sz="1800" dirty="0"/>
              <a:t>Develop clinical education transformation capability across the NHS in London: Develop transformation programmes which align to patient need, service model, and workforce models.</a:t>
            </a:r>
          </a:p>
          <a:p>
            <a:pPr marL="171450" indent="-171450">
              <a:buClr>
                <a:schemeClr val="bg2"/>
              </a:buClr>
            </a:pPr>
            <a:r>
              <a:rPr lang="en-US" sz="1800" dirty="0"/>
              <a:t>Co-ordinate design and delivery of training to support London’s response to Covid-19: Establish innovative education delivery models that will support the development of an agile workforce that has the robust capability to deal with a second surge.</a:t>
            </a:r>
          </a:p>
          <a:p>
            <a:pPr marL="171450" indent="-171450"/>
            <a:endParaRPr lang="en-US" sz="1800" dirty="0"/>
          </a:p>
        </p:txBody>
      </p:sp>
      <p:sp>
        <p:nvSpPr>
          <p:cNvPr id="6" name="Title 2">
            <a:extLst>
              <a:ext uri="{FF2B5EF4-FFF2-40B4-BE49-F238E27FC236}">
                <a16:creationId xmlns:a16="http://schemas.microsoft.com/office/drawing/2014/main" id="{FEA0BC0B-FC9C-4BEB-8E6D-403750315839}"/>
              </a:ext>
            </a:extLst>
          </p:cNvPr>
          <p:cNvSpPr txBox="1">
            <a:spLocks/>
          </p:cNvSpPr>
          <p:nvPr/>
        </p:nvSpPr>
        <p:spPr>
          <a:xfrm>
            <a:off x="1057274" y="635086"/>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2400" b="1" dirty="0">
                <a:solidFill>
                  <a:schemeClr val="bg2"/>
                </a:solidFill>
              </a:rPr>
              <a:t>About the LTLC </a:t>
            </a:r>
            <a:r>
              <a:rPr lang="en-US" sz="2400" b="1" dirty="0" err="1">
                <a:solidFill>
                  <a:schemeClr val="bg2"/>
                </a:solidFill>
              </a:rPr>
              <a:t>Programme</a:t>
            </a:r>
            <a:r>
              <a:rPr lang="en-US" sz="2400" b="1" dirty="0">
                <a:solidFill>
                  <a:schemeClr val="bg2"/>
                </a:solidFill>
              </a:rPr>
              <a:t>:</a:t>
            </a:r>
          </a:p>
        </p:txBody>
      </p:sp>
    </p:spTree>
    <p:extLst>
      <p:ext uri="{BB962C8B-B14F-4D97-AF65-F5344CB8AC3E}">
        <p14:creationId xmlns:p14="http://schemas.microsoft.com/office/powerpoint/2010/main" val="399585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E5FCCB7-39FC-48C1-AA5E-134DC34D17F2}"/>
              </a:ext>
            </a:extLst>
          </p:cNvPr>
          <p:cNvSpPr>
            <a:spLocks noGrp="1"/>
          </p:cNvSpPr>
          <p:nvPr>
            <p:ph sz="quarter" idx="10"/>
          </p:nvPr>
        </p:nvSpPr>
        <p:spPr/>
        <p:txBody>
          <a:bodyPr/>
          <a:lstStyle/>
          <a:p>
            <a:pPr marL="0" indent="0">
              <a:spcBef>
                <a:spcPts val="0"/>
              </a:spcBef>
              <a:spcAft>
                <a:spcPts val="1200"/>
              </a:spcAft>
              <a:buNone/>
            </a:pPr>
            <a:r>
              <a:rPr lang="en-GB" sz="2000" b="1" dirty="0">
                <a:solidFill>
                  <a:schemeClr val="accent1"/>
                </a:solidFill>
              </a:rPr>
              <a:t>Aim: </a:t>
            </a:r>
            <a:r>
              <a:rPr lang="en-GB" sz="2000" dirty="0"/>
              <a:t>Explore education experiences of those who worked in ICUs across London during the COVID pandemic; both those who worked in ICU and those who were redeployed to ICU</a:t>
            </a:r>
            <a:endParaRPr lang="en-GB" sz="2000" b="1" dirty="0">
              <a:solidFill>
                <a:schemeClr val="accent1"/>
              </a:solidFill>
            </a:endParaRPr>
          </a:p>
          <a:p>
            <a:pPr marL="0" indent="0">
              <a:spcBef>
                <a:spcPts val="0"/>
              </a:spcBef>
              <a:spcAft>
                <a:spcPts val="1200"/>
              </a:spcAft>
              <a:buNone/>
            </a:pPr>
            <a:r>
              <a:rPr lang="en-GB" sz="2000" b="1" dirty="0">
                <a:solidFill>
                  <a:schemeClr val="accent1"/>
                </a:solidFill>
              </a:rPr>
              <a:t>Research Questions: </a:t>
            </a:r>
          </a:p>
          <a:p>
            <a:pPr marL="0" indent="0">
              <a:spcBef>
                <a:spcPts val="0"/>
              </a:spcBef>
              <a:spcAft>
                <a:spcPts val="1200"/>
              </a:spcAft>
              <a:buNone/>
            </a:pPr>
            <a:endParaRPr lang="en-GB" sz="2000" dirty="0"/>
          </a:p>
        </p:txBody>
      </p:sp>
      <p:sp>
        <p:nvSpPr>
          <p:cNvPr id="10" name="Title 9">
            <a:extLst>
              <a:ext uri="{FF2B5EF4-FFF2-40B4-BE49-F238E27FC236}">
                <a16:creationId xmlns:a16="http://schemas.microsoft.com/office/drawing/2014/main" id="{29930E10-1FD9-4C23-A3F5-83C491DB4849}"/>
              </a:ext>
            </a:extLst>
          </p:cNvPr>
          <p:cNvSpPr>
            <a:spLocks noGrp="1"/>
          </p:cNvSpPr>
          <p:nvPr>
            <p:ph type="title"/>
          </p:nvPr>
        </p:nvSpPr>
        <p:spPr/>
        <p:txBody>
          <a:bodyPr/>
          <a:lstStyle/>
          <a:p>
            <a:r>
              <a:rPr lang="en-GB" b="1" dirty="0"/>
              <a:t>Survey Aims and Research Questions</a:t>
            </a:r>
          </a:p>
        </p:txBody>
      </p:sp>
      <p:sp>
        <p:nvSpPr>
          <p:cNvPr id="4" name="TextBox 3">
            <a:extLst>
              <a:ext uri="{FF2B5EF4-FFF2-40B4-BE49-F238E27FC236}">
                <a16:creationId xmlns:a16="http://schemas.microsoft.com/office/drawing/2014/main" id="{0784A71E-979E-4D0E-8CCB-4630A36C8136}"/>
              </a:ext>
            </a:extLst>
          </p:cNvPr>
          <p:cNvSpPr txBox="1"/>
          <p:nvPr/>
        </p:nvSpPr>
        <p:spPr>
          <a:xfrm>
            <a:off x="603113" y="2475077"/>
            <a:ext cx="3240000" cy="3382634"/>
          </a:xfrm>
          <a:prstGeom prst="rect">
            <a:avLst/>
          </a:prstGeom>
          <a:solidFill>
            <a:schemeClr val="tx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delivering education</a:t>
            </a:r>
          </a:p>
          <a:p>
            <a:endParaRPr lang="en-US" sz="900"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successes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challenges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professional groups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 Support needed for a second surge</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Would collaborating with other ICUs help? </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and IT systems used</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9EA127-3219-4D28-BACF-1D763D9FA46B}"/>
              </a:ext>
            </a:extLst>
          </p:cNvPr>
          <p:cNvSpPr txBox="1"/>
          <p:nvPr/>
        </p:nvSpPr>
        <p:spPr>
          <a:xfrm>
            <a:off x="4513787" y="2459688"/>
            <a:ext cx="3240000" cy="3398023"/>
          </a:xfrm>
          <a:prstGeom prst="rect">
            <a:avLst/>
          </a:prstGeom>
          <a:solidFill>
            <a:schemeClr val="accent1"/>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receiving education</a:t>
            </a:r>
          </a:p>
          <a:p>
            <a:r>
              <a:rPr lang="en-US" b="1" dirty="0">
                <a:solidFill>
                  <a:schemeClr val="bg1"/>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Elements of preparation that were missing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666ED7-EF9A-434D-B536-75F82FC59530}"/>
              </a:ext>
            </a:extLst>
          </p:cNvPr>
          <p:cNvSpPr txBox="1"/>
          <p:nvPr/>
        </p:nvSpPr>
        <p:spPr>
          <a:xfrm>
            <a:off x="8424460" y="2475077"/>
            <a:ext cx="3240000" cy="3382634"/>
          </a:xfrm>
          <a:prstGeom prst="rect">
            <a:avLst/>
          </a:prstGeom>
          <a:solidFill>
            <a:schemeClr val="accent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Non-ICU/Redeployed staff</a:t>
            </a:r>
          </a:p>
          <a:p>
            <a:endParaRPr lang="en-US" sz="9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that was missing</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things learnt (how and from who)</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Steepest learning curve (how it was overcome)</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used</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Advice to a colleague going to work in ICU</a:t>
            </a:r>
          </a:p>
        </p:txBody>
      </p:sp>
      <p:sp>
        <p:nvSpPr>
          <p:cNvPr id="7" name="TextBox 6">
            <a:extLst>
              <a:ext uri="{FF2B5EF4-FFF2-40B4-BE49-F238E27FC236}">
                <a16:creationId xmlns:a16="http://schemas.microsoft.com/office/drawing/2014/main" id="{97F519F5-7E52-4427-BFE0-0CB421E68BCF}"/>
              </a:ext>
            </a:extLst>
          </p:cNvPr>
          <p:cNvSpPr txBox="1"/>
          <p:nvPr/>
        </p:nvSpPr>
        <p:spPr>
          <a:xfrm>
            <a:off x="1190579"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179</a:t>
            </a:r>
            <a:r>
              <a:rPr lang="en-US" dirty="0">
                <a:latin typeface="Arial" panose="020B0604020202020204" pitchFamily="34" charset="0"/>
                <a:cs typeface="Arial" panose="020B0604020202020204" pitchFamily="34" charset="0"/>
              </a:rPr>
              <a:t> responses</a:t>
            </a:r>
          </a:p>
        </p:txBody>
      </p:sp>
      <p:sp>
        <p:nvSpPr>
          <p:cNvPr id="8" name="TextBox 7">
            <a:extLst>
              <a:ext uri="{FF2B5EF4-FFF2-40B4-BE49-F238E27FC236}">
                <a16:creationId xmlns:a16="http://schemas.microsoft.com/office/drawing/2014/main" id="{A026EE6A-21D7-48B4-BFE9-6AA3340DF006}"/>
              </a:ext>
            </a:extLst>
          </p:cNvPr>
          <p:cNvSpPr txBox="1"/>
          <p:nvPr/>
        </p:nvSpPr>
        <p:spPr>
          <a:xfrm>
            <a:off x="5139283"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138</a:t>
            </a:r>
            <a:r>
              <a:rPr lang="en-US" dirty="0">
                <a:latin typeface="Arial" panose="020B0604020202020204" pitchFamily="34" charset="0"/>
                <a:cs typeface="Arial" panose="020B0604020202020204" pitchFamily="34" charset="0"/>
              </a:rPr>
              <a:t> responses</a:t>
            </a:r>
          </a:p>
        </p:txBody>
      </p:sp>
      <p:sp>
        <p:nvSpPr>
          <p:cNvPr id="9" name="TextBox 8">
            <a:extLst>
              <a:ext uri="{FF2B5EF4-FFF2-40B4-BE49-F238E27FC236}">
                <a16:creationId xmlns:a16="http://schemas.microsoft.com/office/drawing/2014/main" id="{BFE98A5C-64C7-4058-B4ED-C694E224FA39}"/>
              </a:ext>
            </a:extLst>
          </p:cNvPr>
          <p:cNvSpPr txBox="1"/>
          <p:nvPr/>
        </p:nvSpPr>
        <p:spPr>
          <a:xfrm>
            <a:off x="9087987"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616</a:t>
            </a:r>
            <a:r>
              <a:rPr lang="en-US" dirty="0">
                <a:latin typeface="Arial" panose="020B0604020202020204" pitchFamily="34" charset="0"/>
                <a:cs typeface="Arial" panose="020B0604020202020204" pitchFamily="34" charset="0"/>
              </a:rPr>
              <a:t> responses</a:t>
            </a:r>
          </a:p>
        </p:txBody>
      </p:sp>
      <p:sp>
        <p:nvSpPr>
          <p:cNvPr id="2" name="Oval 1">
            <a:extLst>
              <a:ext uri="{FF2B5EF4-FFF2-40B4-BE49-F238E27FC236}">
                <a16:creationId xmlns:a16="http://schemas.microsoft.com/office/drawing/2014/main" id="{AC00C6EF-2524-4D2D-B1C4-C422D7C443D3}"/>
              </a:ext>
            </a:extLst>
          </p:cNvPr>
          <p:cNvSpPr/>
          <p:nvPr/>
        </p:nvSpPr>
        <p:spPr>
          <a:xfrm>
            <a:off x="340175" y="2341429"/>
            <a:ext cx="399600" cy="400050"/>
          </a:xfrm>
          <a:prstGeom prst="ellipse">
            <a:avLst/>
          </a:prstGeom>
          <a:solidFill>
            <a:schemeClr val="tx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2" name="Oval 11">
            <a:extLst>
              <a:ext uri="{FF2B5EF4-FFF2-40B4-BE49-F238E27FC236}">
                <a16:creationId xmlns:a16="http://schemas.microsoft.com/office/drawing/2014/main" id="{7BA0BD00-9A5A-4048-AF11-2D52BFCE5C6D}"/>
              </a:ext>
            </a:extLst>
          </p:cNvPr>
          <p:cNvSpPr/>
          <p:nvPr/>
        </p:nvSpPr>
        <p:spPr>
          <a:xfrm>
            <a:off x="4266360" y="2341429"/>
            <a:ext cx="399600" cy="40005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3" name="Oval 12">
            <a:extLst>
              <a:ext uri="{FF2B5EF4-FFF2-40B4-BE49-F238E27FC236}">
                <a16:creationId xmlns:a16="http://schemas.microsoft.com/office/drawing/2014/main" id="{D6134922-A832-47A2-8168-0842C4BE484D}"/>
              </a:ext>
            </a:extLst>
          </p:cNvPr>
          <p:cNvSpPr/>
          <p:nvPr/>
        </p:nvSpPr>
        <p:spPr>
          <a:xfrm>
            <a:off x="8179742" y="2341429"/>
            <a:ext cx="399600" cy="40005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4" name="TextBox 13">
            <a:extLst>
              <a:ext uri="{FF2B5EF4-FFF2-40B4-BE49-F238E27FC236}">
                <a16:creationId xmlns:a16="http://schemas.microsoft.com/office/drawing/2014/main" id="{EBBDA677-7CFB-469E-9108-3E2206DDD57B}"/>
              </a:ext>
            </a:extLst>
          </p:cNvPr>
          <p:cNvSpPr txBox="1"/>
          <p:nvPr/>
        </p:nvSpPr>
        <p:spPr>
          <a:xfrm>
            <a:off x="4139309" y="6401588"/>
            <a:ext cx="3913382" cy="369332"/>
          </a:xfrm>
          <a:prstGeom prst="rect">
            <a:avLst/>
          </a:prstGeom>
          <a:solidFill>
            <a:schemeClr val="accent3">
              <a:lumMod val="20000"/>
              <a:lumOff val="80000"/>
            </a:schemeClr>
          </a:solidFill>
          <a:ln w="28575">
            <a:solidFill>
              <a:srgbClr val="FFC000"/>
            </a:solidFill>
          </a:ln>
        </p:spPr>
        <p:txBody>
          <a:bodyPr wrap="square" rtlCol="0">
            <a:spAutoFit/>
          </a:bodyPr>
          <a:lstStyle/>
          <a:p>
            <a:pPr algn="ctr"/>
            <a:r>
              <a:rPr lang="en-US" b="1" dirty="0">
                <a:latin typeface="Arial" panose="020B0604020202020204" pitchFamily="34" charset="0"/>
                <a:cs typeface="Arial" panose="020B0604020202020204" pitchFamily="34" charset="0"/>
              </a:rPr>
              <a:t>Total = 933 responses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8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479229" y="1748628"/>
            <a:ext cx="11137408" cy="7027072"/>
          </a:xfrm>
        </p:spPr>
        <p:txBody>
          <a:bodyPr/>
          <a:lstStyle/>
          <a:p>
            <a:r>
              <a:rPr lang="en-GB" b="1" dirty="0"/>
              <a:t>Survey Results: </a:t>
            </a:r>
            <a:r>
              <a:rPr lang="en-GB" dirty="0"/>
              <a:t>Reponses from </a:t>
            </a:r>
            <a:r>
              <a:rPr lang="en-US" sz="3600" dirty="0">
                <a:solidFill>
                  <a:schemeClr val="accent3"/>
                </a:solidFill>
              </a:rPr>
              <a:t>Doctors</a:t>
            </a:r>
            <a:r>
              <a:rPr lang="en-US" sz="3600" dirty="0"/>
              <a:t> that were redeployed to ICU during the pandemic</a:t>
            </a:r>
            <a:br>
              <a:rPr lang="en-US" sz="3600" dirty="0"/>
            </a:br>
            <a:br>
              <a:rPr lang="en-US" sz="3600" dirty="0"/>
            </a:br>
            <a:r>
              <a:rPr lang="en-US" sz="3600" dirty="0"/>
              <a:t>		</a:t>
            </a:r>
            <a:br>
              <a:rPr lang="en-US" sz="3600" dirty="0"/>
            </a:br>
            <a:br>
              <a:rPr lang="en-US" sz="3600" dirty="0"/>
            </a:br>
            <a:br>
              <a:rPr lang="en-US" sz="3600" dirty="0"/>
            </a:br>
            <a:br>
              <a:rPr lang="en-US" sz="3600" dirty="0"/>
            </a:br>
            <a:r>
              <a:rPr lang="en-US" sz="1600" dirty="0">
                <a:solidFill>
                  <a:schemeClr val="tx1"/>
                </a:solidFill>
              </a:rPr>
              <a:t>*Resources that were suggested in the survey responses are being collated separately and are not discussed in this summary</a:t>
            </a:r>
            <a:endParaRPr lang="en-GB" sz="1600" dirty="0">
              <a:solidFill>
                <a:schemeClr val="tx1"/>
              </a:solidFill>
            </a:endParaRPr>
          </a:p>
        </p:txBody>
      </p:sp>
      <p:sp>
        <p:nvSpPr>
          <p:cNvPr id="2" name="TextBox 1">
            <a:extLst>
              <a:ext uri="{FF2B5EF4-FFF2-40B4-BE49-F238E27FC236}">
                <a16:creationId xmlns:a16="http://schemas.microsoft.com/office/drawing/2014/main" id="{50817FAF-CC22-E94D-AD53-2F10F9FB53B5}"/>
              </a:ext>
            </a:extLst>
          </p:cNvPr>
          <p:cNvSpPr txBox="1"/>
          <p:nvPr/>
        </p:nvSpPr>
        <p:spPr>
          <a:xfrm>
            <a:off x="3364992" y="3124201"/>
            <a:ext cx="4315968" cy="655319"/>
          </a:xfrm>
          <a:prstGeom prst="rect">
            <a:avLst/>
          </a:prstGeom>
          <a:ln>
            <a:solidFill>
              <a:schemeClr val="tx2"/>
            </a:solidFill>
          </a:ln>
        </p:spPr>
        <p:txBody>
          <a:bodyPr wrap="square" rtlCol="0">
            <a:spAutoFit/>
          </a:bodyPr>
          <a:lstStyle/>
          <a:p>
            <a:r>
              <a:rPr lang="en-US" sz="3600" dirty="0"/>
              <a:t>Total = 78 Responses</a:t>
            </a:r>
          </a:p>
        </p:txBody>
      </p:sp>
    </p:spTree>
    <p:extLst>
      <p:ext uri="{BB962C8B-B14F-4D97-AF65-F5344CB8AC3E}">
        <p14:creationId xmlns:p14="http://schemas.microsoft.com/office/powerpoint/2010/main" val="214229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797678A-15AB-EE45-BC35-500A2AA6D00A}"/>
              </a:ext>
            </a:extLst>
          </p:cNvPr>
          <p:cNvGraphicFramePr>
            <a:graphicFrameLocks noGrp="1"/>
          </p:cNvGraphicFramePr>
          <p:nvPr>
            <p:ph sz="quarter" idx="10"/>
            <p:extLst>
              <p:ext uri="{D42A27DB-BD31-4B8C-83A1-F6EECF244321}">
                <p14:modId xmlns:p14="http://schemas.microsoft.com/office/powerpoint/2010/main" val="3340829490"/>
              </p:ext>
            </p:extLst>
          </p:nvPr>
        </p:nvGraphicFramePr>
        <p:xfrm>
          <a:off x="628188" y="1170408"/>
          <a:ext cx="3697112" cy="4504086"/>
        </p:xfrm>
        <a:graphic>
          <a:graphicData uri="http://schemas.openxmlformats.org/drawingml/2006/table">
            <a:tbl>
              <a:tblPr firstRow="1" bandRow="1">
                <a:tableStyleId>{5C22544A-7EE6-4342-B048-85BDC9FD1C3A}</a:tableStyleId>
              </a:tblPr>
              <a:tblGrid>
                <a:gridCol w="3067304">
                  <a:extLst>
                    <a:ext uri="{9D8B030D-6E8A-4147-A177-3AD203B41FA5}">
                      <a16:colId xmlns:a16="http://schemas.microsoft.com/office/drawing/2014/main" val="2897387235"/>
                    </a:ext>
                  </a:extLst>
                </a:gridCol>
                <a:gridCol w="629808">
                  <a:extLst>
                    <a:ext uri="{9D8B030D-6E8A-4147-A177-3AD203B41FA5}">
                      <a16:colId xmlns:a16="http://schemas.microsoft.com/office/drawing/2014/main" val="2798838300"/>
                    </a:ext>
                  </a:extLst>
                </a:gridCol>
              </a:tblGrid>
              <a:tr h="350105">
                <a:tc>
                  <a:txBody>
                    <a:bodyPr/>
                    <a:lstStyle/>
                    <a:p>
                      <a:r>
                        <a:rPr lang="en-US" dirty="0"/>
                        <a:t>Normal Area of Work</a:t>
                      </a:r>
                    </a:p>
                  </a:txBody>
                  <a:tcPr/>
                </a:tc>
                <a:tc>
                  <a:txBody>
                    <a:bodyPr/>
                    <a:lstStyle/>
                    <a:p>
                      <a:r>
                        <a:rPr lang="en-US" dirty="0"/>
                        <a:t>No.</a:t>
                      </a:r>
                    </a:p>
                  </a:txBody>
                  <a:tcPr/>
                </a:tc>
                <a:extLst>
                  <a:ext uri="{0D108BD9-81ED-4DB2-BD59-A6C34878D82A}">
                    <a16:rowId xmlns:a16="http://schemas.microsoft.com/office/drawing/2014/main" val="3296425166"/>
                  </a:ext>
                </a:extLst>
              </a:tr>
              <a:tr h="362680">
                <a:tc>
                  <a:txBody>
                    <a:bodyPr/>
                    <a:lstStyle/>
                    <a:p>
                      <a:pPr algn="l" rtl="0" fontAlgn="b"/>
                      <a:r>
                        <a:rPr lang="en-GB" sz="2112" kern="1200">
                          <a:solidFill>
                            <a:schemeClr val="dk1"/>
                          </a:solidFill>
                          <a:latin typeface="+mn-lt"/>
                          <a:ea typeface="+mn-ea"/>
                          <a:cs typeface="+mn-cs"/>
                        </a:rPr>
                        <a:t>Surgery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25</a:t>
                      </a:r>
                    </a:p>
                  </a:txBody>
                  <a:tcPr marL="9525" marR="9525" marT="9525" marB="0" anchor="b"/>
                </a:tc>
                <a:extLst>
                  <a:ext uri="{0D108BD9-81ED-4DB2-BD59-A6C34878D82A}">
                    <a16:rowId xmlns:a16="http://schemas.microsoft.com/office/drawing/2014/main" val="840369322"/>
                  </a:ext>
                </a:extLst>
              </a:tr>
              <a:tr h="362680">
                <a:tc>
                  <a:txBody>
                    <a:bodyPr/>
                    <a:lstStyle/>
                    <a:p>
                      <a:pPr algn="l" rtl="0" fontAlgn="b"/>
                      <a:r>
                        <a:rPr lang="en-GB" sz="2112" kern="1200">
                          <a:solidFill>
                            <a:schemeClr val="dk1"/>
                          </a:solidFill>
                          <a:latin typeface="+mn-lt"/>
                          <a:ea typeface="+mn-ea"/>
                          <a:cs typeface="+mn-cs"/>
                        </a:rPr>
                        <a:t>Medicine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16</a:t>
                      </a:r>
                    </a:p>
                  </a:txBody>
                  <a:tcPr marL="9525" marR="9525" marT="9525" marB="0" anchor="b"/>
                </a:tc>
                <a:extLst>
                  <a:ext uri="{0D108BD9-81ED-4DB2-BD59-A6C34878D82A}">
                    <a16:rowId xmlns:a16="http://schemas.microsoft.com/office/drawing/2014/main" val="1590282345"/>
                  </a:ext>
                </a:extLst>
              </a:tr>
              <a:tr h="362680">
                <a:tc>
                  <a:txBody>
                    <a:bodyPr/>
                    <a:lstStyle/>
                    <a:p>
                      <a:pPr algn="l" rtl="0" fontAlgn="b"/>
                      <a:r>
                        <a:rPr lang="en-GB" sz="2112" kern="1200" dirty="0">
                          <a:solidFill>
                            <a:schemeClr val="dk1"/>
                          </a:solidFill>
                          <a:latin typeface="+mn-lt"/>
                          <a:ea typeface="+mn-ea"/>
                          <a:cs typeface="+mn-cs"/>
                        </a:rPr>
                        <a:t>Anaesthetics/ theatres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13</a:t>
                      </a:r>
                    </a:p>
                  </a:txBody>
                  <a:tcPr marL="9525" marR="9525" marT="9525" marB="0" anchor="b"/>
                </a:tc>
                <a:extLst>
                  <a:ext uri="{0D108BD9-81ED-4DB2-BD59-A6C34878D82A}">
                    <a16:rowId xmlns:a16="http://schemas.microsoft.com/office/drawing/2014/main" val="2241695967"/>
                  </a:ext>
                </a:extLst>
              </a:tr>
              <a:tr h="362680">
                <a:tc>
                  <a:txBody>
                    <a:bodyPr/>
                    <a:lstStyle/>
                    <a:p>
                      <a:pPr algn="l" rtl="0" fontAlgn="b"/>
                      <a:r>
                        <a:rPr lang="en-GB" sz="2112" kern="1200">
                          <a:solidFill>
                            <a:schemeClr val="dk1"/>
                          </a:solidFill>
                          <a:latin typeface="+mn-lt"/>
                          <a:ea typeface="+mn-ea"/>
                          <a:cs typeface="+mn-cs"/>
                        </a:rPr>
                        <a:t>Rotating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1314805995"/>
                  </a:ext>
                </a:extLst>
              </a:tr>
              <a:tr h="362680">
                <a:tc>
                  <a:txBody>
                    <a:bodyPr/>
                    <a:lstStyle/>
                    <a:p>
                      <a:pPr algn="l" rtl="0" fontAlgn="b"/>
                      <a:r>
                        <a:rPr lang="en-GB" sz="2112" kern="1200" dirty="0">
                          <a:solidFill>
                            <a:schemeClr val="dk1"/>
                          </a:solidFill>
                          <a:latin typeface="+mn-lt"/>
                          <a:ea typeface="+mn-ea"/>
                          <a:cs typeface="+mn-cs"/>
                        </a:rPr>
                        <a:t>Paediatrics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2636965816"/>
                  </a:ext>
                </a:extLst>
              </a:tr>
              <a:tr h="362680">
                <a:tc>
                  <a:txBody>
                    <a:bodyPr/>
                    <a:lstStyle/>
                    <a:p>
                      <a:pPr algn="l" rtl="0" fontAlgn="b"/>
                      <a:r>
                        <a:rPr lang="en-GB" sz="2112" kern="1200">
                          <a:solidFill>
                            <a:schemeClr val="dk1"/>
                          </a:solidFill>
                          <a:latin typeface="+mn-lt"/>
                          <a:ea typeface="+mn-ea"/>
                          <a:cs typeface="+mn-cs"/>
                        </a:rPr>
                        <a:t>Sexual Health</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335601541"/>
                  </a:ext>
                </a:extLst>
              </a:tr>
              <a:tr h="362680">
                <a:tc>
                  <a:txBody>
                    <a:bodyPr/>
                    <a:lstStyle/>
                    <a:p>
                      <a:pPr algn="l" rtl="0" fontAlgn="b"/>
                      <a:r>
                        <a:rPr lang="en-GB" sz="2112" kern="1200" dirty="0">
                          <a:solidFill>
                            <a:schemeClr val="dk1"/>
                          </a:solidFill>
                          <a:latin typeface="+mn-lt"/>
                          <a:ea typeface="+mn-ea"/>
                          <a:cs typeface="+mn-cs"/>
                        </a:rPr>
                        <a:t>Obstetrics and gynaecology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1637889839"/>
                  </a:ext>
                </a:extLst>
              </a:tr>
              <a:tr h="362680">
                <a:tc>
                  <a:txBody>
                    <a:bodyPr/>
                    <a:lstStyle/>
                    <a:p>
                      <a:pPr algn="l" rtl="0" fontAlgn="b"/>
                      <a:r>
                        <a:rPr lang="en-GB" sz="2112" kern="1200">
                          <a:solidFill>
                            <a:schemeClr val="dk1"/>
                          </a:solidFill>
                          <a:latin typeface="+mn-lt"/>
                          <a:ea typeface="+mn-ea"/>
                          <a:cs typeface="+mn-cs"/>
                        </a:rPr>
                        <a:t>Cardiology</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4267780135"/>
                  </a:ext>
                </a:extLst>
              </a:tr>
              <a:tr h="362680">
                <a:tc>
                  <a:txBody>
                    <a:bodyPr/>
                    <a:lstStyle/>
                    <a:p>
                      <a:pPr algn="l" rtl="0" fontAlgn="b"/>
                      <a:r>
                        <a:rPr lang="en-GB" sz="2112" kern="1200">
                          <a:solidFill>
                            <a:schemeClr val="dk1"/>
                          </a:solidFill>
                          <a:latin typeface="+mn-lt"/>
                          <a:ea typeface="+mn-ea"/>
                          <a:cs typeface="+mn-cs"/>
                        </a:rPr>
                        <a:t>Radiology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46253189"/>
                  </a:ext>
                </a:extLst>
              </a:tr>
              <a:tr h="362680">
                <a:tc>
                  <a:txBody>
                    <a:bodyPr/>
                    <a:lstStyle/>
                    <a:p>
                      <a:r>
                        <a:rPr lang="en-GB" sz="2112" kern="1200" dirty="0">
                          <a:solidFill>
                            <a:schemeClr val="dk1"/>
                          </a:solidFill>
                          <a:latin typeface="+mn-lt"/>
                          <a:ea typeface="+mn-ea"/>
                          <a:cs typeface="+mn-cs"/>
                        </a:rPr>
                        <a:t>General </a:t>
                      </a:r>
                      <a:r>
                        <a:rPr lang="en-GB" sz="2112" kern="1200" dirty="0" err="1">
                          <a:solidFill>
                            <a:schemeClr val="dk1"/>
                          </a:solidFill>
                          <a:latin typeface="+mn-lt"/>
                          <a:ea typeface="+mn-ea"/>
                          <a:cs typeface="+mn-cs"/>
                        </a:rPr>
                        <a:t>Practioner</a:t>
                      </a:r>
                      <a:endParaRPr lang="en-GB" sz="2112" kern="1200" dirty="0">
                        <a:solidFill>
                          <a:schemeClr val="dk1"/>
                        </a:solidFill>
                        <a:latin typeface="+mn-lt"/>
                        <a:ea typeface="+mn-ea"/>
                        <a:cs typeface="+mn-cs"/>
                      </a:endParaRPr>
                    </a:p>
                  </a:txBody>
                  <a:tcPr marL="0"/>
                </a:tc>
                <a:tc>
                  <a:txBody>
                    <a:bodyPr/>
                    <a:lstStyle/>
                    <a:p>
                      <a:pPr marL="0" algn="ctr" defTabSz="1073084" rtl="0" eaLnBrk="1" fontAlgn="b" latinLnBrk="0" hangingPunct="1"/>
                      <a:r>
                        <a:rPr lang="en-US" sz="2112" kern="1200" dirty="0">
                          <a:solidFill>
                            <a:schemeClr val="dk1"/>
                          </a:solidFill>
                          <a:latin typeface="+mn-lt"/>
                          <a:ea typeface="+mn-ea"/>
                          <a:cs typeface="+mn-cs"/>
                        </a:rPr>
                        <a:t>2</a:t>
                      </a:r>
                    </a:p>
                  </a:txBody>
                  <a:tcPr marL="0"/>
                </a:tc>
                <a:extLst>
                  <a:ext uri="{0D108BD9-81ED-4DB2-BD59-A6C34878D82A}">
                    <a16:rowId xmlns:a16="http://schemas.microsoft.com/office/drawing/2014/main" val="3134805036"/>
                  </a:ext>
                </a:extLst>
              </a:tr>
              <a:tr h="362680">
                <a:tc>
                  <a:txBody>
                    <a:bodyPr/>
                    <a:lstStyle/>
                    <a:p>
                      <a:r>
                        <a:rPr lang="en-US" b="1" dirty="0"/>
                        <a:t>TOTAL</a:t>
                      </a:r>
                    </a:p>
                  </a:txBody>
                  <a:tcPr/>
                </a:tc>
                <a:tc>
                  <a:txBody>
                    <a:bodyPr/>
                    <a:lstStyle/>
                    <a:p>
                      <a:pPr marL="0" algn="ctr" defTabSz="1073084" rtl="0" eaLnBrk="1" fontAlgn="b" latinLnBrk="0" hangingPunct="1"/>
                      <a:r>
                        <a:rPr lang="en-US" sz="2112" b="1" kern="1200" dirty="0">
                          <a:solidFill>
                            <a:schemeClr val="dk1"/>
                          </a:solidFill>
                          <a:latin typeface="+mn-lt"/>
                          <a:ea typeface="+mn-ea"/>
                          <a:cs typeface="+mn-cs"/>
                        </a:rPr>
                        <a:t>78</a:t>
                      </a:r>
                    </a:p>
                  </a:txBody>
                  <a:tcPr/>
                </a:tc>
                <a:extLst>
                  <a:ext uri="{0D108BD9-81ED-4DB2-BD59-A6C34878D82A}">
                    <a16:rowId xmlns:a16="http://schemas.microsoft.com/office/drawing/2014/main" val="1259578713"/>
                  </a:ext>
                </a:extLst>
              </a:tr>
            </a:tbl>
          </a:graphicData>
        </a:graphic>
      </p:graphicFrame>
      <p:sp>
        <p:nvSpPr>
          <p:cNvPr id="5" name="Title 3">
            <a:extLst>
              <a:ext uri="{FF2B5EF4-FFF2-40B4-BE49-F238E27FC236}">
                <a16:creationId xmlns:a16="http://schemas.microsoft.com/office/drawing/2014/main" id="{30169027-F5DB-6949-A8CC-4203D7353DC2}"/>
              </a:ext>
            </a:extLst>
          </p:cNvPr>
          <p:cNvSpPr>
            <a:spLocks noGrp="1"/>
          </p:cNvSpPr>
          <p:nvPr>
            <p:ph type="title"/>
          </p:nvPr>
        </p:nvSpPr>
        <p:spPr>
          <a:xfrm>
            <a:off x="527052" y="548646"/>
            <a:ext cx="11137408" cy="611649"/>
          </a:xfrm>
        </p:spPr>
        <p:txBody>
          <a:bodyPr>
            <a:normAutofit fontScale="90000"/>
          </a:bodyPr>
          <a:lstStyle/>
          <a:p>
            <a:r>
              <a:rPr lang="en-US" sz="3200" b="1" dirty="0"/>
              <a:t>Redeployed Doctors: Area and Location </a:t>
            </a:r>
            <a:br>
              <a:rPr lang="en-US" sz="3200" b="1" dirty="0"/>
            </a:br>
            <a:endParaRPr lang="en-GB" sz="3200" dirty="0"/>
          </a:p>
        </p:txBody>
      </p:sp>
      <p:graphicFrame>
        <p:nvGraphicFramePr>
          <p:cNvPr id="13" name="Chart 12">
            <a:extLst>
              <a:ext uri="{FF2B5EF4-FFF2-40B4-BE49-F238E27FC236}">
                <a16:creationId xmlns:a16="http://schemas.microsoft.com/office/drawing/2014/main" id="{5A912964-17EF-CF4F-A1F7-58A971BAB9EC}"/>
              </a:ext>
            </a:extLst>
          </p:cNvPr>
          <p:cNvGraphicFramePr/>
          <p:nvPr>
            <p:extLst>
              <p:ext uri="{D42A27DB-BD31-4B8C-83A1-F6EECF244321}">
                <p14:modId xmlns:p14="http://schemas.microsoft.com/office/powerpoint/2010/main" val="1381659910"/>
              </p:ext>
            </p:extLst>
          </p:nvPr>
        </p:nvGraphicFramePr>
        <p:xfrm>
          <a:off x="6875746" y="753652"/>
          <a:ext cx="4348170" cy="5793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B7651875-5E0F-D145-8CC0-44A755E3D9FB}"/>
              </a:ext>
            </a:extLst>
          </p:cNvPr>
          <p:cNvSpPr txBox="1"/>
          <p:nvPr/>
        </p:nvSpPr>
        <p:spPr>
          <a:xfrm>
            <a:off x="9567587" y="4556915"/>
            <a:ext cx="696517" cy="409367"/>
          </a:xfrm>
          <a:prstGeom prst="rect">
            <a:avLst/>
          </a:prstGeom>
        </p:spPr>
        <p:txBody>
          <a:bodyPr wrap="none" rtlCol="0">
            <a:spAutoFit/>
          </a:bodyPr>
          <a:lstStyle/>
          <a:p>
            <a:pPr algn="l"/>
            <a:r>
              <a:rPr lang="en-US" sz="1625" dirty="0">
                <a:solidFill>
                  <a:schemeClr val="bg1"/>
                </a:solidFill>
              </a:rPr>
              <a:t>North East</a:t>
            </a:r>
          </a:p>
        </p:txBody>
      </p:sp>
      <p:sp>
        <p:nvSpPr>
          <p:cNvPr id="9" name="TextBox 8">
            <a:extLst>
              <a:ext uri="{FF2B5EF4-FFF2-40B4-BE49-F238E27FC236}">
                <a16:creationId xmlns:a16="http://schemas.microsoft.com/office/drawing/2014/main" id="{59A639E8-7BE3-FA4D-B031-C131F91EA38E}"/>
              </a:ext>
            </a:extLst>
          </p:cNvPr>
          <p:cNvSpPr txBox="1"/>
          <p:nvPr/>
        </p:nvSpPr>
        <p:spPr>
          <a:xfrm>
            <a:off x="7392801" y="3900633"/>
            <a:ext cx="751981" cy="409367"/>
          </a:xfrm>
          <a:prstGeom prst="rect">
            <a:avLst/>
          </a:prstGeom>
        </p:spPr>
        <p:txBody>
          <a:bodyPr wrap="none" rtlCol="0">
            <a:spAutoFit/>
          </a:bodyPr>
          <a:lstStyle/>
          <a:p>
            <a:pPr algn="l"/>
            <a:r>
              <a:rPr lang="en-US" sz="1625" dirty="0">
                <a:solidFill>
                  <a:schemeClr val="bg1"/>
                </a:solidFill>
              </a:rPr>
              <a:t>North West</a:t>
            </a:r>
          </a:p>
        </p:txBody>
      </p:sp>
      <p:sp>
        <p:nvSpPr>
          <p:cNvPr id="10" name="TextBox 9">
            <a:extLst>
              <a:ext uri="{FF2B5EF4-FFF2-40B4-BE49-F238E27FC236}">
                <a16:creationId xmlns:a16="http://schemas.microsoft.com/office/drawing/2014/main" id="{7DC71627-03A9-144E-B0F0-6B9F6B15FE94}"/>
              </a:ext>
            </a:extLst>
          </p:cNvPr>
          <p:cNvSpPr txBox="1"/>
          <p:nvPr/>
        </p:nvSpPr>
        <p:spPr>
          <a:xfrm>
            <a:off x="10165799" y="3354104"/>
            <a:ext cx="721475" cy="592470"/>
          </a:xfrm>
          <a:prstGeom prst="rect">
            <a:avLst/>
          </a:prstGeom>
        </p:spPr>
        <p:txBody>
          <a:bodyPr wrap="square" rtlCol="0">
            <a:spAutoFit/>
          </a:bodyPr>
          <a:lstStyle/>
          <a:p>
            <a:pPr algn="l"/>
            <a:r>
              <a:rPr lang="en-US" sz="1625" dirty="0">
                <a:solidFill>
                  <a:schemeClr val="bg1"/>
                </a:solidFill>
              </a:rPr>
              <a:t>South East</a:t>
            </a:r>
          </a:p>
        </p:txBody>
      </p:sp>
      <p:sp>
        <p:nvSpPr>
          <p:cNvPr id="11" name="TextBox 10">
            <a:extLst>
              <a:ext uri="{FF2B5EF4-FFF2-40B4-BE49-F238E27FC236}">
                <a16:creationId xmlns:a16="http://schemas.microsoft.com/office/drawing/2014/main" id="{8F135B9A-B739-3042-859D-DC882D0582FB}"/>
              </a:ext>
            </a:extLst>
          </p:cNvPr>
          <p:cNvSpPr txBox="1"/>
          <p:nvPr/>
        </p:nvSpPr>
        <p:spPr>
          <a:xfrm>
            <a:off x="9426192" y="2383700"/>
            <a:ext cx="979308" cy="592470"/>
          </a:xfrm>
          <a:prstGeom prst="rect">
            <a:avLst/>
          </a:prstGeom>
        </p:spPr>
        <p:txBody>
          <a:bodyPr wrap="square" rtlCol="0">
            <a:spAutoFit/>
          </a:bodyPr>
          <a:lstStyle/>
          <a:p>
            <a:pPr algn="l"/>
            <a:r>
              <a:rPr lang="en-US" sz="1625" dirty="0">
                <a:solidFill>
                  <a:schemeClr val="bg1"/>
                </a:solidFill>
              </a:rPr>
              <a:t>South</a:t>
            </a:r>
          </a:p>
          <a:p>
            <a:pPr algn="l"/>
            <a:r>
              <a:rPr lang="en-US" sz="1625" dirty="0">
                <a:solidFill>
                  <a:schemeClr val="bg1"/>
                </a:solidFill>
              </a:rPr>
              <a:t> West </a:t>
            </a:r>
          </a:p>
        </p:txBody>
      </p:sp>
      <p:sp>
        <p:nvSpPr>
          <p:cNvPr id="7" name="TextBox 6">
            <a:extLst>
              <a:ext uri="{FF2B5EF4-FFF2-40B4-BE49-F238E27FC236}">
                <a16:creationId xmlns:a16="http://schemas.microsoft.com/office/drawing/2014/main" id="{3BA3E59C-D199-A24F-B313-98682C1F564E}"/>
              </a:ext>
            </a:extLst>
          </p:cNvPr>
          <p:cNvSpPr txBox="1"/>
          <p:nvPr/>
        </p:nvSpPr>
        <p:spPr>
          <a:xfrm>
            <a:off x="8096511" y="2087465"/>
            <a:ext cx="792396" cy="592470"/>
          </a:xfrm>
          <a:prstGeom prst="rect">
            <a:avLst/>
          </a:prstGeom>
        </p:spPr>
        <p:txBody>
          <a:bodyPr wrap="none" rtlCol="0">
            <a:spAutoFit/>
          </a:bodyPr>
          <a:lstStyle/>
          <a:p>
            <a:pPr algn="l"/>
            <a:r>
              <a:rPr lang="en-US" sz="1625" dirty="0">
                <a:solidFill>
                  <a:schemeClr val="bg1"/>
                </a:solidFill>
              </a:rPr>
              <a:t>North </a:t>
            </a:r>
          </a:p>
          <a:p>
            <a:pPr algn="l"/>
            <a:r>
              <a:rPr lang="en-US" sz="1625" dirty="0">
                <a:solidFill>
                  <a:schemeClr val="bg1"/>
                </a:solidFill>
              </a:rPr>
              <a:t>Central</a:t>
            </a:r>
          </a:p>
        </p:txBody>
      </p:sp>
      <p:graphicFrame>
        <p:nvGraphicFramePr>
          <p:cNvPr id="14" name="Table 8">
            <a:extLst>
              <a:ext uri="{FF2B5EF4-FFF2-40B4-BE49-F238E27FC236}">
                <a16:creationId xmlns:a16="http://schemas.microsoft.com/office/drawing/2014/main" id="{F4405A02-9D81-DE40-BD28-28C788C6EED9}"/>
              </a:ext>
            </a:extLst>
          </p:cNvPr>
          <p:cNvGraphicFramePr>
            <a:graphicFrameLocks/>
          </p:cNvGraphicFramePr>
          <p:nvPr>
            <p:extLst>
              <p:ext uri="{D42A27DB-BD31-4B8C-83A1-F6EECF244321}">
                <p14:modId xmlns:p14="http://schemas.microsoft.com/office/powerpoint/2010/main" val="4169955175"/>
              </p:ext>
            </p:extLst>
          </p:nvPr>
        </p:nvGraphicFramePr>
        <p:xfrm>
          <a:off x="4731026" y="1160295"/>
          <a:ext cx="2144720" cy="1802513"/>
        </p:xfrm>
        <a:graphic>
          <a:graphicData uri="http://schemas.openxmlformats.org/drawingml/2006/table">
            <a:tbl>
              <a:tblPr firstRow="1" bandRow="1">
                <a:tableStyleId>{5C22544A-7EE6-4342-B048-85BDC9FD1C3A}</a:tableStyleId>
              </a:tblPr>
              <a:tblGrid>
                <a:gridCol w="1603495">
                  <a:extLst>
                    <a:ext uri="{9D8B030D-6E8A-4147-A177-3AD203B41FA5}">
                      <a16:colId xmlns:a16="http://schemas.microsoft.com/office/drawing/2014/main" val="535108653"/>
                    </a:ext>
                  </a:extLst>
                </a:gridCol>
                <a:gridCol w="541225">
                  <a:extLst>
                    <a:ext uri="{9D8B030D-6E8A-4147-A177-3AD203B41FA5}">
                      <a16:colId xmlns:a16="http://schemas.microsoft.com/office/drawing/2014/main" val="3917800418"/>
                    </a:ext>
                  </a:extLst>
                </a:gridCol>
              </a:tblGrid>
              <a:tr h="476885">
                <a:tc>
                  <a:txBody>
                    <a:bodyPr/>
                    <a:lstStyle/>
                    <a:p>
                      <a:r>
                        <a:rPr lang="en-GB" dirty="0"/>
                        <a:t>Level</a:t>
                      </a:r>
                    </a:p>
                  </a:txBody>
                  <a:tcPr/>
                </a:tc>
                <a:tc>
                  <a:txBody>
                    <a:bodyPr/>
                    <a:lstStyle/>
                    <a:p>
                      <a:r>
                        <a:rPr lang="en-US" dirty="0"/>
                        <a:t>No</a:t>
                      </a:r>
                      <a:endParaRPr lang="en-GB" dirty="0"/>
                    </a:p>
                  </a:txBody>
                  <a:tcPr/>
                </a:tc>
                <a:extLst>
                  <a:ext uri="{0D108BD9-81ED-4DB2-BD59-A6C34878D82A}">
                    <a16:rowId xmlns:a16="http://schemas.microsoft.com/office/drawing/2014/main" val="2915603055"/>
                  </a:ext>
                </a:extLst>
              </a:tr>
              <a:tr h="318770">
                <a:tc>
                  <a:txBody>
                    <a:bodyPr/>
                    <a:lstStyle/>
                    <a:p>
                      <a:pPr algn="l" fontAlgn="b"/>
                      <a:r>
                        <a:rPr lang="en-GB" sz="2112" kern="1200" dirty="0">
                          <a:solidFill>
                            <a:schemeClr val="dk1"/>
                          </a:solidFill>
                          <a:latin typeface="+mn-lt"/>
                          <a:ea typeface="+mn-ea"/>
                          <a:cs typeface="+mn-cs"/>
                        </a:rPr>
                        <a:t>Consultant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14</a:t>
                      </a:r>
                    </a:p>
                  </a:txBody>
                  <a:tcPr marL="9525" marR="9525" marT="9525" marB="0" anchor="b"/>
                </a:tc>
                <a:extLst>
                  <a:ext uri="{0D108BD9-81ED-4DB2-BD59-A6C34878D82A}">
                    <a16:rowId xmlns:a16="http://schemas.microsoft.com/office/drawing/2014/main" val="3631098694"/>
                  </a:ext>
                </a:extLst>
              </a:tr>
              <a:tr h="318770">
                <a:tc>
                  <a:txBody>
                    <a:bodyPr/>
                    <a:lstStyle/>
                    <a:p>
                      <a:pPr algn="l" fontAlgn="b"/>
                      <a:r>
                        <a:rPr lang="en-GB" sz="2112" kern="1200" dirty="0">
                          <a:solidFill>
                            <a:schemeClr val="dk1"/>
                          </a:solidFill>
                          <a:latin typeface="+mn-lt"/>
                          <a:ea typeface="+mn-ea"/>
                          <a:cs typeface="+mn-cs"/>
                        </a:rPr>
                        <a:t>Registrar</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29</a:t>
                      </a:r>
                    </a:p>
                  </a:txBody>
                  <a:tcPr marL="9525" marR="9525" marT="9525" marB="0" anchor="b"/>
                </a:tc>
                <a:extLst>
                  <a:ext uri="{0D108BD9-81ED-4DB2-BD59-A6C34878D82A}">
                    <a16:rowId xmlns:a16="http://schemas.microsoft.com/office/drawing/2014/main" val="1676052817"/>
                  </a:ext>
                </a:extLst>
              </a:tr>
              <a:tr h="318770">
                <a:tc>
                  <a:txBody>
                    <a:bodyPr/>
                    <a:lstStyle/>
                    <a:p>
                      <a:pPr algn="l" fontAlgn="b"/>
                      <a:r>
                        <a:rPr lang="en-GB" sz="2112" kern="1200" dirty="0">
                          <a:solidFill>
                            <a:schemeClr val="dk1"/>
                          </a:solidFill>
                          <a:latin typeface="+mn-lt"/>
                          <a:ea typeface="+mn-ea"/>
                          <a:cs typeface="+mn-cs"/>
                        </a:rPr>
                        <a:t>SHO</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31</a:t>
                      </a:r>
                    </a:p>
                  </a:txBody>
                  <a:tcPr marL="9525" marR="9525" marT="9525" marB="0" anchor="b"/>
                </a:tc>
                <a:extLst>
                  <a:ext uri="{0D108BD9-81ED-4DB2-BD59-A6C34878D82A}">
                    <a16:rowId xmlns:a16="http://schemas.microsoft.com/office/drawing/2014/main" val="809176624"/>
                  </a:ext>
                </a:extLst>
              </a:tr>
              <a:tr h="318770">
                <a:tc>
                  <a:txBody>
                    <a:bodyPr/>
                    <a:lstStyle/>
                    <a:p>
                      <a:pPr algn="l" fontAlgn="b"/>
                      <a:r>
                        <a:rPr lang="en-GB" sz="2112" kern="1200" dirty="0">
                          <a:solidFill>
                            <a:schemeClr val="dk1"/>
                          </a:solidFill>
                          <a:latin typeface="+mn-lt"/>
                          <a:ea typeface="+mn-ea"/>
                          <a:cs typeface="+mn-cs"/>
                        </a:rPr>
                        <a:t>F1</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77516838"/>
                  </a:ext>
                </a:extLst>
              </a:tr>
            </a:tbl>
          </a:graphicData>
        </a:graphic>
      </p:graphicFrame>
    </p:spTree>
    <p:extLst>
      <p:ext uri="{BB962C8B-B14F-4D97-AF65-F5344CB8AC3E}">
        <p14:creationId xmlns:p14="http://schemas.microsoft.com/office/powerpoint/2010/main" val="24725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21720"/>
            <a:ext cx="11125515" cy="1251579"/>
          </a:xfrm>
        </p:spPr>
        <p:txBody>
          <a:bodyPr>
            <a:normAutofit fontScale="90000"/>
          </a:bodyPr>
          <a:lstStyle/>
          <a:p>
            <a:r>
              <a:rPr lang="en-US" sz="3200" b="1" dirty="0"/>
              <a:t>Q1: During the initial COVID response what was the most useful and important elements of training you received?*</a:t>
            </a:r>
            <a:endParaRPr lang="en-GB" sz="3200"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7" name="Table 6">
            <a:extLst>
              <a:ext uri="{FF2B5EF4-FFF2-40B4-BE49-F238E27FC236}">
                <a16:creationId xmlns:a16="http://schemas.microsoft.com/office/drawing/2014/main" id="{4E294186-282B-6145-924C-DE430670764E}"/>
              </a:ext>
            </a:extLst>
          </p:cNvPr>
          <p:cNvGraphicFramePr>
            <a:graphicFrameLocks noGrp="1"/>
          </p:cNvGraphicFramePr>
          <p:nvPr>
            <p:extLst>
              <p:ext uri="{D42A27DB-BD31-4B8C-83A1-F6EECF244321}">
                <p14:modId xmlns:p14="http://schemas.microsoft.com/office/powerpoint/2010/main" val="4275522221"/>
              </p:ext>
            </p:extLst>
          </p:nvPr>
        </p:nvGraphicFramePr>
        <p:xfrm>
          <a:off x="528221" y="1482469"/>
          <a:ext cx="10658781" cy="4633221"/>
        </p:xfrm>
        <a:graphic>
          <a:graphicData uri="http://schemas.openxmlformats.org/drawingml/2006/table">
            <a:tbl>
              <a:tblPr firstRow="1" bandRow="1">
                <a:tableStyleId>{5C22544A-7EE6-4342-B048-85BDC9FD1C3A}</a:tableStyleId>
              </a:tblPr>
              <a:tblGrid>
                <a:gridCol w="4495953">
                  <a:extLst>
                    <a:ext uri="{9D8B030D-6E8A-4147-A177-3AD203B41FA5}">
                      <a16:colId xmlns:a16="http://schemas.microsoft.com/office/drawing/2014/main" val="1456609579"/>
                    </a:ext>
                  </a:extLst>
                </a:gridCol>
                <a:gridCol w="749300">
                  <a:extLst>
                    <a:ext uri="{9D8B030D-6E8A-4147-A177-3AD203B41FA5}">
                      <a16:colId xmlns:a16="http://schemas.microsoft.com/office/drawing/2014/main" val="392449706"/>
                    </a:ext>
                  </a:extLst>
                </a:gridCol>
                <a:gridCol w="4662742">
                  <a:extLst>
                    <a:ext uri="{9D8B030D-6E8A-4147-A177-3AD203B41FA5}">
                      <a16:colId xmlns:a16="http://schemas.microsoft.com/office/drawing/2014/main" val="2450801363"/>
                    </a:ext>
                  </a:extLst>
                </a:gridCol>
                <a:gridCol w="750786">
                  <a:extLst>
                    <a:ext uri="{9D8B030D-6E8A-4147-A177-3AD203B41FA5}">
                      <a16:colId xmlns:a16="http://schemas.microsoft.com/office/drawing/2014/main" val="438547577"/>
                    </a:ext>
                  </a:extLst>
                </a:gridCol>
              </a:tblGrid>
              <a:tr h="500001">
                <a:tc gridSpan="2">
                  <a:txBody>
                    <a:bodyPr/>
                    <a:lstStyle/>
                    <a:p>
                      <a:pPr algn="ctr"/>
                      <a:r>
                        <a:rPr lang="en-US" dirty="0"/>
                        <a:t>ICU Skills and Knowledge</a:t>
                      </a:r>
                    </a:p>
                  </a:txBody>
                  <a:tcPr/>
                </a:tc>
                <a:tc hMerge="1">
                  <a:txBody>
                    <a:bodyPr/>
                    <a:lstStyle/>
                    <a:p>
                      <a:endParaRPr lang="en-US" dirty="0"/>
                    </a:p>
                  </a:txBody>
                  <a:tcPr/>
                </a:tc>
                <a:tc gridSpan="2">
                  <a:txBody>
                    <a:bodyPr/>
                    <a:lstStyle/>
                    <a:p>
                      <a:pPr algn="ctr"/>
                      <a:r>
                        <a:rPr lang="en-US" dirty="0"/>
                        <a:t>General</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2" kern="1200" dirty="0">
                          <a:solidFill>
                            <a:schemeClr val="dk1"/>
                          </a:solidFill>
                          <a:latin typeface="+mn-lt"/>
                          <a:ea typeface="+mn-ea"/>
                          <a:cs typeface="+mn-cs"/>
                        </a:rPr>
                        <a:t>Ventilation</a:t>
                      </a:r>
                    </a:p>
                  </a:txBody>
                  <a:tcPr marL="9525" marR="9525" marT="9525" marB="0" anchor="b"/>
                </a:tc>
                <a:tc>
                  <a:txBody>
                    <a:bodyPr/>
                    <a:lstStyle/>
                    <a:p>
                      <a:pPr algn="ctr" rtl="0" fontAlgn="b"/>
                      <a:r>
                        <a:rPr lang="en-GB" sz="2112" kern="1200" dirty="0">
                          <a:solidFill>
                            <a:schemeClr val="dk1"/>
                          </a:solidFill>
                          <a:latin typeface="+mn-lt"/>
                          <a:ea typeface="+mn-ea"/>
                          <a:cs typeface="+mn-cs"/>
                        </a:rPr>
                        <a:t>18</a:t>
                      </a:r>
                    </a:p>
                  </a:txBody>
                  <a:tcPr marL="9525" marR="9525" marT="9525" marB="0" anchor="b"/>
                </a:tc>
                <a:tc>
                  <a:txBody>
                    <a:bodyPr/>
                    <a:lstStyle/>
                    <a:p>
                      <a:pPr algn="l" rtl="0" fontAlgn="b"/>
                      <a:r>
                        <a:rPr lang="en-GB" sz="2112" kern="1200" dirty="0">
                          <a:solidFill>
                            <a:schemeClr val="dk1"/>
                          </a:solidFill>
                          <a:latin typeface="+mn-lt"/>
                          <a:ea typeface="+mn-ea"/>
                          <a:cs typeface="+mn-cs"/>
                        </a:rPr>
                        <a:t>Introduction/cross-skilling course</a:t>
                      </a:r>
                    </a:p>
                  </a:txBody>
                  <a:tcPr marL="9525" marR="9525" marT="9525" marB="0" anchor="b"/>
                </a:tc>
                <a:tc>
                  <a:txBody>
                    <a:bodyPr/>
                    <a:lstStyle/>
                    <a:p>
                      <a:pPr algn="ctr" rtl="0" fontAlgn="b"/>
                      <a:r>
                        <a:rPr lang="en-GB" sz="2112" kern="1200" dirty="0">
                          <a:solidFill>
                            <a:schemeClr val="dk1"/>
                          </a:solidFill>
                          <a:latin typeface="+mn-lt"/>
                          <a:ea typeface="+mn-ea"/>
                          <a:cs typeface="+mn-cs"/>
                        </a:rPr>
                        <a:t>18</a:t>
                      </a:r>
                    </a:p>
                  </a:txBody>
                  <a:tcPr marL="9525" marR="9525" marT="9525" marB="0" anchor="b"/>
                </a:tc>
                <a:extLst>
                  <a:ext uri="{0D108BD9-81ED-4DB2-BD59-A6C34878D82A}">
                    <a16:rowId xmlns:a16="http://schemas.microsoft.com/office/drawing/2014/main" val="3472057552"/>
                  </a:ext>
                </a:extLst>
              </a:tr>
              <a:tr h="413322">
                <a:tc>
                  <a:txBody>
                    <a:bodyPr/>
                    <a:lstStyle/>
                    <a:p>
                      <a:pPr algn="l" rtl="0" fontAlgn="b"/>
                      <a:r>
                        <a:rPr lang="en-GB" sz="2112" kern="1200" dirty="0">
                          <a:solidFill>
                            <a:schemeClr val="dk1"/>
                          </a:solidFill>
                          <a:latin typeface="+mn-lt"/>
                          <a:ea typeface="+mn-ea"/>
                          <a:cs typeface="+mn-cs"/>
                        </a:rPr>
                        <a:t>Patient assessment in ITU</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tc>
                  <a:txBody>
                    <a:bodyPr/>
                    <a:lstStyle/>
                    <a:p>
                      <a:pPr algn="l" rtl="0" fontAlgn="b"/>
                      <a:r>
                        <a:rPr lang="en-GB" sz="2112" kern="1200" dirty="0">
                          <a:solidFill>
                            <a:schemeClr val="dk1"/>
                          </a:solidFill>
                          <a:latin typeface="+mn-lt"/>
                          <a:ea typeface="+mn-ea"/>
                          <a:cs typeface="+mn-cs"/>
                        </a:rPr>
                        <a:t>No training</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606391814"/>
                  </a:ext>
                </a:extLst>
              </a:tr>
              <a:tr h="413322">
                <a:tc>
                  <a:txBody>
                    <a:bodyPr/>
                    <a:lstStyle/>
                    <a:p>
                      <a:pPr algn="l" rtl="0" fontAlgn="b"/>
                      <a:r>
                        <a:rPr lang="en-GB" sz="2112" kern="1200">
                          <a:solidFill>
                            <a:schemeClr val="dk1"/>
                          </a:solidFill>
                          <a:latin typeface="+mn-lt"/>
                          <a:ea typeface="+mn-ea"/>
                          <a:cs typeface="+mn-cs"/>
                        </a:rPr>
                        <a:t>PPE</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tc>
                  <a:txBody>
                    <a:bodyPr/>
                    <a:lstStyle/>
                    <a:p>
                      <a:pPr algn="l" rtl="0" fontAlgn="b"/>
                      <a:r>
                        <a:rPr lang="en-GB" sz="2112" kern="1200" dirty="0">
                          <a:solidFill>
                            <a:schemeClr val="dk1"/>
                          </a:solidFill>
                          <a:latin typeface="+mn-lt"/>
                          <a:ea typeface="+mn-ea"/>
                          <a:cs typeface="+mn-cs"/>
                        </a:rPr>
                        <a:t>Hands-on training in ICU</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4020408279"/>
                  </a:ext>
                </a:extLst>
              </a:tr>
              <a:tr h="413322">
                <a:tc>
                  <a:txBody>
                    <a:bodyPr/>
                    <a:lstStyle/>
                    <a:p>
                      <a:pPr algn="l" rtl="0" fontAlgn="b"/>
                      <a:r>
                        <a:rPr lang="en-GB" sz="2112" kern="1200" dirty="0">
                          <a:solidFill>
                            <a:schemeClr val="dk1"/>
                          </a:solidFill>
                          <a:latin typeface="+mn-lt"/>
                          <a:ea typeface="+mn-ea"/>
                          <a:cs typeface="+mn-cs"/>
                        </a:rPr>
                        <a:t>Proning</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tc>
                  <a:txBody>
                    <a:bodyPr/>
                    <a:lstStyle/>
                    <a:p>
                      <a:pPr algn="l" rtl="0" fontAlgn="b"/>
                      <a:r>
                        <a:rPr lang="en-GB" sz="2112" kern="1200" dirty="0">
                          <a:solidFill>
                            <a:schemeClr val="dk1"/>
                          </a:solidFill>
                          <a:latin typeface="+mn-lt"/>
                          <a:ea typeface="+mn-ea"/>
                          <a:cs typeface="+mn-cs"/>
                        </a:rPr>
                        <a:t>Online resources</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2691559305"/>
                  </a:ext>
                </a:extLst>
              </a:tr>
              <a:tr h="413322">
                <a:tc>
                  <a:txBody>
                    <a:bodyPr/>
                    <a:lstStyle/>
                    <a:p>
                      <a:pPr algn="l" rtl="0" fontAlgn="b"/>
                      <a:r>
                        <a:rPr lang="en-GB" sz="2112" kern="1200" dirty="0">
                          <a:solidFill>
                            <a:schemeClr val="dk1"/>
                          </a:solidFill>
                          <a:latin typeface="+mn-lt"/>
                          <a:ea typeface="+mn-ea"/>
                          <a:cs typeface="+mn-cs"/>
                        </a:rPr>
                        <a:t>Line insertion</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tc>
                  <a:txBody>
                    <a:bodyPr/>
                    <a:lstStyle/>
                    <a:p>
                      <a:pPr algn="l" rtl="0" fontAlgn="b"/>
                      <a:r>
                        <a:rPr lang="en-GB" sz="2112" kern="1200" dirty="0">
                          <a:solidFill>
                            <a:schemeClr val="dk1"/>
                          </a:solidFill>
                          <a:latin typeface="+mn-lt"/>
                          <a:ea typeface="+mn-ea"/>
                          <a:cs typeface="+mn-cs"/>
                        </a:rPr>
                        <a:t>Equipment</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1397660763"/>
                  </a:ext>
                </a:extLst>
              </a:tr>
              <a:tr h="413322">
                <a:tc>
                  <a:txBody>
                    <a:bodyPr/>
                    <a:lstStyle/>
                    <a:p>
                      <a:pPr algn="l" rtl="0" fontAlgn="b"/>
                      <a:r>
                        <a:rPr lang="en-GB" sz="2112" kern="1200">
                          <a:solidFill>
                            <a:schemeClr val="dk1"/>
                          </a:solidFill>
                          <a:latin typeface="+mn-lt"/>
                          <a:ea typeface="+mn-ea"/>
                          <a:cs typeface="+mn-cs"/>
                        </a:rPr>
                        <a:t>Simulation</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algn="l" rtl="0" fontAlgn="b"/>
                      <a:r>
                        <a:rPr lang="en-GB" sz="2112" kern="1200" dirty="0">
                          <a:solidFill>
                            <a:schemeClr val="dk1"/>
                          </a:solidFill>
                          <a:latin typeface="+mn-lt"/>
                          <a:ea typeface="+mn-ea"/>
                          <a:cs typeface="+mn-cs"/>
                        </a:rPr>
                        <a:t>Crib sheet/cheat sheets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216637282"/>
                  </a:ext>
                </a:extLst>
              </a:tr>
              <a:tr h="413322">
                <a:tc>
                  <a:txBody>
                    <a:bodyPr/>
                    <a:lstStyle/>
                    <a:p>
                      <a:pPr algn="l" rtl="0" fontAlgn="b"/>
                      <a:r>
                        <a:rPr lang="en-GB" sz="2112" kern="1200" dirty="0">
                          <a:solidFill>
                            <a:schemeClr val="dk1"/>
                          </a:solidFill>
                          <a:latin typeface="+mn-lt"/>
                          <a:ea typeface="+mn-ea"/>
                          <a:cs typeface="+mn-cs"/>
                        </a:rPr>
                        <a:t>Circulatory support</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algn="l" rtl="0" fontAlgn="b"/>
                      <a:endParaRPr lang="en-GB" sz="2112" kern="1200" dirty="0">
                        <a:solidFill>
                          <a:schemeClr val="dk1"/>
                        </a:solidFill>
                        <a:latin typeface="+mn-lt"/>
                        <a:ea typeface="+mn-ea"/>
                        <a:cs typeface="+mn-cs"/>
                      </a:endParaRPr>
                    </a:p>
                  </a:txBody>
                  <a:tcPr marL="9525" marR="9525" marT="9525" marB="0" anchor="b"/>
                </a:tc>
                <a:tc>
                  <a:txBody>
                    <a:bodyPr/>
                    <a:lstStyle/>
                    <a:p>
                      <a:pPr algn="ctr" rtl="0" fontAlgn="b"/>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534065186"/>
                  </a:ext>
                </a:extLst>
              </a:tr>
              <a:tr h="413322">
                <a:tc>
                  <a:txBody>
                    <a:bodyPr/>
                    <a:lstStyle/>
                    <a:p>
                      <a:pPr algn="l" rtl="0" fontAlgn="b"/>
                      <a:r>
                        <a:rPr lang="en-GB" sz="2112" kern="1200" dirty="0">
                          <a:solidFill>
                            <a:schemeClr val="dk1"/>
                          </a:solidFill>
                          <a:latin typeface="+mn-lt"/>
                          <a:ea typeface="+mn-ea"/>
                          <a:cs typeface="+mn-cs"/>
                        </a:rPr>
                        <a:t>ICU medications</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marL="0" marR="0" lvl="0" indent="0" algn="l" defTabSz="1073084"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extLst>
                  <a:ext uri="{0D108BD9-81ED-4DB2-BD59-A6C34878D82A}">
                    <a16:rowId xmlns:a16="http://schemas.microsoft.com/office/drawing/2014/main" val="1211636076"/>
                  </a:ext>
                </a:extLst>
              </a:tr>
              <a:tr h="413322">
                <a:tc>
                  <a:txBody>
                    <a:bodyPr/>
                    <a:lstStyle/>
                    <a:p>
                      <a:pPr algn="l" rtl="0" fontAlgn="b"/>
                      <a:r>
                        <a:rPr lang="en-GB" sz="2112" kern="1200">
                          <a:solidFill>
                            <a:schemeClr val="dk1"/>
                          </a:solidFill>
                          <a:latin typeface="+mn-lt"/>
                          <a:ea typeface="+mn-ea"/>
                          <a:cs typeface="+mn-cs"/>
                        </a:rPr>
                        <a:t>COVID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tc>
                  <a:txBody>
                    <a:bodyPr/>
                    <a:lstStyle/>
                    <a:p>
                      <a:pPr marL="0" marR="0" lvl="0" indent="0" algn="l" defTabSz="1073084" rtl="0" eaLnBrk="1" fontAlgn="auto" latinLnBrk="0" hangingPunct="1">
                        <a:lnSpc>
                          <a:spcPct val="100000"/>
                        </a:lnSpc>
                        <a:spcBef>
                          <a:spcPts val="0"/>
                        </a:spcBef>
                        <a:spcAft>
                          <a:spcPts val="0"/>
                        </a:spcAft>
                        <a:buClrTx/>
                        <a:buSzTx/>
                        <a:buFontTx/>
                        <a:buNone/>
                        <a:tabLst/>
                        <a:defRPr/>
                      </a:pPr>
                      <a:endParaRPr lang="en-US" b="1" dirty="0"/>
                    </a:p>
                  </a:txBody>
                  <a:tcPr/>
                </a:tc>
                <a:tc>
                  <a:txBody>
                    <a:bodyPr/>
                    <a:lstStyle/>
                    <a:p>
                      <a:pPr algn="ctr"/>
                      <a:endParaRPr lang="en-US" dirty="0"/>
                    </a:p>
                  </a:txBody>
                  <a:tcPr/>
                </a:tc>
                <a:extLst>
                  <a:ext uri="{0D108BD9-81ED-4DB2-BD59-A6C34878D82A}">
                    <a16:rowId xmlns:a16="http://schemas.microsoft.com/office/drawing/2014/main" val="670968923"/>
                  </a:ext>
                </a:extLst>
              </a:tr>
              <a:tr h="413322">
                <a:tc>
                  <a:txBody>
                    <a:bodyPr/>
                    <a:lstStyle/>
                    <a:p>
                      <a:pPr algn="l" rtl="0" fontAlgn="b"/>
                      <a:r>
                        <a:rPr lang="en-GB" sz="2112" kern="1200">
                          <a:solidFill>
                            <a:schemeClr val="dk1"/>
                          </a:solidFill>
                          <a:latin typeface="+mn-lt"/>
                          <a:ea typeface="+mn-ea"/>
                          <a:cs typeface="+mn-cs"/>
                        </a:rPr>
                        <a:t>Documentation</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endParaRPr lang="en-GB" sz="2112" kern="1200" dirty="0">
                        <a:solidFill>
                          <a:schemeClr val="dk1"/>
                        </a:solidFill>
                        <a:latin typeface="+mn-lt"/>
                        <a:ea typeface="+mn-ea"/>
                        <a:cs typeface="+mn-cs"/>
                      </a:endParaRPr>
                    </a:p>
                  </a:txBody>
                  <a:tcPr marL="9525" marR="9525" marT="9525" marB="0" anchor="b"/>
                </a:tc>
                <a:tc>
                  <a:txBody>
                    <a:bodyPr/>
                    <a:lstStyle/>
                    <a:p>
                      <a:pPr algn="ctr" rtl="0" fontAlgn="b"/>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3760188692"/>
                  </a:ext>
                </a:extLst>
              </a:tr>
            </a:tbl>
          </a:graphicData>
        </a:graphic>
      </p:graphicFrame>
      <p:sp>
        <p:nvSpPr>
          <p:cNvPr id="5" name="TextBox 4">
            <a:extLst>
              <a:ext uri="{FF2B5EF4-FFF2-40B4-BE49-F238E27FC236}">
                <a16:creationId xmlns:a16="http://schemas.microsoft.com/office/drawing/2014/main" id="{CCD66E00-D6E1-9043-B593-E75214E5C126}"/>
              </a:ext>
            </a:extLst>
          </p:cNvPr>
          <p:cNvSpPr txBox="1"/>
          <p:nvPr/>
        </p:nvSpPr>
        <p:spPr>
          <a:xfrm>
            <a:off x="0" y="6227870"/>
            <a:ext cx="5049011" cy="342401"/>
          </a:xfrm>
          <a:prstGeom prst="rect">
            <a:avLst/>
          </a:prstGeom>
        </p:spPr>
        <p:txBody>
          <a:bodyPr wrap="none" rtlCol="0">
            <a:spAutoFit/>
          </a:bodyPr>
          <a:lstStyle/>
          <a:p>
            <a:pPr algn="l"/>
            <a:r>
              <a:rPr lang="en-US" sz="1625" dirty="0"/>
              <a:t>	*Topics mentioned only once are not included </a:t>
            </a:r>
          </a:p>
        </p:txBody>
      </p:sp>
    </p:spTree>
    <p:extLst>
      <p:ext uri="{BB962C8B-B14F-4D97-AF65-F5344CB8AC3E}">
        <p14:creationId xmlns:p14="http://schemas.microsoft.com/office/powerpoint/2010/main" val="233979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D0D336D7-55E9-4E41-811C-5013DEB5D712}"/>
              </a:ext>
            </a:extLst>
          </p:cNvPr>
          <p:cNvGrpSpPr>
            <a:grpSpLocks noChangeAspect="1"/>
          </p:cNvGrpSpPr>
          <p:nvPr/>
        </p:nvGrpSpPr>
        <p:grpSpPr>
          <a:xfrm>
            <a:off x="866553" y="2094171"/>
            <a:ext cx="836631" cy="835759"/>
            <a:chOff x="5069815" y="1676599"/>
            <a:chExt cx="788060" cy="787236"/>
          </a:xfrm>
        </p:grpSpPr>
        <p:sp>
          <p:nvSpPr>
            <p:cNvPr id="50" name="Oval 895">
              <a:extLst>
                <a:ext uri="{FF2B5EF4-FFF2-40B4-BE49-F238E27FC236}">
                  <a16:creationId xmlns:a16="http://schemas.microsoft.com/office/drawing/2014/main" id="{F09AB7DB-9406-3543-9279-737FA8717959}"/>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1" name="Freeform 709">
              <a:extLst>
                <a:ext uri="{FF2B5EF4-FFF2-40B4-BE49-F238E27FC236}">
                  <a16:creationId xmlns:a16="http://schemas.microsoft.com/office/drawing/2014/main" id="{3B836753-C888-6D48-A0AE-054C41048BBF}"/>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710">
              <a:extLst>
                <a:ext uri="{FF2B5EF4-FFF2-40B4-BE49-F238E27FC236}">
                  <a16:creationId xmlns:a16="http://schemas.microsoft.com/office/drawing/2014/main" id="{6E05F110-E2A9-7043-B2CD-1B111CB08120}"/>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711">
              <a:extLst>
                <a:ext uri="{FF2B5EF4-FFF2-40B4-BE49-F238E27FC236}">
                  <a16:creationId xmlns:a16="http://schemas.microsoft.com/office/drawing/2014/main" id="{17CDADD9-4943-B041-A262-AC0E6AA106BD}"/>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712">
              <a:extLst>
                <a:ext uri="{FF2B5EF4-FFF2-40B4-BE49-F238E27FC236}">
                  <a16:creationId xmlns:a16="http://schemas.microsoft.com/office/drawing/2014/main" id="{0C462A63-F985-7640-B739-B28F0ED3AA5F}"/>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Freeform 713">
              <a:extLst>
                <a:ext uri="{FF2B5EF4-FFF2-40B4-BE49-F238E27FC236}">
                  <a16:creationId xmlns:a16="http://schemas.microsoft.com/office/drawing/2014/main" id="{CA3A3978-4068-2340-BB7C-A45D2785B6C5}"/>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Rectangle 714">
              <a:extLst>
                <a:ext uri="{FF2B5EF4-FFF2-40B4-BE49-F238E27FC236}">
                  <a16:creationId xmlns:a16="http://schemas.microsoft.com/office/drawing/2014/main" id="{2F5DEB5F-802E-944D-B338-3F7F79F7C622}"/>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715">
              <a:extLst>
                <a:ext uri="{FF2B5EF4-FFF2-40B4-BE49-F238E27FC236}">
                  <a16:creationId xmlns:a16="http://schemas.microsoft.com/office/drawing/2014/main" id="{2BE7A1B9-63A0-3B45-8153-07A7CCCA7822}"/>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716">
              <a:extLst>
                <a:ext uri="{FF2B5EF4-FFF2-40B4-BE49-F238E27FC236}">
                  <a16:creationId xmlns:a16="http://schemas.microsoft.com/office/drawing/2014/main" id="{C41BB6EF-95D7-EB43-87EF-9D437297936B}"/>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717">
              <a:extLst>
                <a:ext uri="{FF2B5EF4-FFF2-40B4-BE49-F238E27FC236}">
                  <a16:creationId xmlns:a16="http://schemas.microsoft.com/office/drawing/2014/main" id="{05B5B89A-FB97-3C42-A15E-EE26B140393F}"/>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718">
              <a:extLst>
                <a:ext uri="{FF2B5EF4-FFF2-40B4-BE49-F238E27FC236}">
                  <a16:creationId xmlns:a16="http://schemas.microsoft.com/office/drawing/2014/main" id="{EECBF8FF-0E17-BF49-A9E6-595B1EE3F747}"/>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719">
              <a:extLst>
                <a:ext uri="{FF2B5EF4-FFF2-40B4-BE49-F238E27FC236}">
                  <a16:creationId xmlns:a16="http://schemas.microsoft.com/office/drawing/2014/main" id="{B3EB8D3C-5440-7E45-90D2-1EB4E90A2828}"/>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720">
              <a:extLst>
                <a:ext uri="{FF2B5EF4-FFF2-40B4-BE49-F238E27FC236}">
                  <a16:creationId xmlns:a16="http://schemas.microsoft.com/office/drawing/2014/main" id="{6EADB68B-F5DA-6D43-B2C2-4DF09B111AC8}"/>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721">
              <a:extLst>
                <a:ext uri="{FF2B5EF4-FFF2-40B4-BE49-F238E27FC236}">
                  <a16:creationId xmlns:a16="http://schemas.microsoft.com/office/drawing/2014/main" id="{E5510B26-550F-2844-9260-ADE6123A583A}"/>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Oval 722">
              <a:extLst>
                <a:ext uri="{FF2B5EF4-FFF2-40B4-BE49-F238E27FC236}">
                  <a16:creationId xmlns:a16="http://schemas.microsoft.com/office/drawing/2014/main" id="{8FC63C16-C89D-3C44-99C1-A06613CA9BF3}"/>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Oval 723">
              <a:extLst>
                <a:ext uri="{FF2B5EF4-FFF2-40B4-BE49-F238E27FC236}">
                  <a16:creationId xmlns:a16="http://schemas.microsoft.com/office/drawing/2014/main" id="{D4F300B2-8E55-6E41-AC0E-8594062A247F}"/>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Oval 724">
              <a:extLst>
                <a:ext uri="{FF2B5EF4-FFF2-40B4-BE49-F238E27FC236}">
                  <a16:creationId xmlns:a16="http://schemas.microsoft.com/office/drawing/2014/main" id="{3BCC3926-21C8-9F4A-B492-168172C319B0}"/>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Oval 725">
              <a:extLst>
                <a:ext uri="{FF2B5EF4-FFF2-40B4-BE49-F238E27FC236}">
                  <a16:creationId xmlns:a16="http://schemas.microsoft.com/office/drawing/2014/main" id="{A206E97F-77C6-6A45-9C2B-8FB83CD396C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726">
              <a:extLst>
                <a:ext uri="{FF2B5EF4-FFF2-40B4-BE49-F238E27FC236}">
                  <a16:creationId xmlns:a16="http://schemas.microsoft.com/office/drawing/2014/main" id="{5D7A0A3B-2B0F-BF40-B62B-47BB4C83CA55}"/>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727">
              <a:extLst>
                <a:ext uri="{FF2B5EF4-FFF2-40B4-BE49-F238E27FC236}">
                  <a16:creationId xmlns:a16="http://schemas.microsoft.com/office/drawing/2014/main" id="{896933F7-55D6-2046-A97C-715E97B8CD34}"/>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28">
              <a:extLst>
                <a:ext uri="{FF2B5EF4-FFF2-40B4-BE49-F238E27FC236}">
                  <a16:creationId xmlns:a16="http://schemas.microsoft.com/office/drawing/2014/main" id="{BAA085D0-003A-F344-B62B-E5EDB39B5B39}"/>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729">
              <a:extLst>
                <a:ext uri="{FF2B5EF4-FFF2-40B4-BE49-F238E27FC236}">
                  <a16:creationId xmlns:a16="http://schemas.microsoft.com/office/drawing/2014/main" id="{7A667DD9-8F9E-2D46-9A0C-0AB06D3F74B2}"/>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Oval 730">
              <a:extLst>
                <a:ext uri="{FF2B5EF4-FFF2-40B4-BE49-F238E27FC236}">
                  <a16:creationId xmlns:a16="http://schemas.microsoft.com/office/drawing/2014/main" id="{40A5B03B-43DC-3B4A-9A65-46D79104E1D8}"/>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31">
              <a:extLst>
                <a:ext uri="{FF2B5EF4-FFF2-40B4-BE49-F238E27FC236}">
                  <a16:creationId xmlns:a16="http://schemas.microsoft.com/office/drawing/2014/main" id="{9133DBE1-71E3-F643-83C0-467309A56FB3}"/>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32">
              <a:extLst>
                <a:ext uri="{FF2B5EF4-FFF2-40B4-BE49-F238E27FC236}">
                  <a16:creationId xmlns:a16="http://schemas.microsoft.com/office/drawing/2014/main" id="{1B757C31-6E0F-5B49-AC94-93593D1167A2}"/>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33">
              <a:extLst>
                <a:ext uri="{FF2B5EF4-FFF2-40B4-BE49-F238E27FC236}">
                  <a16:creationId xmlns:a16="http://schemas.microsoft.com/office/drawing/2014/main" id="{392DB327-AD8F-644A-B122-7FB67DD8635D}"/>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734">
              <a:extLst>
                <a:ext uri="{FF2B5EF4-FFF2-40B4-BE49-F238E27FC236}">
                  <a16:creationId xmlns:a16="http://schemas.microsoft.com/office/drawing/2014/main" id="{0626C3F8-FF9B-5B4E-B77D-2C0208C8467A}"/>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7" name="Freeform 735">
              <a:extLst>
                <a:ext uri="{FF2B5EF4-FFF2-40B4-BE49-F238E27FC236}">
                  <a16:creationId xmlns:a16="http://schemas.microsoft.com/office/drawing/2014/main" id="{0B816681-414C-3F41-A3EE-F67B829BC9A3}"/>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636713"/>
            <a:ext cx="10687048" cy="4751389"/>
          </a:xfrm>
        </p:spPr>
        <p:txBody>
          <a:bodyPr/>
          <a:lstStyle/>
          <a:p>
            <a:pPr marL="285750" indent="-285750"/>
            <a:r>
              <a:rPr lang="en-US" sz="1800" dirty="0"/>
              <a:t>Many doctors said that they did not receive any formal training before redeployment</a:t>
            </a:r>
          </a:p>
          <a:p>
            <a:pPr marL="285750" indent="-285750"/>
            <a:endParaRPr lang="en-US" sz="1800" dirty="0">
              <a:highlight>
                <a:srgbClr val="FFFF00"/>
              </a:highlight>
            </a:endParaRPr>
          </a:p>
          <a:p>
            <a:pPr marL="285750" indent="-285750"/>
            <a:endParaRPr lang="en-US" sz="1800" dirty="0">
              <a:highlight>
                <a:srgbClr val="FFFF00"/>
              </a:highlight>
            </a:endParaRPr>
          </a:p>
          <a:p>
            <a:pPr marL="536542" lvl="1" indent="0">
              <a:buNone/>
            </a:pPr>
            <a:endParaRPr lang="en-US" sz="1800" dirty="0">
              <a:highlight>
                <a:srgbClr val="FFFF00"/>
              </a:highlight>
            </a:endParaRPr>
          </a:p>
          <a:p>
            <a:pPr marL="285750" indent="-285750"/>
            <a:r>
              <a:rPr lang="en-GB" sz="1800" dirty="0"/>
              <a:t>Elements of training that were deemed most useful were: </a:t>
            </a:r>
            <a:r>
              <a:rPr lang="en-US" sz="1800" dirty="0"/>
              <a:t>Ventilation, assessment of ICU patients, PPE, proning and learning procedures such as line insertion </a:t>
            </a:r>
          </a:p>
          <a:p>
            <a:pPr marL="285750" indent="-285750"/>
            <a:r>
              <a:rPr lang="en-US" sz="1800" dirty="0"/>
              <a:t>Cross-skilling or introductory ICU courses were deemed to be very useful, however many discussed the need for more hands-on training and shadowing within ICU</a:t>
            </a:r>
          </a:p>
          <a:p>
            <a:pPr marL="285750" indent="-285750"/>
            <a:r>
              <a:rPr lang="en-US" sz="1800" dirty="0"/>
              <a:t>A “cheat sheet” was mentioned several times from North West doctors as a useful resource for </a:t>
            </a:r>
            <a:r>
              <a:rPr lang="en-US" sz="1800" dirty="0" err="1"/>
              <a:t>summarising</a:t>
            </a:r>
            <a:r>
              <a:rPr lang="en-US" sz="1800" dirty="0"/>
              <a:t> key ICU information</a:t>
            </a: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a:xfrm>
            <a:off x="527052" y="548646"/>
            <a:ext cx="11322048" cy="611649"/>
          </a:xfrm>
        </p:spPr>
        <p:txBody>
          <a:bodyPr/>
          <a:lstStyle/>
          <a:p>
            <a:r>
              <a:rPr lang="en-US" sz="2900" b="1" dirty="0">
                <a:solidFill>
                  <a:schemeClr val="accent1"/>
                </a:solidFill>
              </a:rPr>
              <a:t>Discussion Q1: </a:t>
            </a:r>
            <a:r>
              <a:rPr lang="en-US" sz="2900" b="1" dirty="0"/>
              <a:t>During the initial COVID response what was the most useful and important elements of training you received?</a:t>
            </a:r>
            <a:endParaRPr lang="en-US" sz="2900" dirty="0"/>
          </a:p>
        </p:txBody>
      </p:sp>
      <p:sp>
        <p:nvSpPr>
          <p:cNvPr id="22" name="Oval Callout 14">
            <a:extLst>
              <a:ext uri="{FF2B5EF4-FFF2-40B4-BE49-F238E27FC236}">
                <a16:creationId xmlns:a16="http://schemas.microsoft.com/office/drawing/2014/main" id="{633BE68F-4B96-C64E-842D-18B3675310F9}"/>
              </a:ext>
            </a:extLst>
          </p:cNvPr>
          <p:cNvSpPr/>
          <p:nvPr/>
        </p:nvSpPr>
        <p:spPr>
          <a:xfrm>
            <a:off x="2527968" y="2044699"/>
            <a:ext cx="8470232" cy="878823"/>
          </a:xfrm>
          <a:prstGeom prst="wedgeRectCallout">
            <a:avLst>
              <a:gd name="adj1" fmla="val -64187"/>
              <a:gd name="adj2" fmla="val -6524"/>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We did not receive any formal training prior to starting however we were directed to some online modules that covered generic ICU principles which was helpful</a:t>
            </a:r>
            <a:r>
              <a:rPr lang="en-US" dirty="0">
                <a:solidFill>
                  <a:schemeClr val="bg1"/>
                </a:solidFill>
              </a:rPr>
              <a:t>” </a:t>
            </a:r>
            <a:r>
              <a:rPr lang="en-US" b="1" dirty="0">
                <a:solidFill>
                  <a:schemeClr val="bg1"/>
                </a:solidFill>
              </a:rPr>
              <a:t>Redeployed doctor, SHO</a:t>
            </a:r>
            <a:endParaRPr lang="en-US" b="1"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72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Q2: What do you wish you had known more about / had more specific training before you worked in CC?</a:t>
            </a:r>
            <a:br>
              <a:rPr lang="en-US" sz="3200" b="1" dirty="0"/>
            </a:b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6" name="Table 4">
            <a:extLst>
              <a:ext uri="{FF2B5EF4-FFF2-40B4-BE49-F238E27FC236}">
                <a16:creationId xmlns:a16="http://schemas.microsoft.com/office/drawing/2014/main" id="{CA76F3D9-206E-8E4A-B43B-5748182EB2CB}"/>
              </a:ext>
            </a:extLst>
          </p:cNvPr>
          <p:cNvGraphicFramePr>
            <a:graphicFrameLocks noGrp="1"/>
          </p:cNvGraphicFramePr>
          <p:nvPr>
            <p:extLst>
              <p:ext uri="{D42A27DB-BD31-4B8C-83A1-F6EECF244321}">
                <p14:modId xmlns:p14="http://schemas.microsoft.com/office/powerpoint/2010/main" val="2476258247"/>
              </p:ext>
            </p:extLst>
          </p:nvPr>
        </p:nvGraphicFramePr>
        <p:xfrm>
          <a:off x="528221" y="1499438"/>
          <a:ext cx="11136969" cy="4927337"/>
        </p:xfrm>
        <a:graphic>
          <a:graphicData uri="http://schemas.openxmlformats.org/drawingml/2006/table">
            <a:tbl>
              <a:tblPr firstRow="1" bandRow="1">
                <a:tableStyleId>{5C22544A-7EE6-4342-B048-85BDC9FD1C3A}</a:tableStyleId>
              </a:tblPr>
              <a:tblGrid>
                <a:gridCol w="4322075">
                  <a:extLst>
                    <a:ext uri="{9D8B030D-6E8A-4147-A177-3AD203B41FA5}">
                      <a16:colId xmlns:a16="http://schemas.microsoft.com/office/drawing/2014/main" val="3846423990"/>
                    </a:ext>
                  </a:extLst>
                </a:gridCol>
                <a:gridCol w="609600">
                  <a:extLst>
                    <a:ext uri="{9D8B030D-6E8A-4147-A177-3AD203B41FA5}">
                      <a16:colId xmlns:a16="http://schemas.microsoft.com/office/drawing/2014/main" val="2122518428"/>
                    </a:ext>
                  </a:extLst>
                </a:gridCol>
                <a:gridCol w="5579165">
                  <a:extLst>
                    <a:ext uri="{9D8B030D-6E8A-4147-A177-3AD203B41FA5}">
                      <a16:colId xmlns:a16="http://schemas.microsoft.com/office/drawing/2014/main" val="2365030933"/>
                    </a:ext>
                  </a:extLst>
                </a:gridCol>
                <a:gridCol w="626129">
                  <a:extLst>
                    <a:ext uri="{9D8B030D-6E8A-4147-A177-3AD203B41FA5}">
                      <a16:colId xmlns:a16="http://schemas.microsoft.com/office/drawing/2014/main" val="2685137121"/>
                    </a:ext>
                  </a:extLst>
                </a:gridCol>
              </a:tblGrid>
              <a:tr h="351911">
                <a:tc gridSpan="2">
                  <a:txBody>
                    <a:bodyPr/>
                    <a:lstStyle/>
                    <a:p>
                      <a:pPr algn="ctr"/>
                      <a:r>
                        <a:rPr lang="en-GB" dirty="0"/>
                        <a:t>ICU 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10365">
                <a:tc>
                  <a:txBody>
                    <a:bodyPr/>
                    <a:lstStyle/>
                    <a:p>
                      <a:pPr algn="l" rtl="0" fontAlgn="b"/>
                      <a:r>
                        <a:rPr lang="en-GB" sz="2112" kern="1200" dirty="0">
                          <a:solidFill>
                            <a:schemeClr val="dk1"/>
                          </a:solidFill>
                          <a:latin typeface="+mn-lt"/>
                          <a:ea typeface="+mn-ea"/>
                          <a:cs typeface="+mn-cs"/>
                        </a:rPr>
                        <a:t>Ventilation/airway management</a:t>
                      </a:r>
                    </a:p>
                  </a:txBody>
                  <a:tcPr marL="9525" marR="9525" marT="9525" marB="0" anchor="b"/>
                </a:tc>
                <a:tc>
                  <a:txBody>
                    <a:bodyPr/>
                    <a:lstStyle/>
                    <a:p>
                      <a:pPr algn="ctr" rtl="0" fontAlgn="b"/>
                      <a:r>
                        <a:rPr lang="en-GB" sz="2112" kern="1200" dirty="0">
                          <a:solidFill>
                            <a:schemeClr val="dk1"/>
                          </a:solidFill>
                          <a:latin typeface="+mn-lt"/>
                          <a:ea typeface="+mn-ea"/>
                          <a:cs typeface="+mn-cs"/>
                        </a:rPr>
                        <a:t>32</a:t>
                      </a:r>
                    </a:p>
                  </a:txBody>
                  <a:tcPr marL="9525" marR="9525" marT="9525" marB="0" anchor="b"/>
                </a:tc>
                <a:tc>
                  <a:txBody>
                    <a:bodyPr/>
                    <a:lstStyle/>
                    <a:p>
                      <a:pPr algn="l" rtl="0" fontAlgn="b"/>
                      <a:r>
                        <a:rPr lang="en-GB" sz="2112" kern="1200" dirty="0">
                          <a:solidFill>
                            <a:schemeClr val="dk1"/>
                          </a:solidFill>
                          <a:latin typeface="+mn-lt"/>
                          <a:ea typeface="+mn-ea"/>
                          <a:cs typeface="+mn-cs"/>
                        </a:rPr>
                        <a:t>Nothing</a:t>
                      </a:r>
                    </a:p>
                  </a:txBody>
                  <a:tcPr marL="9525" marR="9525" marT="9525" marB="0" anchor="b"/>
                </a:tc>
                <a:tc>
                  <a:txBody>
                    <a:bodyPr/>
                    <a:lstStyle/>
                    <a:p>
                      <a:pPr algn="ctr" rtl="0" fontAlgn="b"/>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2431330949"/>
                  </a:ext>
                </a:extLst>
              </a:tr>
              <a:tr h="410365">
                <a:tc>
                  <a:txBody>
                    <a:bodyPr/>
                    <a:lstStyle/>
                    <a:p>
                      <a:pPr algn="l" rtl="0" fontAlgn="b"/>
                      <a:r>
                        <a:rPr lang="en-GB" sz="2112" kern="1200">
                          <a:solidFill>
                            <a:schemeClr val="dk1"/>
                          </a:solidFill>
                          <a:latin typeface="+mn-lt"/>
                          <a:ea typeface="+mn-ea"/>
                          <a:cs typeface="+mn-cs"/>
                        </a:rPr>
                        <a:t>ICU Medications</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tc>
                  <a:txBody>
                    <a:bodyPr/>
                    <a:lstStyle/>
                    <a:p>
                      <a:pPr algn="l" rtl="0" fontAlgn="b"/>
                      <a:r>
                        <a:rPr lang="en-GB" sz="2112" kern="1200" dirty="0">
                          <a:solidFill>
                            <a:schemeClr val="dk1"/>
                          </a:solidFill>
                          <a:latin typeface="+mn-lt"/>
                          <a:ea typeface="+mn-ea"/>
                          <a:cs typeface="+mn-cs"/>
                        </a:rPr>
                        <a:t>Orientation to ward, role and team structure</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2417201025"/>
                  </a:ext>
                </a:extLst>
              </a:tr>
              <a:tr h="410365">
                <a:tc>
                  <a:txBody>
                    <a:bodyPr/>
                    <a:lstStyle/>
                    <a:p>
                      <a:pPr algn="l" rtl="0" fontAlgn="b"/>
                      <a:r>
                        <a:rPr lang="en-GB" sz="2112" kern="1200">
                          <a:solidFill>
                            <a:schemeClr val="dk1"/>
                          </a:solidFill>
                          <a:latin typeface="+mn-lt"/>
                          <a:ea typeface="+mn-ea"/>
                          <a:cs typeface="+mn-cs"/>
                        </a:rPr>
                        <a:t>Delirium</a:t>
                      </a:r>
                    </a:p>
                  </a:txBody>
                  <a:tcPr marL="9525" marR="9525" marT="9525" marB="0" anchor="b"/>
                </a:tc>
                <a:tc>
                  <a:txBody>
                    <a:bodyPr/>
                    <a:lstStyle/>
                    <a:p>
                      <a:pPr algn="ctr" rtl="0" fontAlgn="b"/>
                      <a:r>
                        <a:rPr lang="en-GB" sz="2112" kern="1200" dirty="0">
                          <a:solidFill>
                            <a:schemeClr val="dk1"/>
                          </a:solidFill>
                          <a:latin typeface="+mn-lt"/>
                          <a:ea typeface="+mn-ea"/>
                          <a:cs typeface="+mn-cs"/>
                        </a:rPr>
                        <a:t>6</a:t>
                      </a:r>
                    </a:p>
                  </a:txBody>
                  <a:tcPr marL="9525" marR="9525" marT="9525" marB="0" anchor="b"/>
                </a:tc>
                <a:tc>
                  <a:txBody>
                    <a:bodyPr/>
                    <a:lstStyle/>
                    <a:p>
                      <a:pPr algn="l" rtl="0" fontAlgn="b"/>
                      <a:r>
                        <a:rPr lang="en-GB" sz="2112" kern="1200">
                          <a:solidFill>
                            <a:schemeClr val="dk1"/>
                          </a:solidFill>
                          <a:latin typeface="+mn-lt"/>
                          <a:ea typeface="+mn-ea"/>
                          <a:cs typeface="+mn-cs"/>
                        </a:rPr>
                        <a:t>Equipment</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1735771730"/>
                  </a:ext>
                </a:extLst>
              </a:tr>
              <a:tr h="410365">
                <a:tc>
                  <a:txBody>
                    <a:bodyPr/>
                    <a:lstStyle/>
                    <a:p>
                      <a:pPr algn="l" rtl="0" fontAlgn="b"/>
                      <a:r>
                        <a:rPr lang="en-GB" sz="2112" kern="1200" dirty="0">
                          <a:solidFill>
                            <a:schemeClr val="dk1"/>
                          </a:solidFill>
                          <a:latin typeface="+mn-lt"/>
                          <a:ea typeface="+mn-ea"/>
                          <a:cs typeface="+mn-cs"/>
                        </a:rPr>
                        <a:t>Deteriorating Patients</a:t>
                      </a:r>
                    </a:p>
                  </a:txBody>
                  <a:tcPr marL="9525" marR="9525" marT="9525" marB="0" anchor="b"/>
                </a:tc>
                <a:tc>
                  <a:txBody>
                    <a:bodyPr/>
                    <a:lstStyle/>
                    <a:p>
                      <a:pPr algn="ctr" rtl="0" fontAlgn="b"/>
                      <a:r>
                        <a:rPr lang="en-GB" sz="2112" kern="1200" dirty="0">
                          <a:solidFill>
                            <a:schemeClr val="dk1"/>
                          </a:solidFill>
                          <a:latin typeface="+mn-lt"/>
                          <a:ea typeface="+mn-ea"/>
                          <a:cs typeface="+mn-cs"/>
                        </a:rPr>
                        <a:t>6</a:t>
                      </a:r>
                    </a:p>
                  </a:txBody>
                  <a:tcPr marL="9525" marR="9525" marT="9525" marB="0" anchor="b"/>
                </a:tc>
                <a:tc>
                  <a:txBody>
                    <a:bodyPr/>
                    <a:lstStyle/>
                    <a:p>
                      <a:pPr algn="l" rtl="0" fontAlgn="b"/>
                      <a:r>
                        <a:rPr lang="en-GB" sz="2112" kern="1200">
                          <a:solidFill>
                            <a:schemeClr val="dk1"/>
                          </a:solidFill>
                          <a:latin typeface="+mn-lt"/>
                          <a:ea typeface="+mn-ea"/>
                          <a:cs typeface="+mn-cs"/>
                        </a:rPr>
                        <a:t>Simulation Training</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1323827341"/>
                  </a:ext>
                </a:extLst>
              </a:tr>
              <a:tr h="410365">
                <a:tc>
                  <a:txBody>
                    <a:bodyPr/>
                    <a:lstStyle/>
                    <a:p>
                      <a:pPr algn="l" rtl="0" fontAlgn="b"/>
                      <a:r>
                        <a:rPr lang="en-GB" sz="2112" kern="1200">
                          <a:solidFill>
                            <a:schemeClr val="dk1"/>
                          </a:solidFill>
                          <a:latin typeface="+mn-lt"/>
                          <a:ea typeface="+mn-ea"/>
                          <a:cs typeface="+mn-cs"/>
                        </a:rPr>
                        <a:t>Renal Replacement therapy</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tc>
                  <a:txBody>
                    <a:bodyPr/>
                    <a:lstStyle/>
                    <a:p>
                      <a:pPr algn="l" rtl="0" fontAlgn="b"/>
                      <a:r>
                        <a:rPr lang="en-GB" sz="2112" kern="1200" dirty="0">
                          <a:solidFill>
                            <a:schemeClr val="dk1"/>
                          </a:solidFill>
                          <a:latin typeface="+mn-lt"/>
                          <a:ea typeface="+mn-ea"/>
                          <a:cs typeface="+mn-cs"/>
                        </a:rPr>
                        <a:t>Supporting others</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799069424"/>
                  </a:ext>
                </a:extLst>
              </a:tr>
              <a:tr h="410365">
                <a:tc>
                  <a:txBody>
                    <a:bodyPr/>
                    <a:lstStyle/>
                    <a:p>
                      <a:pPr algn="l" rtl="0" fontAlgn="b"/>
                      <a:r>
                        <a:rPr lang="en-GB" sz="2112" kern="1200">
                          <a:solidFill>
                            <a:schemeClr val="dk1"/>
                          </a:solidFill>
                          <a:latin typeface="+mn-lt"/>
                          <a:ea typeface="+mn-ea"/>
                          <a:cs typeface="+mn-cs"/>
                        </a:rPr>
                        <a:t>Tracheostomy</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algn="l" rtl="0" fontAlgn="b"/>
                      <a:r>
                        <a:rPr lang="en-GB" sz="2112" kern="1200" dirty="0">
                          <a:solidFill>
                            <a:schemeClr val="dk1"/>
                          </a:solidFill>
                          <a:latin typeface="+mn-lt"/>
                          <a:ea typeface="+mn-ea"/>
                          <a:cs typeface="+mn-cs"/>
                        </a:rPr>
                        <a:t>Wellbeing</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4150995473"/>
                  </a:ext>
                </a:extLst>
              </a:tr>
              <a:tr h="410365">
                <a:tc>
                  <a:txBody>
                    <a:bodyPr/>
                    <a:lstStyle/>
                    <a:p>
                      <a:pPr algn="l" rtl="0" fontAlgn="b"/>
                      <a:r>
                        <a:rPr lang="en-GB" sz="2112" kern="1200" dirty="0">
                          <a:solidFill>
                            <a:schemeClr val="dk1"/>
                          </a:solidFill>
                          <a:latin typeface="+mn-lt"/>
                          <a:ea typeface="+mn-ea"/>
                          <a:cs typeface="+mn-cs"/>
                        </a:rPr>
                        <a:t>Procedures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tc>
                  <a:txBody>
                    <a:bodyPr/>
                    <a:lstStyle/>
                    <a:p>
                      <a:pPr algn="l" rtl="0" fontAlgn="b"/>
                      <a:r>
                        <a:rPr lang="en-GB" sz="2112" kern="1200" dirty="0">
                          <a:solidFill>
                            <a:schemeClr val="dk1"/>
                          </a:solidFill>
                          <a:latin typeface="+mn-lt"/>
                          <a:ea typeface="+mn-ea"/>
                          <a:cs typeface="+mn-cs"/>
                        </a:rPr>
                        <a:t>Hands-on training</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919793434"/>
                  </a:ext>
                </a:extLst>
              </a:tr>
              <a:tr h="410365">
                <a:tc>
                  <a:txBody>
                    <a:bodyPr/>
                    <a:lstStyle/>
                    <a:p>
                      <a:pPr algn="l" rtl="0" fontAlgn="b"/>
                      <a:r>
                        <a:rPr lang="en-GB" sz="2112" kern="1200">
                          <a:solidFill>
                            <a:schemeClr val="dk1"/>
                          </a:solidFill>
                          <a:latin typeface="+mn-lt"/>
                          <a:ea typeface="+mn-ea"/>
                          <a:cs typeface="+mn-cs"/>
                        </a:rPr>
                        <a:t>PPE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r>
                        <a:rPr lang="en-GB" sz="2112" kern="1200" dirty="0">
                          <a:solidFill>
                            <a:schemeClr val="dk1"/>
                          </a:solidFill>
                          <a:latin typeface="+mn-lt"/>
                          <a:ea typeface="+mn-ea"/>
                          <a:cs typeface="+mn-cs"/>
                        </a:rPr>
                        <a:t>Communication</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859072750"/>
                  </a:ext>
                </a:extLst>
              </a:tr>
              <a:tr h="410365">
                <a:tc>
                  <a:txBody>
                    <a:bodyPr/>
                    <a:lstStyle/>
                    <a:p>
                      <a:pPr algn="l" rtl="0" fontAlgn="b"/>
                      <a:r>
                        <a:rPr lang="en-GB" sz="2112" kern="1200" dirty="0">
                          <a:solidFill>
                            <a:schemeClr val="dk1"/>
                          </a:solidFill>
                          <a:latin typeface="+mn-lt"/>
                          <a:ea typeface="+mn-ea"/>
                          <a:cs typeface="+mn-cs"/>
                        </a:rPr>
                        <a:t>COVID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rtl="0" fontAlgn="b"/>
                      <a:endParaRPr lang="en-GB"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31616840"/>
                  </a:ext>
                </a:extLst>
              </a:tr>
              <a:tr h="410365">
                <a:tc>
                  <a:txBody>
                    <a:bodyPr/>
                    <a:lstStyle/>
                    <a:p>
                      <a:pPr algn="l" rtl="0" fontAlgn="b"/>
                      <a:r>
                        <a:rPr lang="en-GB" sz="2112" kern="1200" dirty="0">
                          <a:solidFill>
                            <a:schemeClr val="dk1"/>
                          </a:solidFill>
                          <a:latin typeface="+mn-lt"/>
                          <a:ea typeface="+mn-ea"/>
                          <a:cs typeface="+mn-cs"/>
                        </a:rPr>
                        <a:t>Proning and manual handling </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2427094783"/>
                  </a:ext>
                </a:extLst>
              </a:tr>
              <a:tr h="410365">
                <a:tc>
                  <a:txBody>
                    <a:bodyPr/>
                    <a:lstStyle/>
                    <a:p>
                      <a:pPr algn="l" rtl="0" fontAlgn="b"/>
                      <a:r>
                        <a:rPr lang="en-GB" sz="2112" kern="1200" dirty="0">
                          <a:solidFill>
                            <a:schemeClr val="dk1"/>
                          </a:solidFill>
                          <a:latin typeface="+mn-lt"/>
                          <a:ea typeface="+mn-ea"/>
                          <a:cs typeface="+mn-cs"/>
                        </a:rPr>
                        <a:t>End of life care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3639699287"/>
                  </a:ext>
                </a:extLst>
              </a:tr>
            </a:tbl>
          </a:graphicData>
        </a:graphic>
      </p:graphicFrame>
    </p:spTree>
    <p:extLst>
      <p:ext uri="{BB962C8B-B14F-4D97-AF65-F5344CB8AC3E}">
        <p14:creationId xmlns:p14="http://schemas.microsoft.com/office/powerpoint/2010/main" val="2640225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lgn="l">
          <a:defRPr sz="1625" dirty="0"/>
        </a:defPPr>
      </a:lstStyle>
    </a:txDef>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FFC56DA90C6444BEEA692472786832" ma:contentTypeVersion="10" ma:contentTypeDescription="Create a new document." ma:contentTypeScope="" ma:versionID="beb684d0b1a535b4d5eb79e0e5461b84">
  <xsd:schema xmlns:xsd="http://www.w3.org/2001/XMLSchema" xmlns:xs="http://www.w3.org/2001/XMLSchema" xmlns:p="http://schemas.microsoft.com/office/2006/metadata/properties" xmlns:ns3="fed76616-9294-4a8c-86b2-9f6bb1b65724" xmlns:ns4="063600e6-7ce1-43b7-a29e-0e0cc2ac80e5" targetNamespace="http://schemas.microsoft.com/office/2006/metadata/properties" ma:root="true" ma:fieldsID="e7195a4ef59938c52b551c7894f06152" ns3:_="" ns4:_="">
    <xsd:import namespace="fed76616-9294-4a8c-86b2-9f6bb1b65724"/>
    <xsd:import namespace="063600e6-7ce1-43b7-a29e-0e0cc2ac80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d76616-9294-4a8c-86b2-9f6bb1b65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600e6-7ce1-43b7-a29e-0e0cc2ac80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063600e6-7ce1-43b7-a29e-0e0cc2ac80e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ed76616-9294-4a8c-86b2-9f6bb1b65724"/>
    <ds:schemaRef ds:uri="http://www.w3.org/XML/1998/namespace"/>
    <ds:schemaRef ds:uri="http://purl.org/dc/dcmitype/"/>
  </ds:schemaRefs>
</ds:datastoreItem>
</file>

<file path=customXml/itemProps2.xml><?xml version="1.0" encoding="utf-8"?>
<ds:datastoreItem xmlns:ds="http://schemas.openxmlformats.org/officeDocument/2006/customXml" ds:itemID="{85343A2D-64D9-4E87-B6BA-2F87417FA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d76616-9294-4a8c-86b2-9f6bb1b65724"/>
    <ds:schemaRef ds:uri="063600e6-7ce1-43b7-a29e-0e0cc2ac8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333066-D95F-4DC9-8F45-8431A5C3C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22353</TotalTime>
  <Words>3120</Words>
  <Application>Microsoft Macintosh PowerPoint</Application>
  <PresentationFormat>Widescreen</PresentationFormat>
  <Paragraphs>503</Paragraphs>
  <Slides>20</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 New</vt:lpstr>
      <vt:lpstr>Times New Roman</vt:lpstr>
      <vt:lpstr>Wingdings</vt:lpstr>
      <vt:lpstr>Office Theme</vt:lpstr>
      <vt:lpstr>Exploring the ICU Education Experience Across London During the COVID Pandemic: Survey Results    Doctors redeployed to ICU  </vt:lpstr>
      <vt:lpstr>PowerPoint Presentation</vt:lpstr>
      <vt:lpstr>Purpose</vt:lpstr>
      <vt:lpstr>Survey Aims and Research Questions</vt:lpstr>
      <vt:lpstr>Survey Results: Reponses from Doctors that were redeployed to ICU during the pandemic        *Resources that were suggested in the survey responses are being collated separately and are not discussed in this summary</vt:lpstr>
      <vt:lpstr>Redeployed Doctors: Area and Location  </vt:lpstr>
      <vt:lpstr>Q1: During the initial COVID response what was the most useful and important elements of training you received?*</vt:lpstr>
      <vt:lpstr>Discussion Q1: During the initial COVID response what was the most useful and important elements of training you received?</vt:lpstr>
      <vt:lpstr>Q2: What do you wish you had known more about / had more specific training before you worked in CC? </vt:lpstr>
      <vt:lpstr>Discussion Q2: What do you wish you had known more about/ had more specific training before you worked in CC?</vt:lpstr>
      <vt:lpstr>Q3. What were the most useful things you learnt whilst looking after patients in CC?* Who did you learn this from and how?</vt:lpstr>
      <vt:lpstr>Discussion Q3: What were the most useful things you learnt whilst looking after patient in CC? Who did you learn this from and how?</vt:lpstr>
      <vt:lpstr>Q4a: What were the steepest learning curves you faced on redeployment?</vt:lpstr>
      <vt:lpstr>Q4b: How did you overcome them?</vt:lpstr>
      <vt:lpstr>Discussion Q4: What were the steepest learning curves you faced on redeployment? How did you overcome them?</vt:lpstr>
      <vt:lpstr>Q5: What would you do differently if you had to go back to your initial redeployment?</vt:lpstr>
      <vt:lpstr>Q6: What is the one piece of advice you would give a colleague going to work on CC?</vt:lpstr>
      <vt:lpstr>Conclusions:</vt:lpstr>
      <vt:lpstr>The LTLC: Education Workstream</vt:lpstr>
      <vt:lpstr>Close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dc:title>
  <dc:creator>Sebastian Nai</dc:creator>
  <cp:lastModifiedBy>Microsoft Office User</cp:lastModifiedBy>
  <cp:revision>384</cp:revision>
  <dcterms:created xsi:type="dcterms:W3CDTF">2020-05-28T09:14:18Z</dcterms:created>
  <dcterms:modified xsi:type="dcterms:W3CDTF">2020-09-18T16:29:23Z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0x010100F3FFC56DA90C6444BEEA692472786832</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