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0" r:id="rId4"/>
  </p:sldMasterIdLst>
  <p:notesMasterIdLst>
    <p:notesMasterId r:id="rId24"/>
  </p:notesMasterIdLst>
  <p:handoutMasterIdLst>
    <p:handoutMasterId r:id="rId25"/>
  </p:handoutMasterIdLst>
  <p:sldIdLst>
    <p:sldId id="256" r:id="rId5"/>
    <p:sldId id="5105" r:id="rId6"/>
    <p:sldId id="5029" r:id="rId7"/>
    <p:sldId id="259" r:id="rId8"/>
    <p:sldId id="271" r:id="rId9"/>
    <p:sldId id="279" r:id="rId10"/>
    <p:sldId id="260" r:id="rId11"/>
    <p:sldId id="5111" r:id="rId12"/>
    <p:sldId id="272" r:id="rId13"/>
    <p:sldId id="5116" r:id="rId14"/>
    <p:sldId id="275" r:id="rId15"/>
    <p:sldId id="5112" r:id="rId16"/>
    <p:sldId id="5106" r:id="rId17"/>
    <p:sldId id="5114" r:id="rId18"/>
    <p:sldId id="5107" r:id="rId19"/>
    <p:sldId id="5109" r:id="rId20"/>
    <p:sldId id="274" r:id="rId21"/>
    <p:sldId id="282" r:id="rId22"/>
    <p:sldId id="265" r:id="rId23"/>
  </p:sldIdLst>
  <p:sldSz cx="12192000" cy="6858000"/>
  <p:notesSz cx="6858000" cy="91440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3" orient="horz" pos="2137"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riya Rathod" initials="PR" lastIdx="1" clrIdx="0">
    <p:extLst>
      <p:ext uri="{19B8F6BF-5375-455C-9EA6-DF929625EA0E}">
        <p15:presenceInfo xmlns:p15="http://schemas.microsoft.com/office/powerpoint/2012/main" userId="S::Priya.Rathod@uk.ey.com::cba029b9-8253-4059-bb06-2fc8d2759072" providerId="AD"/>
      </p:ext>
    </p:extLst>
  </p:cmAuthor>
  <p:cmAuthor id="2" name="Julie Combes" initials="JC" lastIdx="10" clrIdx="1">
    <p:extLst>
      <p:ext uri="{19B8F6BF-5375-455C-9EA6-DF929625EA0E}">
        <p15:presenceInfo xmlns:p15="http://schemas.microsoft.com/office/powerpoint/2012/main" userId="10cde069d4d23ba1" providerId="Windows Live"/>
      </p:ext>
    </p:extLst>
  </p:cmAuthor>
  <p:cmAuthor id="3" name="Mamta Vaidya" initials="MV" lastIdx="1" clrIdx="2">
    <p:extLst>
      <p:ext uri="{19B8F6BF-5375-455C-9EA6-DF929625EA0E}">
        <p15:presenceInfo xmlns:p15="http://schemas.microsoft.com/office/powerpoint/2012/main" userId="f5dc5c8bbb2aff8b" providerId="Windows Live"/>
      </p:ext>
    </p:extLst>
  </p:cmAuthor>
  <p:cmAuthor id="4" name="Nuttall, Ella" initials="NE" lastIdx="15" clrIdx="3">
    <p:extLst>
      <p:ext uri="{19B8F6BF-5375-455C-9EA6-DF929625EA0E}">
        <p15:presenceInfo xmlns:p15="http://schemas.microsoft.com/office/powerpoint/2012/main" userId="Nuttall, Ell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1B9"/>
    <a:srgbClr val="005EB8"/>
    <a:srgbClr val="FFFFFF"/>
    <a:srgbClr val="003087"/>
    <a:srgbClr val="D9D9D9"/>
    <a:srgbClr val="00A499"/>
    <a:srgbClr val="41B6E6"/>
    <a:srgbClr val="D2D2D2"/>
    <a:srgbClr val="00A9CE"/>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47" autoAdjust="0"/>
    <p:restoredTop sz="70492" autoAdjust="0"/>
  </p:normalViewPr>
  <p:slideViewPr>
    <p:cSldViewPr snapToGrid="0" snapToObjects="1">
      <p:cViewPr varScale="1">
        <p:scale>
          <a:sx n="127" d="100"/>
          <a:sy n="127" d="100"/>
        </p:scale>
        <p:origin x="1432" y="152"/>
      </p:cViewPr>
      <p:guideLst>
        <p:guide pos="3840"/>
        <p:guide orient="horz" pos="2137"/>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570"/>
    </p:cViewPr>
  </p:sorterViewPr>
  <p:notesViewPr>
    <p:cSldViewPr snapToGrid="0" snapToObjects="1">
      <p:cViewPr varScale="1">
        <p:scale>
          <a:sx n="88" d="100"/>
          <a:sy n="88" d="100"/>
        </p:scale>
        <p:origin x="-387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800" b="1" i="0" baseline="0" dirty="0">
                <a:effectLst/>
              </a:rPr>
              <a:t>Response Rates by Area of London</a:t>
            </a:r>
            <a:endParaRPr lang="en-GB" dirty="0">
              <a:effectLst/>
            </a:endParaRPr>
          </a:p>
        </c:rich>
      </c:tx>
      <c:layout>
        <c:manualLayout>
          <c:xMode val="edge"/>
          <c:yMode val="edge"/>
          <c:x val="0.1155391808507947"/>
          <c:y val="5.4803978682546876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explosion val="1"/>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1D4-BA4E-9A89-B74873D5430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1D4-BA4E-9A89-B74873D5430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1D4-BA4E-9A89-B74873D5430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61D4-BA4E-9A89-B74873D5430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61D4-BA4E-9A89-B74873D5430B}"/>
              </c:ext>
            </c:extLst>
          </c:dPt>
          <c:cat>
            <c:strRef>
              <c:f>Sheet1!$A$2:$A$6</c:f>
              <c:strCache>
                <c:ptCount val="5"/>
                <c:pt idx="0">
                  <c:v>South West London</c:v>
                </c:pt>
                <c:pt idx="1">
                  <c:v>South East London</c:v>
                </c:pt>
                <c:pt idx="2">
                  <c:v>North East London</c:v>
                </c:pt>
                <c:pt idx="3">
                  <c:v>North West London</c:v>
                </c:pt>
                <c:pt idx="4">
                  <c:v>North Central London</c:v>
                </c:pt>
              </c:strCache>
            </c:strRef>
          </c:cat>
          <c:val>
            <c:numRef>
              <c:f>Sheet1!$B$2:$B$6</c:f>
              <c:numCache>
                <c:formatCode>General</c:formatCode>
                <c:ptCount val="5"/>
                <c:pt idx="0">
                  <c:v>10</c:v>
                </c:pt>
                <c:pt idx="1">
                  <c:v>4</c:v>
                </c:pt>
                <c:pt idx="2">
                  <c:v>8</c:v>
                </c:pt>
                <c:pt idx="3">
                  <c:v>12</c:v>
                </c:pt>
                <c:pt idx="4">
                  <c:v>11</c:v>
                </c:pt>
              </c:numCache>
            </c:numRef>
          </c:val>
          <c:extLst>
            <c:ext xmlns:c16="http://schemas.microsoft.com/office/drawing/2014/chart" uri="{C3380CC4-5D6E-409C-BE32-E72D297353CC}">
              <c16:uniqueId val="{0000000A-61D4-BA4E-9A89-B74873D5430B}"/>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B797CD-A731-4561-9249-94BDFD6648AB}"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en-GB"/>
        </a:p>
      </dgm:t>
    </dgm:pt>
    <dgm:pt modelId="{6049378F-F68F-4CAB-A2CD-3C76FAA4BA5E}">
      <dgm:prSet phldrT="[Text]"/>
      <dgm:spPr/>
      <dgm:t>
        <a:bodyPr/>
        <a:lstStyle/>
        <a:p>
          <a:r>
            <a:rPr lang="en-GB" dirty="0"/>
            <a:t>Support role definition</a:t>
          </a:r>
        </a:p>
      </dgm:t>
    </dgm:pt>
    <dgm:pt modelId="{AEC9C983-872B-4FD5-98CA-C560ED247995}" type="parTrans" cxnId="{6D3B0805-EC4F-47EE-A9D3-1981AF50C660}">
      <dgm:prSet/>
      <dgm:spPr/>
      <dgm:t>
        <a:bodyPr/>
        <a:lstStyle/>
        <a:p>
          <a:endParaRPr lang="en-GB"/>
        </a:p>
      </dgm:t>
    </dgm:pt>
    <dgm:pt modelId="{14EC2B1C-6717-4D2A-8A21-5FCC7BFC51B8}" type="sibTrans" cxnId="{6D3B0805-EC4F-47EE-A9D3-1981AF50C660}">
      <dgm:prSet/>
      <dgm:spPr/>
      <dgm:t>
        <a:bodyPr/>
        <a:lstStyle/>
        <a:p>
          <a:endParaRPr lang="en-GB"/>
        </a:p>
      </dgm:t>
    </dgm:pt>
    <dgm:pt modelId="{DC8459C3-40A4-4FD5-AF31-2641EE821AB8}">
      <dgm:prSet phldrT="[Text]" custT="1"/>
      <dgm:spPr/>
      <dgm:t>
        <a:bodyPr/>
        <a:lstStyle/>
        <a:p>
          <a:pPr marL="0" indent="0" defTabSz="179388">
            <a:buFont typeface="Arial" panose="020B0604020202020204" pitchFamily="34" charset="0"/>
            <a:buNone/>
            <a:tabLst/>
          </a:pPr>
          <a:r>
            <a:rPr lang="en-GB" sz="2000" dirty="0"/>
            <a:t>Publish a skills matrix mapped to existing competency frameworks for all critical care roles </a:t>
          </a:r>
        </a:p>
      </dgm:t>
    </dgm:pt>
    <dgm:pt modelId="{191BE5D1-3F09-4813-9CFB-910237B1A870}" type="parTrans" cxnId="{712E7C25-82B5-4041-802C-2A91197CDE4C}">
      <dgm:prSet/>
      <dgm:spPr/>
      <dgm:t>
        <a:bodyPr/>
        <a:lstStyle/>
        <a:p>
          <a:endParaRPr lang="en-GB"/>
        </a:p>
      </dgm:t>
    </dgm:pt>
    <dgm:pt modelId="{B3B8926C-D6F4-40D3-88D8-66B5E85C54AE}" type="sibTrans" cxnId="{712E7C25-82B5-4041-802C-2A91197CDE4C}">
      <dgm:prSet/>
      <dgm:spPr/>
      <dgm:t>
        <a:bodyPr/>
        <a:lstStyle/>
        <a:p>
          <a:endParaRPr lang="en-GB"/>
        </a:p>
      </dgm:t>
    </dgm:pt>
    <dgm:pt modelId="{69836248-B8C6-4D62-AFC6-0A96BA0DEFBB}">
      <dgm:prSet phldrT="[Text]"/>
      <dgm:spPr/>
      <dgm:t>
        <a:bodyPr/>
        <a:lstStyle/>
        <a:p>
          <a:r>
            <a:rPr lang="en-GB" dirty="0"/>
            <a:t>Share Education Content</a:t>
          </a:r>
        </a:p>
      </dgm:t>
    </dgm:pt>
    <dgm:pt modelId="{121A3C64-1C23-4DBB-958C-72EB937BFB7D}" type="parTrans" cxnId="{7E0FD34E-2C43-4848-A88B-92A183C67F59}">
      <dgm:prSet/>
      <dgm:spPr/>
      <dgm:t>
        <a:bodyPr/>
        <a:lstStyle/>
        <a:p>
          <a:endParaRPr lang="en-GB"/>
        </a:p>
      </dgm:t>
    </dgm:pt>
    <dgm:pt modelId="{C5C2F794-7B24-4496-B8A0-5CB1EEE2A6D7}" type="sibTrans" cxnId="{7E0FD34E-2C43-4848-A88B-92A183C67F59}">
      <dgm:prSet/>
      <dgm:spPr/>
      <dgm:t>
        <a:bodyPr/>
        <a:lstStyle/>
        <a:p>
          <a:endParaRPr lang="en-GB"/>
        </a:p>
      </dgm:t>
    </dgm:pt>
    <dgm:pt modelId="{C5FC0E69-E7BB-4B58-84DF-280CDB25D18B}">
      <dgm:prSet phldrT="[Text]" custT="1"/>
      <dgm:spPr/>
      <dgm:t>
        <a:bodyPr/>
        <a:lstStyle/>
        <a:p>
          <a:pPr marL="0" indent="0">
            <a:buFont typeface="Arial" panose="020B0604020202020204" pitchFamily="34" charset="0"/>
            <a:buNone/>
          </a:pPr>
          <a:r>
            <a:rPr lang="en-GB" sz="2000" dirty="0"/>
            <a:t>Curate existing high quality education content into modules mapped to the skills matrix </a:t>
          </a:r>
        </a:p>
      </dgm:t>
    </dgm:pt>
    <dgm:pt modelId="{4D590111-334D-45C3-94D1-C9A2B1CCF730}" type="parTrans" cxnId="{D7602A21-A2A7-4C14-8BEB-CF8EDE442488}">
      <dgm:prSet/>
      <dgm:spPr/>
      <dgm:t>
        <a:bodyPr/>
        <a:lstStyle/>
        <a:p>
          <a:endParaRPr lang="en-GB"/>
        </a:p>
      </dgm:t>
    </dgm:pt>
    <dgm:pt modelId="{7353F553-C44A-4848-9C6A-0DD39968C99F}" type="sibTrans" cxnId="{D7602A21-A2A7-4C14-8BEB-CF8EDE442488}">
      <dgm:prSet/>
      <dgm:spPr/>
      <dgm:t>
        <a:bodyPr/>
        <a:lstStyle/>
        <a:p>
          <a:endParaRPr lang="en-GB"/>
        </a:p>
      </dgm:t>
    </dgm:pt>
    <dgm:pt modelId="{818965D1-A72A-4EA5-8302-8B75AFC28295}">
      <dgm:prSet phldrT="[Text]"/>
      <dgm:spPr/>
      <dgm:t>
        <a:bodyPr/>
        <a:lstStyle/>
        <a:p>
          <a:r>
            <a:rPr lang="en-GB" dirty="0"/>
            <a:t>Create a Skills Passport</a:t>
          </a:r>
        </a:p>
      </dgm:t>
    </dgm:pt>
    <dgm:pt modelId="{558D6B25-BB36-48FA-B199-14A793C61E0F}" type="parTrans" cxnId="{5E3B37BE-0271-4D78-9495-06502519428B}">
      <dgm:prSet/>
      <dgm:spPr/>
      <dgm:t>
        <a:bodyPr/>
        <a:lstStyle/>
        <a:p>
          <a:endParaRPr lang="en-GB"/>
        </a:p>
      </dgm:t>
    </dgm:pt>
    <dgm:pt modelId="{5B4F2551-34AF-48C0-B236-D76E21ADF25E}" type="sibTrans" cxnId="{5E3B37BE-0271-4D78-9495-06502519428B}">
      <dgm:prSet/>
      <dgm:spPr/>
      <dgm:t>
        <a:bodyPr/>
        <a:lstStyle/>
        <a:p>
          <a:endParaRPr lang="en-GB"/>
        </a:p>
      </dgm:t>
    </dgm:pt>
    <dgm:pt modelId="{E8732461-6E10-4186-973D-9F516C24967D}">
      <dgm:prSet phldrT="[Text]" custT="1"/>
      <dgm:spPr/>
      <dgm:t>
        <a:bodyPr/>
        <a:lstStyle/>
        <a:p>
          <a:pPr marL="0" indent="0">
            <a:buNone/>
          </a:pPr>
          <a:r>
            <a:rPr lang="en-GB" sz="2000" dirty="0"/>
            <a:t>Create electronic competency passports, interfacing with IT systems, e-learning  and face to face education</a:t>
          </a:r>
        </a:p>
      </dgm:t>
    </dgm:pt>
    <dgm:pt modelId="{8E186A51-B3A2-41A0-A031-26C032AFFD70}" type="parTrans" cxnId="{E58F9B0D-31AD-4D3E-A10C-9FFEE12D2E42}">
      <dgm:prSet/>
      <dgm:spPr/>
      <dgm:t>
        <a:bodyPr/>
        <a:lstStyle/>
        <a:p>
          <a:endParaRPr lang="en-GB"/>
        </a:p>
      </dgm:t>
    </dgm:pt>
    <dgm:pt modelId="{5ACA9159-35CA-4C24-B719-7E95DA055C1C}" type="sibTrans" cxnId="{E58F9B0D-31AD-4D3E-A10C-9FFEE12D2E42}">
      <dgm:prSet/>
      <dgm:spPr/>
      <dgm:t>
        <a:bodyPr/>
        <a:lstStyle/>
        <a:p>
          <a:endParaRPr lang="en-GB"/>
        </a:p>
      </dgm:t>
    </dgm:pt>
    <dgm:pt modelId="{8C01DC6C-8F0F-4700-B4E3-978AE8372B54}">
      <dgm:prSet phldrT="[Text]" custT="1"/>
      <dgm:spPr/>
      <dgm:t>
        <a:bodyPr/>
        <a:lstStyle/>
        <a:p>
          <a:pPr marL="228600" indent="0" defTabSz="889000">
            <a:buFont typeface="Arial" panose="020B0604020202020204" pitchFamily="34" charset="0"/>
            <a:buChar char="•"/>
          </a:pPr>
          <a:endParaRPr lang="en-GB" sz="2000" dirty="0"/>
        </a:p>
      </dgm:t>
    </dgm:pt>
    <dgm:pt modelId="{03200875-6D8E-4073-B595-6D9BDA0B3F3C}" type="parTrans" cxnId="{1F6F5042-DDBC-4F94-AC37-4B5A0F07D20B}">
      <dgm:prSet/>
      <dgm:spPr/>
      <dgm:t>
        <a:bodyPr/>
        <a:lstStyle/>
        <a:p>
          <a:endParaRPr lang="en-GB"/>
        </a:p>
      </dgm:t>
    </dgm:pt>
    <dgm:pt modelId="{FD417685-11FC-4E05-9843-799B9E787694}" type="sibTrans" cxnId="{1F6F5042-DDBC-4F94-AC37-4B5A0F07D20B}">
      <dgm:prSet/>
      <dgm:spPr/>
      <dgm:t>
        <a:bodyPr/>
        <a:lstStyle/>
        <a:p>
          <a:endParaRPr lang="en-GB"/>
        </a:p>
      </dgm:t>
    </dgm:pt>
    <dgm:pt modelId="{7AEF5F1F-19E1-4083-98B9-07368370EE27}">
      <dgm:prSet phldrT="[Text]" custT="1"/>
      <dgm:spPr/>
      <dgm:t>
        <a:bodyPr/>
        <a:lstStyle/>
        <a:p>
          <a:pPr marL="182563" indent="-182563">
            <a:buFont typeface="Arial" panose="020B0604020202020204" pitchFamily="34" charset="0"/>
            <a:buChar char="•"/>
          </a:pPr>
          <a:r>
            <a:rPr lang="en-GB" sz="1800" dirty="0"/>
            <a:t>Leadership training</a:t>
          </a:r>
        </a:p>
      </dgm:t>
    </dgm:pt>
    <dgm:pt modelId="{E832BF49-402C-4C03-861A-6763871D6554}" type="parTrans" cxnId="{D566B535-F924-439F-9E2F-E9F48390DB4A}">
      <dgm:prSet/>
      <dgm:spPr/>
      <dgm:t>
        <a:bodyPr/>
        <a:lstStyle/>
        <a:p>
          <a:endParaRPr lang="en-GB"/>
        </a:p>
      </dgm:t>
    </dgm:pt>
    <dgm:pt modelId="{0AF64939-1AEE-4F6F-BDC7-C0796A21661A}" type="sibTrans" cxnId="{D566B535-F924-439F-9E2F-E9F48390DB4A}">
      <dgm:prSet/>
      <dgm:spPr/>
      <dgm:t>
        <a:bodyPr/>
        <a:lstStyle/>
        <a:p>
          <a:endParaRPr lang="en-GB"/>
        </a:p>
      </dgm:t>
    </dgm:pt>
    <dgm:pt modelId="{47D30914-A7E8-4CAF-B20B-E9418494DDA5}">
      <dgm:prSet phldrT="[Text]" custT="1"/>
      <dgm:spPr/>
      <dgm:t>
        <a:bodyPr/>
        <a:lstStyle/>
        <a:p>
          <a:pPr marL="0" indent="0">
            <a:buNone/>
          </a:pPr>
          <a:r>
            <a:rPr lang="en-GB" sz="2000" dirty="0"/>
            <a:t>Explore compatibility with e-rostering platforms </a:t>
          </a:r>
        </a:p>
      </dgm:t>
    </dgm:pt>
    <dgm:pt modelId="{0F8BFB30-E8EA-4C5F-ADC1-BDB9A99E9EA3}" type="parTrans" cxnId="{4DAA2BE4-7301-4948-BA4F-09B8AB01D554}">
      <dgm:prSet/>
      <dgm:spPr/>
      <dgm:t>
        <a:bodyPr/>
        <a:lstStyle/>
        <a:p>
          <a:endParaRPr lang="en-GB"/>
        </a:p>
      </dgm:t>
    </dgm:pt>
    <dgm:pt modelId="{E485F8AD-6E54-4D49-B1F1-62897E080A6A}" type="sibTrans" cxnId="{4DAA2BE4-7301-4948-BA4F-09B8AB01D554}">
      <dgm:prSet/>
      <dgm:spPr/>
      <dgm:t>
        <a:bodyPr/>
        <a:lstStyle/>
        <a:p>
          <a:endParaRPr lang="en-GB"/>
        </a:p>
      </dgm:t>
    </dgm:pt>
    <dgm:pt modelId="{39D1FCA1-E3D9-45BE-B049-0B83E9EB8D18}">
      <dgm:prSet phldrT="[Text]" custT="1"/>
      <dgm:spPr/>
      <dgm:t>
        <a:bodyPr/>
        <a:lstStyle/>
        <a:p>
          <a:pPr marL="0" indent="0">
            <a:buNone/>
          </a:pPr>
          <a:endParaRPr lang="en-GB" sz="2000" dirty="0"/>
        </a:p>
      </dgm:t>
    </dgm:pt>
    <dgm:pt modelId="{C678EA09-5A3E-4333-BE65-B68AF4119C04}" type="parTrans" cxnId="{4F4A470F-4E9F-42FF-97EF-69E01DD89881}">
      <dgm:prSet/>
      <dgm:spPr/>
      <dgm:t>
        <a:bodyPr/>
        <a:lstStyle/>
        <a:p>
          <a:endParaRPr lang="en-GB"/>
        </a:p>
      </dgm:t>
    </dgm:pt>
    <dgm:pt modelId="{8BD990E6-AAB1-4738-BADF-AEDB561976F8}" type="sibTrans" cxnId="{4F4A470F-4E9F-42FF-97EF-69E01DD89881}">
      <dgm:prSet/>
      <dgm:spPr/>
      <dgm:t>
        <a:bodyPr/>
        <a:lstStyle/>
        <a:p>
          <a:endParaRPr lang="en-GB"/>
        </a:p>
      </dgm:t>
    </dgm:pt>
    <dgm:pt modelId="{E32D3D39-11CA-4C9A-B0CB-3AA94F8627CF}">
      <dgm:prSet phldrT="[Text]" custT="1"/>
      <dgm:spPr/>
      <dgm:t>
        <a:bodyPr/>
        <a:lstStyle/>
        <a:p>
          <a:pPr marL="182563" indent="-182563">
            <a:buFont typeface="Arial" panose="020B0604020202020204" pitchFamily="34" charset="0"/>
            <a:buChar char="•"/>
          </a:pPr>
          <a:r>
            <a:rPr lang="en-GB" sz="1800" dirty="0"/>
            <a:t>ICU equipment </a:t>
          </a:r>
        </a:p>
      </dgm:t>
    </dgm:pt>
    <dgm:pt modelId="{9AF5D77D-30DB-457B-BC09-7FF261D8D419}" type="parTrans" cxnId="{EACAD7A5-17BA-46E6-9590-D4D1CF25AA8C}">
      <dgm:prSet/>
      <dgm:spPr/>
      <dgm:t>
        <a:bodyPr/>
        <a:lstStyle/>
        <a:p>
          <a:endParaRPr lang="en-GB"/>
        </a:p>
      </dgm:t>
    </dgm:pt>
    <dgm:pt modelId="{6D6CE7AF-9228-44AE-B021-D857F06214AB}" type="sibTrans" cxnId="{EACAD7A5-17BA-46E6-9590-D4D1CF25AA8C}">
      <dgm:prSet/>
      <dgm:spPr/>
      <dgm:t>
        <a:bodyPr/>
        <a:lstStyle/>
        <a:p>
          <a:endParaRPr lang="en-GB"/>
        </a:p>
      </dgm:t>
    </dgm:pt>
    <dgm:pt modelId="{AA34461C-FE7C-46CF-B48B-A1D0F58AD4AB}">
      <dgm:prSet phldrT="[Text]" custT="1"/>
      <dgm:spPr/>
      <dgm:t>
        <a:bodyPr/>
        <a:lstStyle/>
        <a:p>
          <a:pPr marL="182563" indent="-182563">
            <a:buFont typeface="Arial" panose="020B0604020202020204" pitchFamily="34" charset="0"/>
            <a:buChar char="•"/>
          </a:pPr>
          <a:r>
            <a:rPr lang="en-GB" sz="1800" dirty="0"/>
            <a:t>Wellbeing</a:t>
          </a:r>
        </a:p>
      </dgm:t>
    </dgm:pt>
    <dgm:pt modelId="{E1893474-1A3E-4F4E-BCCB-8486923C4DC2}" type="parTrans" cxnId="{8591ADC7-A424-4593-858D-C49DE4CC6C99}">
      <dgm:prSet/>
      <dgm:spPr/>
      <dgm:t>
        <a:bodyPr/>
        <a:lstStyle/>
        <a:p>
          <a:endParaRPr lang="en-GB"/>
        </a:p>
      </dgm:t>
    </dgm:pt>
    <dgm:pt modelId="{EF8C4420-9B2E-478C-B78E-661D748851D9}" type="sibTrans" cxnId="{8591ADC7-A424-4593-858D-C49DE4CC6C99}">
      <dgm:prSet/>
      <dgm:spPr/>
      <dgm:t>
        <a:bodyPr/>
        <a:lstStyle/>
        <a:p>
          <a:endParaRPr lang="en-GB"/>
        </a:p>
      </dgm:t>
    </dgm:pt>
    <dgm:pt modelId="{F7B4B543-ABFB-4C18-996F-5B1C54F57B11}">
      <dgm:prSet phldrT="[Text]" custT="1"/>
      <dgm:spPr/>
      <dgm:t>
        <a:bodyPr/>
        <a:lstStyle/>
        <a:p>
          <a:pPr marL="0" indent="0" defTabSz="179388">
            <a:buFont typeface="Arial" panose="020B0604020202020204" pitchFamily="34" charset="0"/>
            <a:buNone/>
            <a:tabLst/>
          </a:pPr>
          <a:r>
            <a:rPr lang="en-GB" sz="2000" dirty="0"/>
            <a:t>This can be used locally to inform learning objectives and avoid “over-teaching”</a:t>
          </a:r>
        </a:p>
      </dgm:t>
    </dgm:pt>
    <dgm:pt modelId="{40C903A4-B912-4164-B988-866E9806CA38}" type="parTrans" cxnId="{BA0B722A-1B53-43CE-BE69-D320A2F51EAD}">
      <dgm:prSet/>
      <dgm:spPr/>
      <dgm:t>
        <a:bodyPr/>
        <a:lstStyle/>
        <a:p>
          <a:endParaRPr lang="en-GB"/>
        </a:p>
      </dgm:t>
    </dgm:pt>
    <dgm:pt modelId="{ED96A39C-832A-4E71-8893-7695FD0E9841}" type="sibTrans" cxnId="{BA0B722A-1B53-43CE-BE69-D320A2F51EAD}">
      <dgm:prSet/>
      <dgm:spPr/>
      <dgm:t>
        <a:bodyPr/>
        <a:lstStyle/>
        <a:p>
          <a:endParaRPr lang="en-GB"/>
        </a:p>
      </dgm:t>
    </dgm:pt>
    <dgm:pt modelId="{84E676F4-C339-9E4C-AC8F-E6B2400730D6}">
      <dgm:prSet phldrT="[Text]" custT="1"/>
      <dgm:spPr/>
      <dgm:t>
        <a:bodyPr/>
        <a:lstStyle/>
        <a:p>
          <a:pPr marL="0" indent="0">
            <a:buFont typeface="Arial" panose="020B0604020202020204" pitchFamily="34" charset="0"/>
            <a:buNone/>
          </a:pPr>
          <a:r>
            <a:rPr lang="en-GB" sz="2000" dirty="0"/>
            <a:t>Specific areas include:</a:t>
          </a:r>
        </a:p>
      </dgm:t>
    </dgm:pt>
    <dgm:pt modelId="{D11C5CB2-DA1C-E740-A8D2-342E6E798A39}" type="parTrans" cxnId="{DF54D4B4-E33A-9646-B2E4-C9F0BD47F56C}">
      <dgm:prSet/>
      <dgm:spPr/>
      <dgm:t>
        <a:bodyPr/>
        <a:lstStyle/>
        <a:p>
          <a:endParaRPr lang="en-US"/>
        </a:p>
      </dgm:t>
    </dgm:pt>
    <dgm:pt modelId="{55CBAABB-903C-FD46-A24B-D102249F5BA1}" type="sibTrans" cxnId="{DF54D4B4-E33A-9646-B2E4-C9F0BD47F56C}">
      <dgm:prSet/>
      <dgm:spPr/>
      <dgm:t>
        <a:bodyPr/>
        <a:lstStyle/>
        <a:p>
          <a:endParaRPr lang="en-US"/>
        </a:p>
      </dgm:t>
    </dgm:pt>
    <dgm:pt modelId="{3E4F2ACC-9C68-2449-8E8B-635401A3D8DB}">
      <dgm:prSet phldrT="[Text]" custT="1"/>
      <dgm:spPr/>
      <dgm:t>
        <a:bodyPr/>
        <a:lstStyle/>
        <a:p>
          <a:pPr marL="0" indent="0">
            <a:buFont typeface="Arial" panose="020B0604020202020204" pitchFamily="34" charset="0"/>
            <a:buNone/>
          </a:pPr>
          <a:endParaRPr lang="en-GB" sz="2000" dirty="0"/>
        </a:p>
      </dgm:t>
    </dgm:pt>
    <dgm:pt modelId="{6591700E-464F-0840-AE71-491BB962200D}" type="parTrans" cxnId="{9B98C6CC-795D-B74D-B322-2439A72A523A}">
      <dgm:prSet/>
      <dgm:spPr/>
      <dgm:t>
        <a:bodyPr/>
        <a:lstStyle/>
        <a:p>
          <a:endParaRPr lang="en-US"/>
        </a:p>
      </dgm:t>
    </dgm:pt>
    <dgm:pt modelId="{32BCB708-F1BB-2F43-809B-F1586E1AD671}" type="sibTrans" cxnId="{9B98C6CC-795D-B74D-B322-2439A72A523A}">
      <dgm:prSet/>
      <dgm:spPr/>
      <dgm:t>
        <a:bodyPr/>
        <a:lstStyle/>
        <a:p>
          <a:endParaRPr lang="en-US"/>
        </a:p>
      </dgm:t>
    </dgm:pt>
    <dgm:pt modelId="{A16F5F29-8A02-374B-9534-55F9FE07AFE3}">
      <dgm:prSet phldrT="[Text]" custT="1"/>
      <dgm:spPr/>
      <dgm:t>
        <a:bodyPr/>
        <a:lstStyle/>
        <a:p>
          <a:pPr marL="182563" indent="-182563">
            <a:buFont typeface="Arial" panose="020B0604020202020204" pitchFamily="34" charset="0"/>
            <a:buChar char="•"/>
          </a:pPr>
          <a:r>
            <a:rPr lang="en-GB" sz="1800" dirty="0"/>
            <a:t>Teamworking</a:t>
          </a:r>
        </a:p>
      </dgm:t>
    </dgm:pt>
    <dgm:pt modelId="{FAD211C3-3834-7F44-9E42-9732A24CAC74}" type="parTrans" cxnId="{7A48BA9A-ED00-B84F-9C4B-4E2109D8EF1F}">
      <dgm:prSet/>
      <dgm:spPr/>
      <dgm:t>
        <a:bodyPr/>
        <a:lstStyle/>
        <a:p>
          <a:endParaRPr lang="en-US"/>
        </a:p>
      </dgm:t>
    </dgm:pt>
    <dgm:pt modelId="{AB314C4D-EA9E-834F-8EE3-809BD19F7526}" type="sibTrans" cxnId="{7A48BA9A-ED00-B84F-9C4B-4E2109D8EF1F}">
      <dgm:prSet/>
      <dgm:spPr/>
      <dgm:t>
        <a:bodyPr/>
        <a:lstStyle/>
        <a:p>
          <a:endParaRPr lang="en-US"/>
        </a:p>
      </dgm:t>
    </dgm:pt>
    <dgm:pt modelId="{F46EAC0A-376D-864D-BA49-80ED1CBB80AF}">
      <dgm:prSet phldrT="[Text]" custT="1"/>
      <dgm:spPr/>
      <dgm:t>
        <a:bodyPr/>
        <a:lstStyle/>
        <a:p>
          <a:pPr marL="0" indent="0" defTabSz="179388">
            <a:buFont typeface="Arial" panose="020B0604020202020204" pitchFamily="34" charset="0"/>
            <a:buNone/>
            <a:tabLst/>
          </a:pPr>
          <a:endParaRPr lang="en-GB" sz="2000" dirty="0"/>
        </a:p>
      </dgm:t>
    </dgm:pt>
    <dgm:pt modelId="{B21838C4-72E1-4E4E-A0CE-12E5C81A35D9}" type="parTrans" cxnId="{ED96CD96-ADE4-C744-8506-575346731BAC}">
      <dgm:prSet/>
      <dgm:spPr/>
      <dgm:t>
        <a:bodyPr/>
        <a:lstStyle/>
        <a:p>
          <a:endParaRPr lang="en-US"/>
        </a:p>
      </dgm:t>
    </dgm:pt>
    <dgm:pt modelId="{BC47D376-888C-E947-B449-803D342550D3}" type="sibTrans" cxnId="{ED96CD96-ADE4-C744-8506-575346731BAC}">
      <dgm:prSet/>
      <dgm:spPr/>
      <dgm:t>
        <a:bodyPr/>
        <a:lstStyle/>
        <a:p>
          <a:endParaRPr lang="en-US"/>
        </a:p>
      </dgm:t>
    </dgm:pt>
    <dgm:pt modelId="{1B9085F2-7167-4710-9635-B8827A98625E}" type="pres">
      <dgm:prSet presAssocID="{03B797CD-A731-4561-9249-94BDFD6648AB}" presName="Name0" presStyleCnt="0">
        <dgm:presLayoutVars>
          <dgm:dir/>
          <dgm:animLvl val="lvl"/>
          <dgm:resizeHandles val="exact"/>
        </dgm:presLayoutVars>
      </dgm:prSet>
      <dgm:spPr/>
    </dgm:pt>
    <dgm:pt modelId="{90B5735D-4483-4E22-ADCC-1FEED8B099F5}" type="pres">
      <dgm:prSet presAssocID="{6049378F-F68F-4CAB-A2CD-3C76FAA4BA5E}" presName="composite" presStyleCnt="0"/>
      <dgm:spPr/>
    </dgm:pt>
    <dgm:pt modelId="{5BA4C418-6769-4A33-B157-89F8736AE097}" type="pres">
      <dgm:prSet presAssocID="{6049378F-F68F-4CAB-A2CD-3C76FAA4BA5E}" presName="parTx" presStyleLbl="alignNode1" presStyleIdx="0" presStyleCnt="3">
        <dgm:presLayoutVars>
          <dgm:chMax val="0"/>
          <dgm:chPref val="0"/>
          <dgm:bulletEnabled val="1"/>
        </dgm:presLayoutVars>
      </dgm:prSet>
      <dgm:spPr/>
    </dgm:pt>
    <dgm:pt modelId="{FF070764-07CD-4FB9-9A23-0B83EC42A6C0}" type="pres">
      <dgm:prSet presAssocID="{6049378F-F68F-4CAB-A2CD-3C76FAA4BA5E}" presName="desTx" presStyleLbl="alignAccFollowNode1" presStyleIdx="0" presStyleCnt="3">
        <dgm:presLayoutVars>
          <dgm:bulletEnabled val="1"/>
        </dgm:presLayoutVars>
      </dgm:prSet>
      <dgm:spPr/>
    </dgm:pt>
    <dgm:pt modelId="{B4EC7AC9-C78B-483D-8C90-B9B608A7B120}" type="pres">
      <dgm:prSet presAssocID="{14EC2B1C-6717-4D2A-8A21-5FCC7BFC51B8}" presName="space" presStyleCnt="0"/>
      <dgm:spPr/>
    </dgm:pt>
    <dgm:pt modelId="{2081C727-AD82-4484-9278-CE191A68A528}" type="pres">
      <dgm:prSet presAssocID="{69836248-B8C6-4D62-AFC6-0A96BA0DEFBB}" presName="composite" presStyleCnt="0"/>
      <dgm:spPr/>
    </dgm:pt>
    <dgm:pt modelId="{BEE04524-8E20-44AC-8C66-AA36BC0A3D25}" type="pres">
      <dgm:prSet presAssocID="{69836248-B8C6-4D62-AFC6-0A96BA0DEFBB}" presName="parTx" presStyleLbl="alignNode1" presStyleIdx="1" presStyleCnt="3">
        <dgm:presLayoutVars>
          <dgm:chMax val="0"/>
          <dgm:chPref val="0"/>
          <dgm:bulletEnabled val="1"/>
        </dgm:presLayoutVars>
      </dgm:prSet>
      <dgm:spPr/>
    </dgm:pt>
    <dgm:pt modelId="{1EDBF3E4-D91C-4BBA-A8F3-541C5F4A8822}" type="pres">
      <dgm:prSet presAssocID="{69836248-B8C6-4D62-AFC6-0A96BA0DEFBB}" presName="desTx" presStyleLbl="alignAccFollowNode1" presStyleIdx="1" presStyleCnt="3">
        <dgm:presLayoutVars>
          <dgm:bulletEnabled val="1"/>
        </dgm:presLayoutVars>
      </dgm:prSet>
      <dgm:spPr/>
    </dgm:pt>
    <dgm:pt modelId="{5D9D7A29-C6C4-4604-9E74-BDECD9003302}" type="pres">
      <dgm:prSet presAssocID="{C5C2F794-7B24-4496-B8A0-5CB1EEE2A6D7}" presName="space" presStyleCnt="0"/>
      <dgm:spPr/>
    </dgm:pt>
    <dgm:pt modelId="{DA895C80-E706-4E1F-B443-3B9AD9841C62}" type="pres">
      <dgm:prSet presAssocID="{818965D1-A72A-4EA5-8302-8B75AFC28295}" presName="composite" presStyleCnt="0"/>
      <dgm:spPr/>
    </dgm:pt>
    <dgm:pt modelId="{54E9825F-BA12-4263-B765-326C8A4A2717}" type="pres">
      <dgm:prSet presAssocID="{818965D1-A72A-4EA5-8302-8B75AFC28295}" presName="parTx" presStyleLbl="alignNode1" presStyleIdx="2" presStyleCnt="3">
        <dgm:presLayoutVars>
          <dgm:chMax val="0"/>
          <dgm:chPref val="0"/>
          <dgm:bulletEnabled val="1"/>
        </dgm:presLayoutVars>
      </dgm:prSet>
      <dgm:spPr/>
    </dgm:pt>
    <dgm:pt modelId="{EA77D6C5-1A96-40C6-8547-31C87F408186}" type="pres">
      <dgm:prSet presAssocID="{818965D1-A72A-4EA5-8302-8B75AFC28295}" presName="desTx" presStyleLbl="alignAccFollowNode1" presStyleIdx="2" presStyleCnt="3">
        <dgm:presLayoutVars>
          <dgm:bulletEnabled val="1"/>
        </dgm:presLayoutVars>
      </dgm:prSet>
      <dgm:spPr/>
    </dgm:pt>
  </dgm:ptLst>
  <dgm:cxnLst>
    <dgm:cxn modelId="{6D3B0805-EC4F-47EE-A9D3-1981AF50C660}" srcId="{03B797CD-A731-4561-9249-94BDFD6648AB}" destId="{6049378F-F68F-4CAB-A2CD-3C76FAA4BA5E}" srcOrd="0" destOrd="0" parTransId="{AEC9C983-872B-4FD5-98CA-C560ED247995}" sibTransId="{14EC2B1C-6717-4D2A-8A21-5FCC7BFC51B8}"/>
    <dgm:cxn modelId="{E58F9B0D-31AD-4D3E-A10C-9FFEE12D2E42}" srcId="{818965D1-A72A-4EA5-8302-8B75AFC28295}" destId="{E8732461-6E10-4186-973D-9F516C24967D}" srcOrd="0" destOrd="0" parTransId="{8E186A51-B3A2-41A0-A031-26C032AFFD70}" sibTransId="{5ACA9159-35CA-4C24-B719-7E95DA055C1C}"/>
    <dgm:cxn modelId="{4F4A470F-4E9F-42FF-97EF-69E01DD89881}" srcId="{818965D1-A72A-4EA5-8302-8B75AFC28295}" destId="{39D1FCA1-E3D9-45BE-B049-0B83E9EB8D18}" srcOrd="1" destOrd="0" parTransId="{C678EA09-5A3E-4333-BE65-B68AF4119C04}" sibTransId="{8BD990E6-AAB1-4738-BADF-AEDB561976F8}"/>
    <dgm:cxn modelId="{4B1D8013-269A-4D61-ADA0-2E2D70D8F74E}" type="presOf" srcId="{F7B4B543-ABFB-4C18-996F-5B1C54F57B11}" destId="{FF070764-07CD-4FB9-9A23-0B83EC42A6C0}" srcOrd="0" destOrd="2" presId="urn:microsoft.com/office/officeart/2005/8/layout/hList1"/>
    <dgm:cxn modelId="{D7602A21-A2A7-4C14-8BEB-CF8EDE442488}" srcId="{69836248-B8C6-4D62-AFC6-0A96BA0DEFBB}" destId="{C5FC0E69-E7BB-4B58-84DF-280CDB25D18B}" srcOrd="0" destOrd="0" parTransId="{4D590111-334D-45C3-94D1-C9A2B1CCF730}" sibTransId="{7353F553-C44A-4848-9C6A-0DD39968C99F}"/>
    <dgm:cxn modelId="{9BC5D524-C031-BF4A-B029-A4E54D7B4F6C}" type="presOf" srcId="{F46EAC0A-376D-864D-BA49-80ED1CBB80AF}" destId="{FF070764-07CD-4FB9-9A23-0B83EC42A6C0}" srcOrd="0" destOrd="1" presId="urn:microsoft.com/office/officeart/2005/8/layout/hList1"/>
    <dgm:cxn modelId="{712E7C25-82B5-4041-802C-2A91197CDE4C}" srcId="{6049378F-F68F-4CAB-A2CD-3C76FAA4BA5E}" destId="{DC8459C3-40A4-4FD5-AF31-2641EE821AB8}" srcOrd="0" destOrd="0" parTransId="{191BE5D1-3F09-4813-9CFB-910237B1A870}" sibTransId="{B3B8926C-D6F4-40D3-88D8-66B5E85C54AE}"/>
    <dgm:cxn modelId="{BA0B722A-1B53-43CE-BE69-D320A2F51EAD}" srcId="{6049378F-F68F-4CAB-A2CD-3C76FAA4BA5E}" destId="{F7B4B543-ABFB-4C18-996F-5B1C54F57B11}" srcOrd="2" destOrd="0" parTransId="{40C903A4-B912-4164-B988-866E9806CA38}" sibTransId="{ED96A39C-832A-4E71-8893-7695FD0E9841}"/>
    <dgm:cxn modelId="{D566B535-F924-439F-9E2F-E9F48390DB4A}" srcId="{69836248-B8C6-4D62-AFC6-0A96BA0DEFBB}" destId="{7AEF5F1F-19E1-4083-98B9-07368370EE27}" srcOrd="3" destOrd="0" parTransId="{E832BF49-402C-4C03-861A-6763871D6554}" sibTransId="{0AF64939-1AEE-4F6F-BDC7-C0796A21661A}"/>
    <dgm:cxn modelId="{D4CAD536-BF69-4B96-ACED-E845C44E331E}" type="presOf" srcId="{03B797CD-A731-4561-9249-94BDFD6648AB}" destId="{1B9085F2-7167-4710-9635-B8827A98625E}" srcOrd="0" destOrd="0" presId="urn:microsoft.com/office/officeart/2005/8/layout/hList1"/>
    <dgm:cxn modelId="{931D3239-E222-4842-BF28-E3EDD5307972}" type="presOf" srcId="{3E4F2ACC-9C68-2449-8E8B-635401A3D8DB}" destId="{1EDBF3E4-D91C-4BBA-A8F3-541C5F4A8822}" srcOrd="0" destOrd="1" presId="urn:microsoft.com/office/officeart/2005/8/layout/hList1"/>
    <dgm:cxn modelId="{68A4E63C-2739-4549-8B81-05FD3611B9A6}" type="presOf" srcId="{47D30914-A7E8-4CAF-B20B-E9418494DDA5}" destId="{EA77D6C5-1A96-40C6-8547-31C87F408186}" srcOrd="0" destOrd="2" presId="urn:microsoft.com/office/officeart/2005/8/layout/hList1"/>
    <dgm:cxn modelId="{1F6F5042-DDBC-4F94-AC37-4B5A0F07D20B}" srcId="{6049378F-F68F-4CAB-A2CD-3C76FAA4BA5E}" destId="{8C01DC6C-8F0F-4700-B4E3-978AE8372B54}" srcOrd="3" destOrd="0" parTransId="{03200875-6D8E-4073-B595-6D9BDA0B3F3C}" sibTransId="{FD417685-11FC-4E05-9843-799B9E787694}"/>
    <dgm:cxn modelId="{CBE3A84B-3D1A-42C3-B59A-ADA57C79B86F}" type="presOf" srcId="{DC8459C3-40A4-4FD5-AF31-2641EE821AB8}" destId="{FF070764-07CD-4FB9-9A23-0B83EC42A6C0}" srcOrd="0" destOrd="0" presId="urn:microsoft.com/office/officeart/2005/8/layout/hList1"/>
    <dgm:cxn modelId="{90EA604E-EC8D-44CC-97BA-AC57C2A23BB9}" type="presOf" srcId="{6049378F-F68F-4CAB-A2CD-3C76FAA4BA5E}" destId="{5BA4C418-6769-4A33-B157-89F8736AE097}" srcOrd="0" destOrd="0" presId="urn:microsoft.com/office/officeart/2005/8/layout/hList1"/>
    <dgm:cxn modelId="{7E0FD34E-2C43-4848-A88B-92A183C67F59}" srcId="{03B797CD-A731-4561-9249-94BDFD6648AB}" destId="{69836248-B8C6-4D62-AFC6-0A96BA0DEFBB}" srcOrd="1" destOrd="0" parTransId="{121A3C64-1C23-4DBB-958C-72EB937BFB7D}" sibTransId="{C5C2F794-7B24-4496-B8A0-5CB1EEE2A6D7}"/>
    <dgm:cxn modelId="{7E5BF85A-84C6-4A3C-A719-ACEF3AA5F655}" type="presOf" srcId="{39D1FCA1-E3D9-45BE-B049-0B83E9EB8D18}" destId="{EA77D6C5-1A96-40C6-8547-31C87F408186}" srcOrd="0" destOrd="1" presId="urn:microsoft.com/office/officeart/2005/8/layout/hList1"/>
    <dgm:cxn modelId="{E0FD496B-A953-45CE-AE14-FDACF1068D50}" type="presOf" srcId="{8C01DC6C-8F0F-4700-B4E3-978AE8372B54}" destId="{FF070764-07CD-4FB9-9A23-0B83EC42A6C0}" srcOrd="0" destOrd="3" presId="urn:microsoft.com/office/officeart/2005/8/layout/hList1"/>
    <dgm:cxn modelId="{35C74288-0BDD-AC42-856B-51E5B82827EE}" type="presOf" srcId="{84E676F4-C339-9E4C-AC8F-E6B2400730D6}" destId="{1EDBF3E4-D91C-4BBA-A8F3-541C5F4A8822}" srcOrd="0" destOrd="2" presId="urn:microsoft.com/office/officeart/2005/8/layout/hList1"/>
    <dgm:cxn modelId="{FC6B5591-DFEB-4103-B3D0-BA7FD6A8D43C}" type="presOf" srcId="{69836248-B8C6-4D62-AFC6-0A96BA0DEFBB}" destId="{BEE04524-8E20-44AC-8C66-AA36BC0A3D25}" srcOrd="0" destOrd="0" presId="urn:microsoft.com/office/officeart/2005/8/layout/hList1"/>
    <dgm:cxn modelId="{ED96CD96-ADE4-C744-8506-575346731BAC}" srcId="{6049378F-F68F-4CAB-A2CD-3C76FAA4BA5E}" destId="{F46EAC0A-376D-864D-BA49-80ED1CBB80AF}" srcOrd="1" destOrd="0" parTransId="{B21838C4-72E1-4E4E-A0CE-12E5C81A35D9}" sibTransId="{BC47D376-888C-E947-B449-803D342550D3}"/>
    <dgm:cxn modelId="{7A48BA9A-ED00-B84F-9C4B-4E2109D8EF1F}" srcId="{69836248-B8C6-4D62-AFC6-0A96BA0DEFBB}" destId="{A16F5F29-8A02-374B-9534-55F9FE07AFE3}" srcOrd="4" destOrd="0" parTransId="{FAD211C3-3834-7F44-9E42-9732A24CAC74}" sibTransId="{AB314C4D-EA9E-834F-8EE3-809BD19F7526}"/>
    <dgm:cxn modelId="{4302E49D-E1DC-4BE7-ADBA-6592270DD247}" type="presOf" srcId="{AA34461C-FE7C-46CF-B48B-A1D0F58AD4AB}" destId="{1EDBF3E4-D91C-4BBA-A8F3-541C5F4A8822}" srcOrd="0" destOrd="5" presId="urn:microsoft.com/office/officeart/2005/8/layout/hList1"/>
    <dgm:cxn modelId="{EACAD7A5-17BA-46E6-9590-D4D1CF25AA8C}" srcId="{69836248-B8C6-4D62-AFC6-0A96BA0DEFBB}" destId="{E32D3D39-11CA-4C9A-B0CB-3AA94F8627CF}" srcOrd="6" destOrd="0" parTransId="{9AF5D77D-30DB-457B-BC09-7FF261D8D419}" sibTransId="{6D6CE7AF-9228-44AE-B021-D857F06214AB}"/>
    <dgm:cxn modelId="{61C023AA-504B-4FF6-802F-4BD1498A3231}" type="presOf" srcId="{C5FC0E69-E7BB-4B58-84DF-280CDB25D18B}" destId="{1EDBF3E4-D91C-4BBA-A8F3-541C5F4A8822}" srcOrd="0" destOrd="0" presId="urn:microsoft.com/office/officeart/2005/8/layout/hList1"/>
    <dgm:cxn modelId="{E74CB0AB-A362-4E9D-AECA-CC6FF22A9B2F}" type="presOf" srcId="{818965D1-A72A-4EA5-8302-8B75AFC28295}" destId="{54E9825F-BA12-4263-B765-326C8A4A2717}" srcOrd="0" destOrd="0" presId="urn:microsoft.com/office/officeart/2005/8/layout/hList1"/>
    <dgm:cxn modelId="{DF54D4B4-E33A-9646-B2E4-C9F0BD47F56C}" srcId="{69836248-B8C6-4D62-AFC6-0A96BA0DEFBB}" destId="{84E676F4-C339-9E4C-AC8F-E6B2400730D6}" srcOrd="2" destOrd="0" parTransId="{D11C5CB2-DA1C-E740-A8D2-342E6E798A39}" sibTransId="{55CBAABB-903C-FD46-A24B-D102249F5BA1}"/>
    <dgm:cxn modelId="{5E3B37BE-0271-4D78-9495-06502519428B}" srcId="{03B797CD-A731-4561-9249-94BDFD6648AB}" destId="{818965D1-A72A-4EA5-8302-8B75AFC28295}" srcOrd="2" destOrd="0" parTransId="{558D6B25-BB36-48FA-B199-14A793C61E0F}" sibTransId="{5B4F2551-34AF-48C0-B236-D76E21ADF25E}"/>
    <dgm:cxn modelId="{8591ADC7-A424-4593-858D-C49DE4CC6C99}" srcId="{69836248-B8C6-4D62-AFC6-0A96BA0DEFBB}" destId="{AA34461C-FE7C-46CF-B48B-A1D0F58AD4AB}" srcOrd="5" destOrd="0" parTransId="{E1893474-1A3E-4F4E-BCCB-8486923C4DC2}" sibTransId="{EF8C4420-9B2E-478C-B78E-661D748851D9}"/>
    <dgm:cxn modelId="{9B98C6CC-795D-B74D-B322-2439A72A523A}" srcId="{69836248-B8C6-4D62-AFC6-0A96BA0DEFBB}" destId="{3E4F2ACC-9C68-2449-8E8B-635401A3D8DB}" srcOrd="1" destOrd="0" parTransId="{6591700E-464F-0840-AE71-491BB962200D}" sibTransId="{32BCB708-F1BB-2F43-809B-F1586E1AD671}"/>
    <dgm:cxn modelId="{881F31E2-3F7F-41CA-AB8C-5270AE65D454}" type="presOf" srcId="{7AEF5F1F-19E1-4083-98B9-07368370EE27}" destId="{1EDBF3E4-D91C-4BBA-A8F3-541C5F4A8822}" srcOrd="0" destOrd="3" presId="urn:microsoft.com/office/officeart/2005/8/layout/hList1"/>
    <dgm:cxn modelId="{4DAA2BE4-7301-4948-BA4F-09B8AB01D554}" srcId="{818965D1-A72A-4EA5-8302-8B75AFC28295}" destId="{47D30914-A7E8-4CAF-B20B-E9418494DDA5}" srcOrd="2" destOrd="0" parTransId="{0F8BFB30-E8EA-4C5F-ADC1-BDB9A99E9EA3}" sibTransId="{E485F8AD-6E54-4D49-B1F1-62897E080A6A}"/>
    <dgm:cxn modelId="{082263F3-5627-4DFD-9D6D-F26FAB1F41C7}" type="presOf" srcId="{E32D3D39-11CA-4C9A-B0CB-3AA94F8627CF}" destId="{1EDBF3E4-D91C-4BBA-A8F3-541C5F4A8822}" srcOrd="0" destOrd="6" presId="urn:microsoft.com/office/officeart/2005/8/layout/hList1"/>
    <dgm:cxn modelId="{3A4458FA-B9A1-4909-A1A6-0C13D7736FAA}" type="presOf" srcId="{E8732461-6E10-4186-973D-9F516C24967D}" destId="{EA77D6C5-1A96-40C6-8547-31C87F408186}" srcOrd="0" destOrd="0" presId="urn:microsoft.com/office/officeart/2005/8/layout/hList1"/>
    <dgm:cxn modelId="{00B98EFF-BAA0-9D4E-B396-4D69FF019982}" type="presOf" srcId="{A16F5F29-8A02-374B-9534-55F9FE07AFE3}" destId="{1EDBF3E4-D91C-4BBA-A8F3-541C5F4A8822}" srcOrd="0" destOrd="4" presId="urn:microsoft.com/office/officeart/2005/8/layout/hList1"/>
    <dgm:cxn modelId="{267DDEF8-F57A-43E9-A3CD-085F4A9291DB}" type="presParOf" srcId="{1B9085F2-7167-4710-9635-B8827A98625E}" destId="{90B5735D-4483-4E22-ADCC-1FEED8B099F5}" srcOrd="0" destOrd="0" presId="urn:microsoft.com/office/officeart/2005/8/layout/hList1"/>
    <dgm:cxn modelId="{EE11A099-FC3F-420A-911F-8707D4E15B8E}" type="presParOf" srcId="{90B5735D-4483-4E22-ADCC-1FEED8B099F5}" destId="{5BA4C418-6769-4A33-B157-89F8736AE097}" srcOrd="0" destOrd="0" presId="urn:microsoft.com/office/officeart/2005/8/layout/hList1"/>
    <dgm:cxn modelId="{5EFC5C5E-DDC2-40D1-921A-5747DD576469}" type="presParOf" srcId="{90B5735D-4483-4E22-ADCC-1FEED8B099F5}" destId="{FF070764-07CD-4FB9-9A23-0B83EC42A6C0}" srcOrd="1" destOrd="0" presId="urn:microsoft.com/office/officeart/2005/8/layout/hList1"/>
    <dgm:cxn modelId="{1CCCB777-4461-4393-B6FC-B61E3FB6A854}" type="presParOf" srcId="{1B9085F2-7167-4710-9635-B8827A98625E}" destId="{B4EC7AC9-C78B-483D-8C90-B9B608A7B120}" srcOrd="1" destOrd="0" presId="urn:microsoft.com/office/officeart/2005/8/layout/hList1"/>
    <dgm:cxn modelId="{87CFB959-DD79-4579-A493-9E154252D00A}" type="presParOf" srcId="{1B9085F2-7167-4710-9635-B8827A98625E}" destId="{2081C727-AD82-4484-9278-CE191A68A528}" srcOrd="2" destOrd="0" presId="urn:microsoft.com/office/officeart/2005/8/layout/hList1"/>
    <dgm:cxn modelId="{4C626082-2900-4EBA-B2F9-07087D247B7A}" type="presParOf" srcId="{2081C727-AD82-4484-9278-CE191A68A528}" destId="{BEE04524-8E20-44AC-8C66-AA36BC0A3D25}" srcOrd="0" destOrd="0" presId="urn:microsoft.com/office/officeart/2005/8/layout/hList1"/>
    <dgm:cxn modelId="{259EB6B3-D1AA-477C-8147-926B61CC8148}" type="presParOf" srcId="{2081C727-AD82-4484-9278-CE191A68A528}" destId="{1EDBF3E4-D91C-4BBA-A8F3-541C5F4A8822}" srcOrd="1" destOrd="0" presId="urn:microsoft.com/office/officeart/2005/8/layout/hList1"/>
    <dgm:cxn modelId="{9C2A2F96-FFA1-456B-B1BF-6243DA1211EF}" type="presParOf" srcId="{1B9085F2-7167-4710-9635-B8827A98625E}" destId="{5D9D7A29-C6C4-4604-9E74-BDECD9003302}" srcOrd="3" destOrd="0" presId="urn:microsoft.com/office/officeart/2005/8/layout/hList1"/>
    <dgm:cxn modelId="{AF28C322-5522-44C8-984E-710A191EFCB8}" type="presParOf" srcId="{1B9085F2-7167-4710-9635-B8827A98625E}" destId="{DA895C80-E706-4E1F-B443-3B9AD9841C62}" srcOrd="4" destOrd="0" presId="urn:microsoft.com/office/officeart/2005/8/layout/hList1"/>
    <dgm:cxn modelId="{543C7F4B-CE14-43B8-AC08-07A91FB2B311}" type="presParOf" srcId="{DA895C80-E706-4E1F-B443-3B9AD9841C62}" destId="{54E9825F-BA12-4263-B765-326C8A4A2717}" srcOrd="0" destOrd="0" presId="urn:microsoft.com/office/officeart/2005/8/layout/hList1"/>
    <dgm:cxn modelId="{665C68C6-5003-4194-AD8E-8399D7431D81}" type="presParOf" srcId="{DA895C80-E706-4E1F-B443-3B9AD9841C62}" destId="{EA77D6C5-1A96-40C6-8547-31C87F408186}"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A4C418-6769-4A33-B157-89F8736AE097}">
      <dsp:nvSpPr>
        <dsp:cNvPr id="0" name=""/>
        <dsp:cNvSpPr/>
      </dsp:nvSpPr>
      <dsp:spPr>
        <a:xfrm>
          <a:off x="3480" y="314285"/>
          <a:ext cx="3393307" cy="1227343"/>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138176" rIns="241808" bIns="138176" numCol="1" spcCol="1270" anchor="ctr" anchorCtr="0">
          <a:noAutofit/>
        </a:bodyPr>
        <a:lstStyle/>
        <a:p>
          <a:pPr marL="0" lvl="0" indent="0" algn="ctr" defTabSz="1511300">
            <a:lnSpc>
              <a:spcPct val="90000"/>
            </a:lnSpc>
            <a:spcBef>
              <a:spcPct val="0"/>
            </a:spcBef>
            <a:spcAft>
              <a:spcPct val="35000"/>
            </a:spcAft>
            <a:buNone/>
          </a:pPr>
          <a:r>
            <a:rPr lang="en-GB" sz="3400" kern="1200" dirty="0"/>
            <a:t>Support role definition</a:t>
          </a:r>
        </a:p>
      </dsp:txBody>
      <dsp:txXfrm>
        <a:off x="3480" y="314285"/>
        <a:ext cx="3393307" cy="1227343"/>
      </dsp:txXfrm>
    </dsp:sp>
    <dsp:sp modelId="{FF070764-07CD-4FB9-9A23-0B83EC42A6C0}">
      <dsp:nvSpPr>
        <dsp:cNvPr id="0" name=""/>
        <dsp:cNvSpPr/>
      </dsp:nvSpPr>
      <dsp:spPr>
        <a:xfrm>
          <a:off x="3480" y="1541628"/>
          <a:ext cx="3393307" cy="3215510"/>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0" lvl="1" indent="0" algn="l" defTabSz="179388">
            <a:lnSpc>
              <a:spcPct val="90000"/>
            </a:lnSpc>
            <a:spcBef>
              <a:spcPct val="0"/>
            </a:spcBef>
            <a:spcAft>
              <a:spcPct val="15000"/>
            </a:spcAft>
            <a:buFont typeface="Arial" panose="020B0604020202020204" pitchFamily="34" charset="0"/>
            <a:buNone/>
            <a:tabLst/>
          </a:pPr>
          <a:r>
            <a:rPr lang="en-GB" sz="2000" kern="1200" dirty="0"/>
            <a:t>Publish a skills matrix mapped to existing competency frameworks for all critical care roles </a:t>
          </a:r>
        </a:p>
        <a:p>
          <a:pPr marL="0" lvl="1" indent="0" algn="l" defTabSz="179388">
            <a:lnSpc>
              <a:spcPct val="90000"/>
            </a:lnSpc>
            <a:spcBef>
              <a:spcPct val="0"/>
            </a:spcBef>
            <a:spcAft>
              <a:spcPct val="15000"/>
            </a:spcAft>
            <a:buFont typeface="Arial" panose="020B0604020202020204" pitchFamily="34" charset="0"/>
            <a:buNone/>
            <a:tabLst/>
          </a:pPr>
          <a:endParaRPr lang="en-GB" sz="2000" kern="1200" dirty="0"/>
        </a:p>
        <a:p>
          <a:pPr marL="0" lvl="1" indent="0" algn="l" defTabSz="179388">
            <a:lnSpc>
              <a:spcPct val="90000"/>
            </a:lnSpc>
            <a:spcBef>
              <a:spcPct val="0"/>
            </a:spcBef>
            <a:spcAft>
              <a:spcPct val="15000"/>
            </a:spcAft>
            <a:buFont typeface="Arial" panose="020B0604020202020204" pitchFamily="34" charset="0"/>
            <a:buNone/>
            <a:tabLst/>
          </a:pPr>
          <a:r>
            <a:rPr lang="en-GB" sz="2000" kern="1200" dirty="0"/>
            <a:t>This can be used locally to inform learning objectives and avoid “over-teaching”</a:t>
          </a:r>
        </a:p>
        <a:p>
          <a:pPr marL="228600" lvl="1" indent="0" algn="l" defTabSz="889000">
            <a:lnSpc>
              <a:spcPct val="90000"/>
            </a:lnSpc>
            <a:spcBef>
              <a:spcPct val="0"/>
            </a:spcBef>
            <a:spcAft>
              <a:spcPct val="15000"/>
            </a:spcAft>
            <a:buFont typeface="Arial" panose="020B0604020202020204" pitchFamily="34" charset="0"/>
            <a:buChar char="•"/>
          </a:pPr>
          <a:endParaRPr lang="en-GB" sz="2000" kern="1200" dirty="0"/>
        </a:p>
      </dsp:txBody>
      <dsp:txXfrm>
        <a:off x="3480" y="1541628"/>
        <a:ext cx="3393307" cy="3215510"/>
      </dsp:txXfrm>
    </dsp:sp>
    <dsp:sp modelId="{BEE04524-8E20-44AC-8C66-AA36BC0A3D25}">
      <dsp:nvSpPr>
        <dsp:cNvPr id="0" name=""/>
        <dsp:cNvSpPr/>
      </dsp:nvSpPr>
      <dsp:spPr>
        <a:xfrm>
          <a:off x="3871850" y="314285"/>
          <a:ext cx="3393307" cy="1227343"/>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138176" rIns="241808" bIns="138176" numCol="1" spcCol="1270" anchor="ctr" anchorCtr="0">
          <a:noAutofit/>
        </a:bodyPr>
        <a:lstStyle/>
        <a:p>
          <a:pPr marL="0" lvl="0" indent="0" algn="ctr" defTabSz="1511300">
            <a:lnSpc>
              <a:spcPct val="90000"/>
            </a:lnSpc>
            <a:spcBef>
              <a:spcPct val="0"/>
            </a:spcBef>
            <a:spcAft>
              <a:spcPct val="35000"/>
            </a:spcAft>
            <a:buNone/>
          </a:pPr>
          <a:r>
            <a:rPr lang="en-GB" sz="3400" kern="1200" dirty="0"/>
            <a:t>Share Education Content</a:t>
          </a:r>
        </a:p>
      </dsp:txBody>
      <dsp:txXfrm>
        <a:off x="3871850" y="314285"/>
        <a:ext cx="3393307" cy="1227343"/>
      </dsp:txXfrm>
    </dsp:sp>
    <dsp:sp modelId="{1EDBF3E4-D91C-4BBA-A8F3-541C5F4A8822}">
      <dsp:nvSpPr>
        <dsp:cNvPr id="0" name=""/>
        <dsp:cNvSpPr/>
      </dsp:nvSpPr>
      <dsp:spPr>
        <a:xfrm>
          <a:off x="3871850" y="1541628"/>
          <a:ext cx="3393307" cy="3215510"/>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0" lvl="1" indent="0" algn="l" defTabSz="889000">
            <a:lnSpc>
              <a:spcPct val="90000"/>
            </a:lnSpc>
            <a:spcBef>
              <a:spcPct val="0"/>
            </a:spcBef>
            <a:spcAft>
              <a:spcPct val="15000"/>
            </a:spcAft>
            <a:buFont typeface="Arial" panose="020B0604020202020204" pitchFamily="34" charset="0"/>
            <a:buNone/>
          </a:pPr>
          <a:r>
            <a:rPr lang="en-GB" sz="2000" kern="1200" dirty="0"/>
            <a:t>Curate existing high quality education content into modules mapped to the skills matrix </a:t>
          </a:r>
        </a:p>
        <a:p>
          <a:pPr marL="0" lvl="1" indent="0" algn="l" defTabSz="889000">
            <a:lnSpc>
              <a:spcPct val="90000"/>
            </a:lnSpc>
            <a:spcBef>
              <a:spcPct val="0"/>
            </a:spcBef>
            <a:spcAft>
              <a:spcPct val="15000"/>
            </a:spcAft>
            <a:buFont typeface="Arial" panose="020B0604020202020204" pitchFamily="34" charset="0"/>
            <a:buNone/>
          </a:pPr>
          <a:endParaRPr lang="en-GB" sz="2000" kern="1200" dirty="0"/>
        </a:p>
        <a:p>
          <a:pPr marL="0" lvl="1" indent="0" algn="l" defTabSz="889000">
            <a:lnSpc>
              <a:spcPct val="90000"/>
            </a:lnSpc>
            <a:spcBef>
              <a:spcPct val="0"/>
            </a:spcBef>
            <a:spcAft>
              <a:spcPct val="15000"/>
            </a:spcAft>
            <a:buFont typeface="Arial" panose="020B0604020202020204" pitchFamily="34" charset="0"/>
            <a:buNone/>
          </a:pPr>
          <a:r>
            <a:rPr lang="en-GB" sz="2000" kern="1200" dirty="0"/>
            <a:t>Specific areas include:</a:t>
          </a:r>
        </a:p>
        <a:p>
          <a:pPr marL="182563" lvl="1" indent="-182563" algn="l" defTabSz="800100">
            <a:lnSpc>
              <a:spcPct val="90000"/>
            </a:lnSpc>
            <a:spcBef>
              <a:spcPct val="0"/>
            </a:spcBef>
            <a:spcAft>
              <a:spcPct val="15000"/>
            </a:spcAft>
            <a:buFont typeface="Arial" panose="020B0604020202020204" pitchFamily="34" charset="0"/>
            <a:buChar char="•"/>
          </a:pPr>
          <a:r>
            <a:rPr lang="en-GB" sz="1800" kern="1200" dirty="0"/>
            <a:t>Leadership training</a:t>
          </a:r>
        </a:p>
        <a:p>
          <a:pPr marL="182563" lvl="1" indent="-182563" algn="l" defTabSz="800100">
            <a:lnSpc>
              <a:spcPct val="90000"/>
            </a:lnSpc>
            <a:spcBef>
              <a:spcPct val="0"/>
            </a:spcBef>
            <a:spcAft>
              <a:spcPct val="15000"/>
            </a:spcAft>
            <a:buFont typeface="Arial" panose="020B0604020202020204" pitchFamily="34" charset="0"/>
            <a:buChar char="•"/>
          </a:pPr>
          <a:r>
            <a:rPr lang="en-GB" sz="1800" kern="1200" dirty="0"/>
            <a:t>Teamworking</a:t>
          </a:r>
        </a:p>
        <a:p>
          <a:pPr marL="182563" lvl="1" indent="-182563" algn="l" defTabSz="800100">
            <a:lnSpc>
              <a:spcPct val="90000"/>
            </a:lnSpc>
            <a:spcBef>
              <a:spcPct val="0"/>
            </a:spcBef>
            <a:spcAft>
              <a:spcPct val="15000"/>
            </a:spcAft>
            <a:buFont typeface="Arial" panose="020B0604020202020204" pitchFamily="34" charset="0"/>
            <a:buChar char="•"/>
          </a:pPr>
          <a:r>
            <a:rPr lang="en-GB" sz="1800" kern="1200" dirty="0"/>
            <a:t>Wellbeing</a:t>
          </a:r>
        </a:p>
        <a:p>
          <a:pPr marL="182563" lvl="1" indent="-182563" algn="l" defTabSz="800100">
            <a:lnSpc>
              <a:spcPct val="90000"/>
            </a:lnSpc>
            <a:spcBef>
              <a:spcPct val="0"/>
            </a:spcBef>
            <a:spcAft>
              <a:spcPct val="15000"/>
            </a:spcAft>
            <a:buFont typeface="Arial" panose="020B0604020202020204" pitchFamily="34" charset="0"/>
            <a:buChar char="•"/>
          </a:pPr>
          <a:r>
            <a:rPr lang="en-GB" sz="1800" kern="1200" dirty="0"/>
            <a:t>ICU equipment </a:t>
          </a:r>
        </a:p>
      </dsp:txBody>
      <dsp:txXfrm>
        <a:off x="3871850" y="1541628"/>
        <a:ext cx="3393307" cy="3215510"/>
      </dsp:txXfrm>
    </dsp:sp>
    <dsp:sp modelId="{54E9825F-BA12-4263-B765-326C8A4A2717}">
      <dsp:nvSpPr>
        <dsp:cNvPr id="0" name=""/>
        <dsp:cNvSpPr/>
      </dsp:nvSpPr>
      <dsp:spPr>
        <a:xfrm>
          <a:off x="7740220" y="314285"/>
          <a:ext cx="3393307" cy="1227343"/>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138176" rIns="241808" bIns="138176" numCol="1" spcCol="1270" anchor="ctr" anchorCtr="0">
          <a:noAutofit/>
        </a:bodyPr>
        <a:lstStyle/>
        <a:p>
          <a:pPr marL="0" lvl="0" indent="0" algn="ctr" defTabSz="1511300">
            <a:lnSpc>
              <a:spcPct val="90000"/>
            </a:lnSpc>
            <a:spcBef>
              <a:spcPct val="0"/>
            </a:spcBef>
            <a:spcAft>
              <a:spcPct val="35000"/>
            </a:spcAft>
            <a:buNone/>
          </a:pPr>
          <a:r>
            <a:rPr lang="en-GB" sz="3400" kern="1200" dirty="0"/>
            <a:t>Create a Skills Passport</a:t>
          </a:r>
        </a:p>
      </dsp:txBody>
      <dsp:txXfrm>
        <a:off x="7740220" y="314285"/>
        <a:ext cx="3393307" cy="1227343"/>
      </dsp:txXfrm>
    </dsp:sp>
    <dsp:sp modelId="{EA77D6C5-1A96-40C6-8547-31C87F408186}">
      <dsp:nvSpPr>
        <dsp:cNvPr id="0" name=""/>
        <dsp:cNvSpPr/>
      </dsp:nvSpPr>
      <dsp:spPr>
        <a:xfrm>
          <a:off x="7740220" y="1541628"/>
          <a:ext cx="3393307" cy="3215510"/>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0" lvl="1" indent="0" algn="l" defTabSz="889000">
            <a:lnSpc>
              <a:spcPct val="90000"/>
            </a:lnSpc>
            <a:spcBef>
              <a:spcPct val="0"/>
            </a:spcBef>
            <a:spcAft>
              <a:spcPct val="15000"/>
            </a:spcAft>
            <a:buNone/>
          </a:pPr>
          <a:r>
            <a:rPr lang="en-GB" sz="2000" kern="1200" dirty="0"/>
            <a:t>Create electronic competency passports, interfacing with IT systems, e-learning  and face to face education</a:t>
          </a:r>
        </a:p>
        <a:p>
          <a:pPr marL="0" lvl="1" indent="0" algn="l" defTabSz="889000">
            <a:lnSpc>
              <a:spcPct val="90000"/>
            </a:lnSpc>
            <a:spcBef>
              <a:spcPct val="0"/>
            </a:spcBef>
            <a:spcAft>
              <a:spcPct val="15000"/>
            </a:spcAft>
            <a:buNone/>
          </a:pPr>
          <a:endParaRPr lang="en-GB" sz="2000" kern="1200" dirty="0"/>
        </a:p>
        <a:p>
          <a:pPr marL="0" lvl="1" indent="0" algn="l" defTabSz="889000">
            <a:lnSpc>
              <a:spcPct val="90000"/>
            </a:lnSpc>
            <a:spcBef>
              <a:spcPct val="0"/>
            </a:spcBef>
            <a:spcAft>
              <a:spcPct val="15000"/>
            </a:spcAft>
            <a:buNone/>
          </a:pPr>
          <a:r>
            <a:rPr lang="en-GB" sz="2000" kern="1200" dirty="0"/>
            <a:t>Explore compatibility with e-rostering platforms </a:t>
          </a:r>
        </a:p>
      </dsp:txBody>
      <dsp:txXfrm>
        <a:off x="7740220" y="1541628"/>
        <a:ext cx="3393307" cy="321551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790A331-7ADD-4391-8CA5-606C9BFD26F5}" type="datetimeFigureOut">
              <a:rPr lang="en-GB" smtClean="0"/>
              <a:t>18/09/2020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EAE16CE-1862-465F-9912-D0001C1A0F9A}" type="slidenum">
              <a:rPr lang="en-GB" smtClean="0"/>
              <a:t>‹#›</a:t>
            </a:fld>
            <a:endParaRPr lang="en-GB"/>
          </a:p>
        </p:txBody>
      </p:sp>
    </p:spTree>
    <p:extLst>
      <p:ext uri="{BB962C8B-B14F-4D97-AF65-F5344CB8AC3E}">
        <p14:creationId xmlns:p14="http://schemas.microsoft.com/office/powerpoint/2010/main" val="85506748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2AE991-F138-4FD8-982E-957F3CA6A0F6}" type="datetimeFigureOut">
              <a:rPr lang="en-GB" smtClean="0"/>
              <a:t>18/09/2020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90AB7D-FC04-41BF-88F7-E47891A06283}" type="slidenum">
              <a:rPr lang="en-GB" smtClean="0"/>
              <a:t>‹#›</a:t>
            </a:fld>
            <a:endParaRPr lang="en-GB"/>
          </a:p>
        </p:txBody>
      </p:sp>
    </p:spTree>
    <p:extLst>
      <p:ext uri="{BB962C8B-B14F-4D97-AF65-F5344CB8AC3E}">
        <p14:creationId xmlns:p14="http://schemas.microsoft.com/office/powerpoint/2010/main" val="1189011056"/>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Purpose of the collaborative is to:</a:t>
            </a:r>
          </a:p>
          <a:p>
            <a:r>
              <a:rPr lang="en-GB" dirty="0"/>
              <a:t>shift towards thinking collaboratively to optimise the performance of the entire system</a:t>
            </a:r>
          </a:p>
          <a:p>
            <a:endParaRPr lang="en-GB" dirty="0"/>
          </a:p>
          <a:p>
            <a:r>
              <a:rPr lang="en-GB" dirty="0"/>
              <a:t>to work together, </a:t>
            </a:r>
          </a:p>
          <a:p>
            <a:r>
              <a:rPr lang="en-GB" dirty="0"/>
              <a:t>sharing our strengths, </a:t>
            </a:r>
          </a:p>
          <a:p>
            <a:r>
              <a:rPr lang="en-GB" dirty="0"/>
              <a:t>improving the experiences of our staff and their physical and psychological safety, </a:t>
            </a:r>
          </a:p>
          <a:p>
            <a:r>
              <a:rPr lang="en-GB" dirty="0"/>
              <a:t>improving patient outcomes and </a:t>
            </a:r>
          </a:p>
          <a:p>
            <a:r>
              <a:rPr lang="en-GB" dirty="0"/>
              <a:t>providing training that can be delivered consistently and effectively across the patch.</a:t>
            </a:r>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2</a:t>
            </a:fld>
            <a:endParaRPr lang="en-GB"/>
          </a:p>
        </p:txBody>
      </p:sp>
    </p:spTree>
    <p:extLst>
      <p:ext uri="{BB962C8B-B14F-4D97-AF65-F5344CB8AC3E}">
        <p14:creationId xmlns:p14="http://schemas.microsoft.com/office/powerpoint/2010/main" val="19500387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11</a:t>
            </a:fld>
            <a:endParaRPr lang="en-GB"/>
          </a:p>
        </p:txBody>
      </p:sp>
    </p:spTree>
    <p:extLst>
      <p:ext uri="{BB962C8B-B14F-4D97-AF65-F5344CB8AC3E}">
        <p14:creationId xmlns:p14="http://schemas.microsoft.com/office/powerpoint/2010/main" val="35059157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US" dirty="0"/>
            </a:br>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12</a:t>
            </a:fld>
            <a:endParaRPr lang="en-GB"/>
          </a:p>
        </p:txBody>
      </p:sp>
    </p:spTree>
    <p:extLst>
      <p:ext uri="{BB962C8B-B14F-4D97-AF65-F5344CB8AC3E}">
        <p14:creationId xmlns:p14="http://schemas.microsoft.com/office/powerpoint/2010/main" val="32693528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eaLnBrk="1" fontAlgn="t" latinLnBrk="0" hangingPunct="1"/>
            <a:endParaRPr lang="en-GB" sz="1200" kern="1200" dirty="0">
              <a:solidFill>
                <a:schemeClr val="dk1"/>
              </a:solidFill>
              <a:latin typeface="+mn-lt"/>
              <a:ea typeface="+mn-ea"/>
              <a:cs typeface="+mn-cs"/>
            </a:endParaRPr>
          </a:p>
          <a:p>
            <a:pPr rtl="0" eaLnBrk="1" fontAlgn="t" latinLnBrk="0" hangingPunct="1"/>
            <a:endParaRPr lang="en-GB" sz="1200" b="0" i="0" u="none" strike="noStrike" kern="1200" dirty="0">
              <a:solidFill>
                <a:schemeClr val="tx1"/>
              </a:solidFill>
              <a:effectLst/>
              <a:latin typeface="+mn-lt"/>
              <a:ea typeface="+mn-ea"/>
              <a:cs typeface="+mn-cs"/>
            </a:endParaRPr>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13</a:t>
            </a:fld>
            <a:endParaRPr lang="en-GB"/>
          </a:p>
        </p:txBody>
      </p:sp>
    </p:spTree>
    <p:extLst>
      <p:ext uri="{BB962C8B-B14F-4D97-AF65-F5344CB8AC3E}">
        <p14:creationId xmlns:p14="http://schemas.microsoft.com/office/powerpoint/2010/main" val="4063893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14</a:t>
            </a:fld>
            <a:endParaRPr lang="en-GB"/>
          </a:p>
        </p:txBody>
      </p:sp>
    </p:spTree>
    <p:extLst>
      <p:ext uri="{BB962C8B-B14F-4D97-AF65-F5344CB8AC3E}">
        <p14:creationId xmlns:p14="http://schemas.microsoft.com/office/powerpoint/2010/main" val="14229511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u="none" strike="noStrike" kern="1200" dirty="0">
              <a:solidFill>
                <a:schemeClr val="tx1"/>
              </a:solidFill>
              <a:effectLst/>
              <a:latin typeface="+mn-lt"/>
              <a:ea typeface="+mn-ea"/>
              <a:cs typeface="+mn-cs"/>
            </a:endParaRPr>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15</a:t>
            </a:fld>
            <a:endParaRPr lang="en-GB"/>
          </a:p>
        </p:txBody>
      </p:sp>
    </p:spTree>
    <p:extLst>
      <p:ext uri="{BB962C8B-B14F-4D97-AF65-F5344CB8AC3E}">
        <p14:creationId xmlns:p14="http://schemas.microsoft.com/office/powerpoint/2010/main" val="1730902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US" dirty="0"/>
            </a:br>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16</a:t>
            </a:fld>
            <a:endParaRPr lang="en-GB"/>
          </a:p>
        </p:txBody>
      </p:sp>
    </p:spTree>
    <p:extLst>
      <p:ext uri="{BB962C8B-B14F-4D97-AF65-F5344CB8AC3E}">
        <p14:creationId xmlns:p14="http://schemas.microsoft.com/office/powerpoint/2010/main" val="8563796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US" sz="1800" dirty="0"/>
          </a:p>
          <a:p>
            <a:pPr marL="285750" indent="-285750"/>
            <a:endParaRPr lang="en-US" sz="18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cs typeface="Calibri"/>
            </a:endParaRPr>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17</a:t>
            </a:fld>
            <a:endParaRPr lang="en-GB"/>
          </a:p>
        </p:txBody>
      </p:sp>
    </p:spTree>
    <p:extLst>
      <p:ext uri="{BB962C8B-B14F-4D97-AF65-F5344CB8AC3E}">
        <p14:creationId xmlns:p14="http://schemas.microsoft.com/office/powerpoint/2010/main" val="28492135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18</a:t>
            </a:fld>
            <a:endParaRPr lang="en-GB"/>
          </a:p>
        </p:txBody>
      </p:sp>
    </p:spTree>
    <p:extLst>
      <p:ext uri="{BB962C8B-B14F-4D97-AF65-F5344CB8AC3E}">
        <p14:creationId xmlns:p14="http://schemas.microsoft.com/office/powerpoint/2010/main" val="27611504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19</a:t>
            </a:fld>
            <a:endParaRPr lang="en-GB"/>
          </a:p>
        </p:txBody>
      </p:sp>
    </p:spTree>
    <p:extLst>
      <p:ext uri="{BB962C8B-B14F-4D97-AF65-F5344CB8AC3E}">
        <p14:creationId xmlns:p14="http://schemas.microsoft.com/office/powerpoint/2010/main" val="1561040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3</a:t>
            </a:fld>
            <a:endParaRPr lang="en-GB"/>
          </a:p>
        </p:txBody>
      </p:sp>
    </p:spTree>
    <p:extLst>
      <p:ext uri="{BB962C8B-B14F-4D97-AF65-F5344CB8AC3E}">
        <p14:creationId xmlns:p14="http://schemas.microsoft.com/office/powerpoint/2010/main" val="4936849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4</a:t>
            </a:fld>
            <a:endParaRPr lang="en-GB"/>
          </a:p>
        </p:txBody>
      </p:sp>
    </p:spTree>
    <p:extLst>
      <p:ext uri="{BB962C8B-B14F-4D97-AF65-F5344CB8AC3E}">
        <p14:creationId xmlns:p14="http://schemas.microsoft.com/office/powerpoint/2010/main" val="790329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5</a:t>
            </a:fld>
            <a:endParaRPr lang="en-GB"/>
          </a:p>
        </p:txBody>
      </p:sp>
    </p:spTree>
    <p:extLst>
      <p:ext uri="{BB962C8B-B14F-4D97-AF65-F5344CB8AC3E}">
        <p14:creationId xmlns:p14="http://schemas.microsoft.com/office/powerpoint/2010/main" val="1562617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6</a:t>
            </a:fld>
            <a:endParaRPr lang="en-GB"/>
          </a:p>
        </p:txBody>
      </p:sp>
    </p:spTree>
    <p:extLst>
      <p:ext uri="{BB962C8B-B14F-4D97-AF65-F5344CB8AC3E}">
        <p14:creationId xmlns:p14="http://schemas.microsoft.com/office/powerpoint/2010/main" val="3043844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7</a:t>
            </a:fld>
            <a:endParaRPr lang="en-GB"/>
          </a:p>
        </p:txBody>
      </p:sp>
    </p:spTree>
    <p:extLst>
      <p:ext uri="{BB962C8B-B14F-4D97-AF65-F5344CB8AC3E}">
        <p14:creationId xmlns:p14="http://schemas.microsoft.com/office/powerpoint/2010/main" val="21364431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8</a:t>
            </a:fld>
            <a:endParaRPr lang="en-GB"/>
          </a:p>
        </p:txBody>
      </p:sp>
    </p:spTree>
    <p:extLst>
      <p:ext uri="{BB962C8B-B14F-4D97-AF65-F5344CB8AC3E}">
        <p14:creationId xmlns:p14="http://schemas.microsoft.com/office/powerpoint/2010/main" val="38907387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9</a:t>
            </a:fld>
            <a:endParaRPr lang="en-GB"/>
          </a:p>
        </p:txBody>
      </p:sp>
    </p:spTree>
    <p:extLst>
      <p:ext uri="{BB962C8B-B14F-4D97-AF65-F5344CB8AC3E}">
        <p14:creationId xmlns:p14="http://schemas.microsoft.com/office/powerpoint/2010/main" val="3373377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br>
              <a:rPr lang="en-US" dirty="0"/>
            </a:br>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10</a:t>
            </a:fld>
            <a:endParaRPr lang="en-GB"/>
          </a:p>
        </p:txBody>
      </p:sp>
    </p:spTree>
    <p:extLst>
      <p:ext uri="{BB962C8B-B14F-4D97-AF65-F5344CB8AC3E}">
        <p14:creationId xmlns:p14="http://schemas.microsoft.com/office/powerpoint/2010/main" val="21088236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1.jp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Title 9"/>
          <p:cNvSpPr>
            <a:spLocks noGrp="1"/>
          </p:cNvSpPr>
          <p:nvPr>
            <p:ph type="title" hasCustomPrompt="1"/>
          </p:nvPr>
        </p:nvSpPr>
        <p:spPr>
          <a:xfrm>
            <a:off x="527540" y="1713056"/>
            <a:ext cx="11136924" cy="2352217"/>
          </a:xfrm>
          <a:prstGeom prst="rect">
            <a:avLst/>
          </a:prstGeom>
        </p:spPr>
        <p:txBody>
          <a:bodyPr anchor="ctr"/>
          <a:lstStyle>
            <a:lvl1pPr algn="l">
              <a:defRPr sz="4225" b="1" baseline="0">
                <a:solidFill>
                  <a:srgbClr val="005EB8"/>
                </a:solidFill>
                <a:latin typeface="Arial" panose="020B0604020202020204" pitchFamily="34" charset="0"/>
                <a:cs typeface="Arial" panose="020B0604020202020204" pitchFamily="34" charset="0"/>
              </a:defRPr>
            </a:lvl1pPr>
          </a:lstStyle>
          <a:p>
            <a:r>
              <a:rPr lang="en-US" dirty="0"/>
              <a:t>Presentation title</a:t>
            </a:r>
          </a:p>
        </p:txBody>
      </p:sp>
      <p:sp>
        <p:nvSpPr>
          <p:cNvPr id="11" name="Subtitle 2"/>
          <p:cNvSpPr>
            <a:spLocks noGrp="1"/>
          </p:cNvSpPr>
          <p:nvPr>
            <p:ph type="subTitle" idx="1" hasCustomPrompt="1"/>
          </p:nvPr>
        </p:nvSpPr>
        <p:spPr>
          <a:xfrm>
            <a:off x="527540" y="4272593"/>
            <a:ext cx="11136924" cy="473244"/>
          </a:xfrm>
          <a:prstGeom prst="rect">
            <a:avLst/>
          </a:prstGeom>
        </p:spPr>
        <p:txBody>
          <a:bodyPr anchor="ctr"/>
          <a:lstStyle>
            <a:lvl1pPr marL="0" indent="0" algn="l">
              <a:buNone/>
              <a:defRPr sz="2167" b="0" i="0" baseline="0">
                <a:solidFill>
                  <a:srgbClr val="005EB8"/>
                </a:solidFill>
                <a:latin typeface="Arial" charset="0"/>
                <a:ea typeface="Arial" charset="0"/>
                <a:cs typeface="Arial" charset="0"/>
              </a:defRPr>
            </a:lvl1pPr>
            <a:lvl2pPr marL="536542" indent="0" algn="ctr">
              <a:buNone/>
              <a:defRPr sz="2348"/>
            </a:lvl2pPr>
            <a:lvl3pPr marL="1073084" indent="0" algn="ctr">
              <a:buNone/>
              <a:defRPr sz="2112"/>
            </a:lvl3pPr>
            <a:lvl4pPr marL="1609626" indent="0" algn="ctr">
              <a:buNone/>
              <a:defRPr sz="1877"/>
            </a:lvl4pPr>
            <a:lvl5pPr marL="2146168" indent="0" algn="ctr">
              <a:buNone/>
              <a:defRPr sz="1877"/>
            </a:lvl5pPr>
            <a:lvl6pPr marL="2682710" indent="0" algn="ctr">
              <a:buNone/>
              <a:defRPr sz="1877"/>
            </a:lvl6pPr>
            <a:lvl7pPr marL="3219252" indent="0" algn="ctr">
              <a:buNone/>
              <a:defRPr sz="1877"/>
            </a:lvl7pPr>
            <a:lvl8pPr marL="3755794" indent="0" algn="ctr">
              <a:buNone/>
              <a:defRPr sz="1877"/>
            </a:lvl8pPr>
            <a:lvl9pPr marL="4292336" indent="0" algn="ctr">
              <a:buNone/>
              <a:defRPr sz="1877"/>
            </a:lvl9pPr>
          </a:lstStyle>
          <a:p>
            <a:r>
              <a:rPr lang="en-US" dirty="0"/>
              <a:t>Date, Location [if relevant]</a:t>
            </a:r>
          </a:p>
        </p:txBody>
      </p:sp>
      <p:sp>
        <p:nvSpPr>
          <p:cNvPr id="6" name="Text Box 4">
            <a:extLst>
              <a:ext uri="{FF2B5EF4-FFF2-40B4-BE49-F238E27FC236}">
                <a16:creationId xmlns:a16="http://schemas.microsoft.com/office/drawing/2014/main" id="{733EB1D2-9EB5-4BBA-9043-DD9322866AB7}"/>
              </a:ext>
            </a:extLst>
          </p:cNvPr>
          <p:cNvSpPr txBox="1"/>
          <p:nvPr userDrawn="1"/>
        </p:nvSpPr>
        <p:spPr>
          <a:xfrm>
            <a:off x="3434080" y="5746762"/>
            <a:ext cx="5323840" cy="406400"/>
          </a:xfrm>
          <a:prstGeom prst="rect">
            <a:avLst/>
          </a:prstGeom>
          <a:solidFill>
            <a:schemeClr val="lt1"/>
          </a:solidFill>
          <a:ln w="6350">
            <a:noFill/>
          </a:ln>
        </p:spPr>
        <p:txBody>
          <a:bodyPr rot="0" spcFirstLastPara="0" vert="horz" wrap="square" lIns="107315" tIns="53657" rIns="107315" bIns="53657" numCol="1" spcCol="0" rtlCol="0" fromWordArt="0" anchor="t" anchorCtr="0" forceAA="0" compatLnSpc="1">
            <a:prstTxWarp prst="textNoShape">
              <a:avLst/>
            </a:prstTxWarp>
            <a:noAutofit/>
          </a:bodyPr>
          <a:lstStyle/>
          <a:p>
            <a:pPr algn="ctr">
              <a:spcAft>
                <a:spcPts val="0"/>
              </a:spcAft>
            </a:pPr>
            <a:r>
              <a:rPr lang="en-GB" sz="1950" dirty="0">
                <a:effectLst/>
                <a:latin typeface="Arial" panose="020B0604020202020204" pitchFamily="34" charset="0"/>
                <a:ea typeface="Calibri" panose="020F0502020204030204" pitchFamily="34" charset="0"/>
                <a:cs typeface="Times New Roman" panose="02020603050405020304" pitchFamily="18" charset="0"/>
              </a:rPr>
              <a:t>NHS England and NHS Improvement</a:t>
            </a:r>
            <a:endParaRPr lang="en-GB" sz="1300" dirty="0">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12" name="Picture 11">
            <a:extLst>
              <a:ext uri="{FF2B5EF4-FFF2-40B4-BE49-F238E27FC236}">
                <a16:creationId xmlns:a16="http://schemas.microsoft.com/office/drawing/2014/main" id="{EE272BB6-2A8D-4435-9E86-0596521A3951}"/>
              </a:ext>
            </a:extLst>
          </p:cNvPr>
          <p:cNvPicPr>
            <a:picLocks noChangeAspect="1"/>
          </p:cNvPicPr>
          <p:nvPr userDrawn="1"/>
        </p:nvPicPr>
        <p:blipFill>
          <a:blip r:embed="rId2"/>
          <a:stretch>
            <a:fillRect/>
          </a:stretch>
        </p:blipFill>
        <p:spPr>
          <a:xfrm>
            <a:off x="8382000" y="266038"/>
            <a:ext cx="3284187" cy="741179"/>
          </a:xfrm>
          <a:prstGeom prst="rect">
            <a:avLst/>
          </a:prstGeom>
        </p:spPr>
      </p:pic>
      <p:pic>
        <p:nvPicPr>
          <p:cNvPr id="13" name="Picture 12" descr="A picture containing clipart&#10;&#10;Description generated with very high confidence">
            <a:extLst>
              <a:ext uri="{FF2B5EF4-FFF2-40B4-BE49-F238E27FC236}">
                <a16:creationId xmlns:a16="http://schemas.microsoft.com/office/drawing/2014/main" id="{87769B46-6740-4E7C-81A9-9000A20D5658}"/>
              </a:ext>
            </a:extLst>
          </p:cNvPr>
          <p:cNvPicPr>
            <a:picLocks noChangeAspect="1"/>
          </p:cNvPicPr>
          <p:nvPr userDrawn="1"/>
        </p:nvPicPr>
        <p:blipFill>
          <a:blip r:embed="rId3"/>
          <a:stretch>
            <a:fillRect/>
          </a:stretch>
        </p:blipFill>
        <p:spPr>
          <a:xfrm>
            <a:off x="10757829" y="262731"/>
            <a:ext cx="911399" cy="368065"/>
          </a:xfrm>
          <a:prstGeom prst="rect">
            <a:avLst/>
          </a:prstGeom>
        </p:spPr>
      </p:pic>
      <p:pic>
        <p:nvPicPr>
          <p:cNvPr id="14" name="Content Placeholder 16">
            <a:extLst>
              <a:ext uri="{FF2B5EF4-FFF2-40B4-BE49-F238E27FC236}">
                <a16:creationId xmlns:a16="http://schemas.microsoft.com/office/drawing/2014/main" id="{F5147BF3-6E80-4ECF-BF0F-15BE8D89CC6A}"/>
              </a:ext>
            </a:extLst>
          </p:cNvPr>
          <p:cNvPicPr>
            <a:picLocks noChangeAspect="1"/>
          </p:cNvPicPr>
          <p:nvPr userDrawn="1"/>
        </p:nvPicPr>
        <p:blipFill>
          <a:blip r:embed="rId4"/>
          <a:stretch>
            <a:fillRect/>
          </a:stretch>
        </p:blipFill>
        <p:spPr>
          <a:xfrm>
            <a:off x="1" y="6266963"/>
            <a:ext cx="12192000" cy="38088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Close slide">
    <p:spTree>
      <p:nvGrpSpPr>
        <p:cNvPr id="1" name=""/>
        <p:cNvGrpSpPr/>
        <p:nvPr/>
      </p:nvGrpSpPr>
      <p:grpSpPr>
        <a:xfrm>
          <a:off x="0" y="0"/>
          <a:ext cx="0" cy="0"/>
          <a:chOff x="0" y="0"/>
          <a:chExt cx="0" cy="0"/>
        </a:xfrm>
      </p:grpSpPr>
      <p:sp>
        <p:nvSpPr>
          <p:cNvPr id="3" name="Title 9">
            <a:extLst>
              <a:ext uri="{FF2B5EF4-FFF2-40B4-BE49-F238E27FC236}">
                <a16:creationId xmlns:a16="http://schemas.microsoft.com/office/drawing/2014/main" id="{1BFF0C81-8608-45E7-BBB8-C4075B6F8C78}"/>
              </a:ext>
            </a:extLst>
          </p:cNvPr>
          <p:cNvSpPr>
            <a:spLocks noGrp="1"/>
          </p:cNvSpPr>
          <p:nvPr>
            <p:ph type="title" hasCustomPrompt="1"/>
          </p:nvPr>
        </p:nvSpPr>
        <p:spPr>
          <a:xfrm>
            <a:off x="4551681" y="1889761"/>
            <a:ext cx="7113269" cy="2092960"/>
          </a:xfrm>
          <a:prstGeom prst="rect">
            <a:avLst/>
          </a:prstGeom>
        </p:spPr>
        <p:txBody>
          <a:bodyPr/>
          <a:lstStyle>
            <a:lvl1pPr algn="l">
              <a:defRPr sz="4225" baseline="0">
                <a:solidFill>
                  <a:srgbClr val="005EB8"/>
                </a:solidFill>
                <a:latin typeface="Arial" panose="020B0604020202020204" pitchFamily="34" charset="0"/>
                <a:cs typeface="Arial" panose="020B0604020202020204" pitchFamily="34" charset="0"/>
              </a:defRPr>
            </a:lvl1pPr>
          </a:lstStyle>
          <a:p>
            <a:r>
              <a:rPr lang="en-US" dirty="0"/>
              <a:t>Closing message</a:t>
            </a:r>
          </a:p>
        </p:txBody>
      </p:sp>
      <p:pic>
        <p:nvPicPr>
          <p:cNvPr id="11" name="Picture 10">
            <a:extLst>
              <a:ext uri="{FF2B5EF4-FFF2-40B4-BE49-F238E27FC236}">
                <a16:creationId xmlns:a16="http://schemas.microsoft.com/office/drawing/2014/main" id="{67D57BB4-C4FB-4690-9627-A916A1B2F4D3}"/>
              </a:ext>
            </a:extLst>
          </p:cNvPr>
          <p:cNvPicPr>
            <a:picLocks noChangeAspect="1"/>
          </p:cNvPicPr>
          <p:nvPr userDrawn="1"/>
        </p:nvPicPr>
        <p:blipFill rotWithShape="1">
          <a:blip r:embed="rId2"/>
          <a:srcRect l="24925" r="24919"/>
          <a:stretch/>
        </p:blipFill>
        <p:spPr>
          <a:xfrm>
            <a:off x="7240987" y="5524509"/>
            <a:ext cx="3823188" cy="788000"/>
          </a:xfrm>
          <a:prstGeom prst="rect">
            <a:avLst/>
          </a:prstGeom>
        </p:spPr>
      </p:pic>
      <p:grpSp>
        <p:nvGrpSpPr>
          <p:cNvPr id="12" name="Group 11">
            <a:extLst>
              <a:ext uri="{FF2B5EF4-FFF2-40B4-BE49-F238E27FC236}">
                <a16:creationId xmlns:a16="http://schemas.microsoft.com/office/drawing/2014/main" id="{1B06C4A3-DBAF-4066-8696-0A7F54B59A34}"/>
              </a:ext>
            </a:extLst>
          </p:cNvPr>
          <p:cNvGrpSpPr/>
          <p:nvPr userDrawn="1"/>
        </p:nvGrpSpPr>
        <p:grpSpPr>
          <a:xfrm>
            <a:off x="1529063" y="5524509"/>
            <a:ext cx="3359484" cy="757378"/>
            <a:chOff x="5841743" y="263656"/>
            <a:chExt cx="3639441" cy="757378"/>
          </a:xfrm>
        </p:grpSpPr>
        <p:pic>
          <p:nvPicPr>
            <p:cNvPr id="13" name="Picture 12">
              <a:extLst>
                <a:ext uri="{FF2B5EF4-FFF2-40B4-BE49-F238E27FC236}">
                  <a16:creationId xmlns:a16="http://schemas.microsoft.com/office/drawing/2014/main" id="{BC9A1E6C-9CF3-4E3F-99CF-1A5AA94D1B56}"/>
                </a:ext>
              </a:extLst>
            </p:cNvPr>
            <p:cNvPicPr>
              <a:picLocks noChangeAspect="1"/>
            </p:cNvPicPr>
            <p:nvPr userDrawn="1"/>
          </p:nvPicPr>
          <p:blipFill>
            <a:blip r:embed="rId3"/>
            <a:stretch>
              <a:fillRect/>
            </a:stretch>
          </p:blipFill>
          <p:spPr>
            <a:xfrm>
              <a:off x="5841743" y="263656"/>
              <a:ext cx="3635632" cy="757378"/>
            </a:xfrm>
            <a:prstGeom prst="rect">
              <a:avLst/>
            </a:prstGeom>
          </p:spPr>
        </p:pic>
        <p:pic>
          <p:nvPicPr>
            <p:cNvPr id="14" name="Picture 13" descr="A picture containing clipart&#10;&#10;Description generated with very high confidence">
              <a:extLst>
                <a:ext uri="{FF2B5EF4-FFF2-40B4-BE49-F238E27FC236}">
                  <a16:creationId xmlns:a16="http://schemas.microsoft.com/office/drawing/2014/main" id="{143F7E2A-A5E5-4FFD-B8AC-BB819EE4DFD3}"/>
                </a:ext>
              </a:extLst>
            </p:cNvPr>
            <p:cNvPicPr>
              <a:picLocks noChangeAspect="1"/>
            </p:cNvPicPr>
            <p:nvPr userDrawn="1"/>
          </p:nvPicPr>
          <p:blipFill>
            <a:blip r:embed="rId4"/>
            <a:stretch>
              <a:fillRect/>
            </a:stretch>
          </p:blipFill>
          <p:spPr>
            <a:xfrm>
              <a:off x="8515349" y="264160"/>
              <a:ext cx="965835" cy="360044"/>
            </a:xfrm>
            <a:prstGeom prst="rect">
              <a:avLst/>
            </a:prstGeom>
          </p:spPr>
        </p:pic>
      </p:grpSp>
    </p:spTree>
    <p:extLst>
      <p:ext uri="{BB962C8B-B14F-4D97-AF65-F5344CB8AC3E}">
        <p14:creationId xmlns:p14="http://schemas.microsoft.com/office/powerpoint/2010/main" val="869899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Section Header">
    <p:spTree>
      <p:nvGrpSpPr>
        <p:cNvPr id="1" name=""/>
        <p:cNvGrpSpPr/>
        <p:nvPr/>
      </p:nvGrpSpPr>
      <p:grpSpPr>
        <a:xfrm>
          <a:off x="0" y="0"/>
          <a:ext cx="0" cy="0"/>
          <a:chOff x="0" y="0"/>
          <a:chExt cx="0" cy="0"/>
        </a:xfrm>
      </p:grpSpPr>
      <p:pic>
        <p:nvPicPr>
          <p:cNvPr id="2" name="Picture 1" descr="A picture containing drawing&#10;&#10;Description automatically generated">
            <a:extLst>
              <a:ext uri="{FF2B5EF4-FFF2-40B4-BE49-F238E27FC236}">
                <a16:creationId xmlns:a16="http://schemas.microsoft.com/office/drawing/2014/main" id="{9C1A2F7B-5A96-452C-8381-3ECB7C7D795B}"/>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434485" y="6426859"/>
            <a:ext cx="2252980" cy="297180"/>
          </a:xfrm>
          <a:prstGeom prst="rect">
            <a:avLst/>
          </a:prstGeom>
        </p:spPr>
      </p:pic>
      <p:pic>
        <p:nvPicPr>
          <p:cNvPr id="3" name="Picture 2" descr="A close up of a logo&#10;&#10;Description automatically generated">
            <a:extLst>
              <a:ext uri="{FF2B5EF4-FFF2-40B4-BE49-F238E27FC236}">
                <a16:creationId xmlns:a16="http://schemas.microsoft.com/office/drawing/2014/main" id="{B29E81C7-8BCE-4755-815A-3E2323F3B2E3}"/>
              </a:ext>
            </a:extLst>
          </p:cNvPr>
          <p:cNvPicPr/>
          <p:nvPr userDrawn="1"/>
        </p:nvPicPr>
        <p:blipFill rotWithShape="1">
          <a:blip r:embed="rId3" cstate="print">
            <a:extLst>
              <a:ext uri="{28A0092B-C50C-407E-A947-70E740481C1C}">
                <a14:useLocalDpi xmlns:a14="http://schemas.microsoft.com/office/drawing/2010/main" val="0"/>
              </a:ext>
            </a:extLst>
          </a:blip>
          <a:srcRect t="8333" b="45140"/>
          <a:stretch/>
        </p:blipFill>
        <p:spPr bwMode="auto">
          <a:xfrm>
            <a:off x="9896703" y="6345915"/>
            <a:ext cx="2021840" cy="35242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58286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527940" y="1343806"/>
            <a:ext cx="11137012" cy="4965553"/>
          </a:xfrm>
          <a:prstGeom prst="rect">
            <a:avLst/>
          </a:prstGeom>
          <a:ln>
            <a:noFill/>
          </a:ln>
        </p:spPr>
        <p:txBody>
          <a:bodyPr/>
          <a:lstStyle>
            <a:lvl1pPr>
              <a:buClr>
                <a:schemeClr val="accent1"/>
              </a:buClr>
              <a:defRPr sz="1643">
                <a:latin typeface="Arial" panose="020B0604020202020204" pitchFamily="34" charset="0"/>
                <a:cs typeface="Arial" panose="020B0604020202020204" pitchFamily="34" charset="0"/>
              </a:defRPr>
            </a:lvl1pPr>
            <a:lvl2pPr marL="804813" indent="-268271">
              <a:buClr>
                <a:schemeClr val="accent1"/>
              </a:buClr>
              <a:buFont typeface="Courier New" panose="02070309020205020404" pitchFamily="49" charset="0"/>
              <a:buChar char="o"/>
              <a:defRPr sz="1643">
                <a:latin typeface="Arial" panose="020B0604020202020204" pitchFamily="34" charset="0"/>
                <a:cs typeface="Arial" panose="020B0604020202020204" pitchFamily="34" charset="0"/>
              </a:defRPr>
            </a:lvl2pPr>
            <a:lvl3pPr marL="1341355"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3pPr>
            <a:lvl4pPr marL="1877897"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4pPr>
            <a:lvl5pPr marL="2414438"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itle 10"/>
          <p:cNvSpPr>
            <a:spLocks noGrp="1"/>
          </p:cNvSpPr>
          <p:nvPr>
            <p:ph type="title" hasCustomPrompt="1"/>
          </p:nvPr>
        </p:nvSpPr>
        <p:spPr>
          <a:xfrm>
            <a:off x="527051" y="548646"/>
            <a:ext cx="11137009" cy="611649"/>
          </a:xfrm>
          <a:prstGeom prst="rect">
            <a:avLst/>
          </a:prstGeom>
        </p:spPr>
        <p:txBody>
          <a:bodyPr/>
          <a:lstStyle>
            <a:lvl1pPr>
              <a:defRPr sz="3756" b="0">
                <a:solidFill>
                  <a:srgbClr val="005EB8"/>
                </a:solidFill>
                <a:latin typeface="Arial" panose="020B0604020202020204" pitchFamily="34" charset="0"/>
                <a:cs typeface="Arial" panose="020B0604020202020204" pitchFamily="34" charset="0"/>
              </a:defRPr>
            </a:lvl1pPr>
          </a:lstStyle>
          <a:p>
            <a:r>
              <a:rPr lang="en-US" dirty="0"/>
              <a:t>Click to edit title</a:t>
            </a:r>
            <a:endParaRPr lang="en-US" sz="3286" dirty="0">
              <a:solidFill>
                <a:srgbClr val="005EB8"/>
              </a:solidFill>
              <a:latin typeface="Arial" charset="0"/>
              <a:ea typeface="Arial" charset="0"/>
              <a:cs typeface="Arial" charset="0"/>
            </a:endParaRPr>
          </a:p>
        </p:txBody>
      </p:sp>
      <p:sp>
        <p:nvSpPr>
          <p:cNvPr id="3" name="Text Placeholder 2">
            <a:extLst>
              <a:ext uri="{FF2B5EF4-FFF2-40B4-BE49-F238E27FC236}">
                <a16:creationId xmlns:a16="http://schemas.microsoft.com/office/drawing/2014/main" id="{5DF75327-6BE0-4947-BA67-C64FE013869F}"/>
              </a:ext>
            </a:extLst>
          </p:cNvPr>
          <p:cNvSpPr>
            <a:spLocks noGrp="1"/>
          </p:cNvSpPr>
          <p:nvPr>
            <p:ph type="body" sz="quarter" idx="11" hasCustomPrompt="1"/>
          </p:nvPr>
        </p:nvSpPr>
        <p:spPr>
          <a:xfrm>
            <a:off x="527940" y="260350"/>
            <a:ext cx="8837737" cy="288926"/>
          </a:xfrm>
          <a:prstGeom prst="rect">
            <a:avLst/>
          </a:prstGeom>
        </p:spPr>
        <p:txBody>
          <a:bodyPr/>
          <a:lstStyle>
            <a:lvl1pPr marL="0" indent="0" algn="l" defTabSz="990570" rtl="0" eaLnBrk="1" latinLnBrk="0" hangingPunct="1">
              <a:lnSpc>
                <a:spcPct val="90000"/>
              </a:lnSpc>
              <a:spcBef>
                <a:spcPct val="0"/>
              </a:spcBef>
              <a:buNone/>
              <a:defRPr lang="en-GB" sz="1760" b="0" kern="1200" dirty="0">
                <a:solidFill>
                  <a:srgbClr val="005EB8"/>
                </a:solidFill>
                <a:latin typeface="Arial" panose="020B0604020202020204" pitchFamily="34" charset="0"/>
                <a:ea typeface="+mj-ea"/>
                <a:cs typeface="Arial" panose="020B0604020202020204" pitchFamily="34" charset="0"/>
              </a:defRPr>
            </a:lvl1pPr>
          </a:lstStyle>
          <a:p>
            <a:pPr lvl="0"/>
            <a:r>
              <a:rPr lang="en-US" dirty="0"/>
              <a:t>Click to edit subtitle</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ubtitle and Content (2x)">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527051" y="1343804"/>
            <a:ext cx="5348165" cy="4964922"/>
          </a:xfrm>
          <a:prstGeom prst="rect">
            <a:avLst/>
          </a:prstGeom>
        </p:spPr>
        <p:txBody>
          <a:bodyPr/>
          <a:lstStyle>
            <a:lvl1pPr>
              <a:buClr>
                <a:schemeClr val="accent1"/>
              </a:buClr>
              <a:defRPr sz="1643">
                <a:latin typeface="Arial" panose="020B0604020202020204" pitchFamily="34" charset="0"/>
                <a:cs typeface="Arial" panose="020B0604020202020204" pitchFamily="34" charset="0"/>
              </a:defRPr>
            </a:lvl1pPr>
            <a:lvl2pPr marL="804813" indent="-268271">
              <a:buClr>
                <a:schemeClr val="accent1"/>
              </a:buClr>
              <a:buFont typeface="Courier New" panose="02070309020205020404" pitchFamily="49" charset="0"/>
              <a:buChar char="o"/>
              <a:defRPr sz="1643">
                <a:latin typeface="Arial" panose="020B0604020202020204" pitchFamily="34" charset="0"/>
                <a:cs typeface="Arial" panose="020B0604020202020204" pitchFamily="34" charset="0"/>
              </a:defRPr>
            </a:lvl2pPr>
            <a:lvl3pPr marL="1341355"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3pPr>
            <a:lvl4pPr marL="1877897"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4pPr>
            <a:lvl5pPr marL="2414438"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itle 10"/>
          <p:cNvSpPr>
            <a:spLocks noGrp="1"/>
          </p:cNvSpPr>
          <p:nvPr>
            <p:ph type="title" hasCustomPrompt="1"/>
          </p:nvPr>
        </p:nvSpPr>
        <p:spPr>
          <a:xfrm>
            <a:off x="527051" y="548646"/>
            <a:ext cx="11137009" cy="611649"/>
          </a:xfrm>
          <a:prstGeom prst="rect">
            <a:avLst/>
          </a:prstGeom>
        </p:spPr>
        <p:txBody>
          <a:bodyPr/>
          <a:lstStyle>
            <a:lvl1pPr>
              <a:defRPr sz="3756" b="0">
                <a:solidFill>
                  <a:srgbClr val="005EB8"/>
                </a:solidFill>
                <a:latin typeface="Arial" panose="020B0604020202020204" pitchFamily="34" charset="0"/>
                <a:cs typeface="Arial" panose="020B0604020202020204" pitchFamily="34" charset="0"/>
              </a:defRPr>
            </a:lvl1pPr>
          </a:lstStyle>
          <a:p>
            <a:r>
              <a:rPr lang="en-US" dirty="0"/>
              <a:t>Click to edit title</a:t>
            </a:r>
            <a:endParaRPr lang="en-US" sz="3286" dirty="0">
              <a:solidFill>
                <a:srgbClr val="005EB8"/>
              </a:solidFill>
              <a:latin typeface="Arial" charset="0"/>
              <a:ea typeface="Arial" charset="0"/>
              <a:cs typeface="Arial" charset="0"/>
            </a:endParaRPr>
          </a:p>
        </p:txBody>
      </p:sp>
      <p:sp>
        <p:nvSpPr>
          <p:cNvPr id="3" name="Text Placeholder 2">
            <a:extLst>
              <a:ext uri="{FF2B5EF4-FFF2-40B4-BE49-F238E27FC236}">
                <a16:creationId xmlns:a16="http://schemas.microsoft.com/office/drawing/2014/main" id="{5DF75327-6BE0-4947-BA67-C64FE013869F}"/>
              </a:ext>
            </a:extLst>
          </p:cNvPr>
          <p:cNvSpPr>
            <a:spLocks noGrp="1"/>
          </p:cNvSpPr>
          <p:nvPr>
            <p:ph type="body" sz="quarter" idx="11" hasCustomPrompt="1"/>
          </p:nvPr>
        </p:nvSpPr>
        <p:spPr>
          <a:xfrm>
            <a:off x="527940" y="260350"/>
            <a:ext cx="8837737" cy="288926"/>
          </a:xfrm>
          <a:prstGeom prst="rect">
            <a:avLst/>
          </a:prstGeom>
        </p:spPr>
        <p:txBody>
          <a:bodyPr/>
          <a:lstStyle>
            <a:lvl1pPr marL="0" indent="0" algn="l" defTabSz="990570" rtl="0" eaLnBrk="1" latinLnBrk="0" hangingPunct="1">
              <a:lnSpc>
                <a:spcPct val="90000"/>
              </a:lnSpc>
              <a:spcBef>
                <a:spcPct val="0"/>
              </a:spcBef>
              <a:buNone/>
              <a:defRPr lang="en-GB" sz="1760" b="0" kern="1200" dirty="0">
                <a:solidFill>
                  <a:srgbClr val="005EB8"/>
                </a:solidFill>
                <a:latin typeface="Arial" panose="020B0604020202020204" pitchFamily="34" charset="0"/>
                <a:ea typeface="+mj-ea"/>
                <a:cs typeface="Arial" panose="020B0604020202020204" pitchFamily="34" charset="0"/>
              </a:defRPr>
            </a:lvl1pPr>
          </a:lstStyle>
          <a:p>
            <a:pPr lvl="0"/>
            <a:r>
              <a:rPr lang="en-US" dirty="0"/>
              <a:t>Click to edit subtitle</a:t>
            </a:r>
            <a:endParaRPr lang="en-GB" dirty="0"/>
          </a:p>
        </p:txBody>
      </p:sp>
      <p:sp>
        <p:nvSpPr>
          <p:cNvPr id="5" name="Content Placeholder 9">
            <a:extLst>
              <a:ext uri="{FF2B5EF4-FFF2-40B4-BE49-F238E27FC236}">
                <a16:creationId xmlns:a16="http://schemas.microsoft.com/office/drawing/2014/main" id="{F42FD9BE-2B70-47A5-BF67-F9729A4CE169}"/>
              </a:ext>
            </a:extLst>
          </p:cNvPr>
          <p:cNvSpPr>
            <a:spLocks noGrp="1"/>
          </p:cNvSpPr>
          <p:nvPr>
            <p:ph sz="quarter" idx="12"/>
          </p:nvPr>
        </p:nvSpPr>
        <p:spPr>
          <a:xfrm>
            <a:off x="6315895" y="1343172"/>
            <a:ext cx="5348165" cy="4966184"/>
          </a:xfrm>
          <a:prstGeom prst="rect">
            <a:avLst/>
          </a:prstGeom>
        </p:spPr>
        <p:txBody>
          <a:bodyPr/>
          <a:lstStyle>
            <a:lvl1pPr>
              <a:buClr>
                <a:schemeClr val="accent1"/>
              </a:buClr>
              <a:defRPr sz="1643">
                <a:latin typeface="Arial" panose="020B0604020202020204" pitchFamily="34" charset="0"/>
                <a:cs typeface="Arial" panose="020B0604020202020204" pitchFamily="34" charset="0"/>
              </a:defRPr>
            </a:lvl1pPr>
            <a:lvl2pPr marL="804813" indent="-268271">
              <a:buClr>
                <a:schemeClr val="accent1"/>
              </a:buClr>
              <a:buFont typeface="Courier New" panose="02070309020205020404" pitchFamily="49" charset="0"/>
              <a:buChar char="o"/>
              <a:defRPr sz="1643">
                <a:latin typeface="Arial" panose="020B0604020202020204" pitchFamily="34" charset="0"/>
                <a:cs typeface="Arial" panose="020B0604020202020204" pitchFamily="34" charset="0"/>
              </a:defRPr>
            </a:lvl2pPr>
            <a:lvl3pPr marL="1341355"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3pPr>
            <a:lvl4pPr marL="1877897"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4pPr>
            <a:lvl5pPr marL="2414438"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270976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527053" y="1343806"/>
            <a:ext cx="11137409" cy="4964921"/>
          </a:xfrm>
          <a:prstGeom prst="rect">
            <a:avLst/>
          </a:prstGeom>
        </p:spPr>
        <p:txBody>
          <a:bodyPr/>
          <a:lstStyle>
            <a:lvl1pPr>
              <a:buClr>
                <a:schemeClr val="accent1"/>
              </a:buClr>
              <a:defRPr sz="1643">
                <a:latin typeface="Arial" panose="020B0604020202020204" pitchFamily="34" charset="0"/>
                <a:cs typeface="Arial" panose="020B0604020202020204" pitchFamily="34" charset="0"/>
              </a:defRPr>
            </a:lvl1pPr>
            <a:lvl2pPr marL="804813" indent="-268271">
              <a:buClr>
                <a:schemeClr val="accent1"/>
              </a:buClr>
              <a:buFont typeface="Courier New" panose="02070309020205020404" pitchFamily="49" charset="0"/>
              <a:buChar char="o"/>
              <a:defRPr sz="1643">
                <a:latin typeface="Arial" panose="020B0604020202020204" pitchFamily="34" charset="0"/>
                <a:cs typeface="Arial" panose="020B0604020202020204" pitchFamily="34" charset="0"/>
              </a:defRPr>
            </a:lvl2pPr>
            <a:lvl3pPr marL="1341355"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3pPr>
            <a:lvl4pPr marL="1877897"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4pPr>
            <a:lvl5pPr marL="2414438"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itle 10"/>
          <p:cNvSpPr>
            <a:spLocks noGrp="1"/>
          </p:cNvSpPr>
          <p:nvPr>
            <p:ph type="title" hasCustomPrompt="1"/>
          </p:nvPr>
        </p:nvSpPr>
        <p:spPr>
          <a:xfrm>
            <a:off x="527052" y="548646"/>
            <a:ext cx="11137408" cy="611649"/>
          </a:xfrm>
          <a:prstGeom prst="rect">
            <a:avLst/>
          </a:prstGeom>
        </p:spPr>
        <p:txBody>
          <a:bodyPr/>
          <a:lstStyle>
            <a:lvl1pPr>
              <a:defRPr sz="3756" b="0">
                <a:solidFill>
                  <a:srgbClr val="005EB8"/>
                </a:solidFill>
                <a:latin typeface="Arial" panose="020B0604020202020204" pitchFamily="34" charset="0"/>
                <a:cs typeface="Arial" panose="020B0604020202020204" pitchFamily="34" charset="0"/>
              </a:defRPr>
            </a:lvl1pPr>
          </a:lstStyle>
          <a:p>
            <a:r>
              <a:rPr lang="en-US" dirty="0"/>
              <a:t>Click to edit title</a:t>
            </a:r>
            <a:endParaRPr lang="en-US" sz="3286" dirty="0">
              <a:solidFill>
                <a:srgbClr val="005EB8"/>
              </a:solidFill>
              <a:latin typeface="Arial" charset="0"/>
              <a:ea typeface="Arial" charset="0"/>
              <a:cs typeface="Arial" charset="0"/>
            </a:endParaRPr>
          </a:p>
        </p:txBody>
      </p:sp>
    </p:spTree>
    <p:extLst>
      <p:ext uri="{BB962C8B-B14F-4D97-AF65-F5344CB8AC3E}">
        <p14:creationId xmlns:p14="http://schemas.microsoft.com/office/powerpoint/2010/main" val="1843899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2x)">
    <p:spTree>
      <p:nvGrpSpPr>
        <p:cNvPr id="1" name=""/>
        <p:cNvGrpSpPr/>
        <p:nvPr/>
      </p:nvGrpSpPr>
      <p:grpSpPr>
        <a:xfrm>
          <a:off x="0" y="0"/>
          <a:ext cx="0" cy="0"/>
          <a:chOff x="0" y="0"/>
          <a:chExt cx="0" cy="0"/>
        </a:xfrm>
      </p:grpSpPr>
      <p:sp>
        <p:nvSpPr>
          <p:cNvPr id="11" name="Title 10"/>
          <p:cNvSpPr>
            <a:spLocks noGrp="1"/>
          </p:cNvSpPr>
          <p:nvPr>
            <p:ph type="title" hasCustomPrompt="1"/>
          </p:nvPr>
        </p:nvSpPr>
        <p:spPr>
          <a:xfrm>
            <a:off x="527051" y="548646"/>
            <a:ext cx="11137009" cy="611649"/>
          </a:xfrm>
          <a:prstGeom prst="rect">
            <a:avLst/>
          </a:prstGeom>
        </p:spPr>
        <p:txBody>
          <a:bodyPr/>
          <a:lstStyle>
            <a:lvl1pPr>
              <a:defRPr sz="3756" b="0">
                <a:solidFill>
                  <a:srgbClr val="005EB8"/>
                </a:solidFill>
                <a:latin typeface="Arial" panose="020B0604020202020204" pitchFamily="34" charset="0"/>
                <a:cs typeface="Arial" panose="020B0604020202020204" pitchFamily="34" charset="0"/>
              </a:defRPr>
            </a:lvl1pPr>
          </a:lstStyle>
          <a:p>
            <a:r>
              <a:rPr lang="en-US" dirty="0"/>
              <a:t>Click to edit title</a:t>
            </a:r>
            <a:endParaRPr lang="en-US" sz="3286" dirty="0">
              <a:solidFill>
                <a:srgbClr val="005EB8"/>
              </a:solidFill>
              <a:latin typeface="Arial" charset="0"/>
              <a:ea typeface="Arial" charset="0"/>
              <a:cs typeface="Arial" charset="0"/>
            </a:endParaRPr>
          </a:p>
        </p:txBody>
      </p:sp>
      <p:sp>
        <p:nvSpPr>
          <p:cNvPr id="6" name="Content Placeholder 9">
            <a:extLst>
              <a:ext uri="{FF2B5EF4-FFF2-40B4-BE49-F238E27FC236}">
                <a16:creationId xmlns:a16="http://schemas.microsoft.com/office/drawing/2014/main" id="{4FC365EA-E211-4639-BC6D-BD134AA2FB80}"/>
              </a:ext>
            </a:extLst>
          </p:cNvPr>
          <p:cNvSpPr>
            <a:spLocks noGrp="1"/>
          </p:cNvSpPr>
          <p:nvPr>
            <p:ph sz="quarter" idx="10"/>
          </p:nvPr>
        </p:nvSpPr>
        <p:spPr>
          <a:xfrm>
            <a:off x="527051" y="1343804"/>
            <a:ext cx="5348165" cy="4964922"/>
          </a:xfrm>
          <a:prstGeom prst="rect">
            <a:avLst/>
          </a:prstGeom>
        </p:spPr>
        <p:txBody>
          <a:bodyPr/>
          <a:lstStyle>
            <a:lvl1pPr>
              <a:buClr>
                <a:schemeClr val="accent1"/>
              </a:buClr>
              <a:defRPr sz="1643">
                <a:latin typeface="Arial" panose="020B0604020202020204" pitchFamily="34" charset="0"/>
                <a:cs typeface="Arial" panose="020B0604020202020204" pitchFamily="34" charset="0"/>
              </a:defRPr>
            </a:lvl1pPr>
            <a:lvl2pPr marL="804813" indent="-268271">
              <a:buClr>
                <a:schemeClr val="accent1"/>
              </a:buClr>
              <a:buFont typeface="Courier New" panose="02070309020205020404" pitchFamily="49" charset="0"/>
              <a:buChar char="o"/>
              <a:defRPr sz="1643">
                <a:latin typeface="Arial" panose="020B0604020202020204" pitchFamily="34" charset="0"/>
                <a:cs typeface="Arial" panose="020B0604020202020204" pitchFamily="34" charset="0"/>
              </a:defRPr>
            </a:lvl2pPr>
            <a:lvl3pPr marL="1341355"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3pPr>
            <a:lvl4pPr marL="1877897"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4pPr>
            <a:lvl5pPr marL="2414438"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Content Placeholder 9">
            <a:extLst>
              <a:ext uri="{FF2B5EF4-FFF2-40B4-BE49-F238E27FC236}">
                <a16:creationId xmlns:a16="http://schemas.microsoft.com/office/drawing/2014/main" id="{CD102AD5-AB72-422B-809C-AF3801689FEC}"/>
              </a:ext>
            </a:extLst>
          </p:cNvPr>
          <p:cNvSpPr>
            <a:spLocks noGrp="1"/>
          </p:cNvSpPr>
          <p:nvPr>
            <p:ph sz="quarter" idx="12"/>
          </p:nvPr>
        </p:nvSpPr>
        <p:spPr>
          <a:xfrm>
            <a:off x="6315895" y="1343172"/>
            <a:ext cx="5348165" cy="4966184"/>
          </a:xfrm>
          <a:prstGeom prst="rect">
            <a:avLst/>
          </a:prstGeom>
        </p:spPr>
        <p:txBody>
          <a:bodyPr/>
          <a:lstStyle>
            <a:lvl1pPr>
              <a:buClr>
                <a:schemeClr val="accent1"/>
              </a:buClr>
              <a:defRPr sz="1643">
                <a:latin typeface="Arial" panose="020B0604020202020204" pitchFamily="34" charset="0"/>
                <a:cs typeface="Arial" panose="020B0604020202020204" pitchFamily="34" charset="0"/>
              </a:defRPr>
            </a:lvl1pPr>
            <a:lvl2pPr marL="804813" indent="-268271">
              <a:buClr>
                <a:schemeClr val="accent1"/>
              </a:buClr>
              <a:buFont typeface="Courier New" panose="02070309020205020404" pitchFamily="49" charset="0"/>
              <a:buChar char="o"/>
              <a:defRPr sz="1643">
                <a:latin typeface="Arial" panose="020B0604020202020204" pitchFamily="34" charset="0"/>
                <a:cs typeface="Arial" panose="020B0604020202020204" pitchFamily="34" charset="0"/>
              </a:defRPr>
            </a:lvl2pPr>
            <a:lvl3pPr marL="1341355"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3pPr>
            <a:lvl4pPr marL="1877897"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4pPr>
            <a:lvl5pPr marL="2414438"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745248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break_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F8E391-371E-4F87-A418-0151EB713946}"/>
              </a:ext>
            </a:extLst>
          </p:cNvPr>
          <p:cNvSpPr/>
          <p:nvPr userDrawn="1"/>
        </p:nvSpPr>
        <p:spPr>
          <a:xfrm>
            <a:off x="0" y="1265386"/>
            <a:ext cx="12192000" cy="4322617"/>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12"/>
          </a:p>
        </p:txBody>
      </p:sp>
      <p:sp>
        <p:nvSpPr>
          <p:cNvPr id="3" name="Title 9">
            <a:extLst>
              <a:ext uri="{FF2B5EF4-FFF2-40B4-BE49-F238E27FC236}">
                <a16:creationId xmlns:a16="http://schemas.microsoft.com/office/drawing/2014/main" id="{D3092788-E33B-4AD5-AE05-3029C124BE2D}"/>
              </a:ext>
            </a:extLst>
          </p:cNvPr>
          <p:cNvSpPr>
            <a:spLocks noGrp="1"/>
          </p:cNvSpPr>
          <p:nvPr>
            <p:ph type="title" hasCustomPrompt="1"/>
          </p:nvPr>
        </p:nvSpPr>
        <p:spPr>
          <a:xfrm>
            <a:off x="527051" y="2565997"/>
            <a:ext cx="11137410" cy="1726013"/>
          </a:xfrm>
          <a:prstGeom prst="rect">
            <a:avLst/>
          </a:prstGeom>
        </p:spPr>
        <p:txBody>
          <a:bodyPr/>
          <a:lstStyle>
            <a:lvl1pPr>
              <a:defRPr sz="4225" baseline="0">
                <a:solidFill>
                  <a:schemeClr val="bg1"/>
                </a:solidFill>
                <a:latin typeface="Arial" panose="020B0604020202020204" pitchFamily="34" charset="0"/>
                <a:cs typeface="Arial" panose="020B0604020202020204" pitchFamily="34" charset="0"/>
              </a:defRPr>
            </a:lvl1pPr>
          </a:lstStyle>
          <a:p>
            <a:r>
              <a:rPr lang="en-US" dirty="0"/>
              <a:t>Slide break title</a:t>
            </a:r>
          </a:p>
        </p:txBody>
      </p:sp>
    </p:spTree>
    <p:extLst>
      <p:ext uri="{BB962C8B-B14F-4D97-AF65-F5344CB8AC3E}">
        <p14:creationId xmlns:p14="http://schemas.microsoft.com/office/powerpoint/2010/main" val="74614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ide break_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F8E391-371E-4F87-A418-0151EB713946}"/>
              </a:ext>
            </a:extLst>
          </p:cNvPr>
          <p:cNvSpPr/>
          <p:nvPr userDrawn="1"/>
        </p:nvSpPr>
        <p:spPr>
          <a:xfrm>
            <a:off x="0" y="1265386"/>
            <a:ext cx="12192000" cy="432261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12"/>
          </a:p>
        </p:txBody>
      </p:sp>
      <p:sp>
        <p:nvSpPr>
          <p:cNvPr id="3" name="Title 9">
            <a:extLst>
              <a:ext uri="{FF2B5EF4-FFF2-40B4-BE49-F238E27FC236}">
                <a16:creationId xmlns:a16="http://schemas.microsoft.com/office/drawing/2014/main" id="{D3092788-E33B-4AD5-AE05-3029C124BE2D}"/>
              </a:ext>
            </a:extLst>
          </p:cNvPr>
          <p:cNvSpPr>
            <a:spLocks noGrp="1"/>
          </p:cNvSpPr>
          <p:nvPr>
            <p:ph type="title" hasCustomPrompt="1"/>
          </p:nvPr>
        </p:nvSpPr>
        <p:spPr>
          <a:xfrm>
            <a:off x="527051" y="2565997"/>
            <a:ext cx="11137410" cy="1726013"/>
          </a:xfrm>
          <a:prstGeom prst="rect">
            <a:avLst/>
          </a:prstGeom>
        </p:spPr>
        <p:txBody>
          <a:bodyPr/>
          <a:lstStyle>
            <a:lvl1pPr>
              <a:defRPr sz="4225" baseline="0">
                <a:solidFill>
                  <a:schemeClr val="bg1"/>
                </a:solidFill>
                <a:latin typeface="Arial" panose="020B0604020202020204" pitchFamily="34" charset="0"/>
                <a:cs typeface="Arial" panose="020B0604020202020204" pitchFamily="34" charset="0"/>
              </a:defRPr>
            </a:lvl1pPr>
          </a:lstStyle>
          <a:p>
            <a:r>
              <a:rPr lang="en-US" dirty="0"/>
              <a:t>Slide break title</a:t>
            </a:r>
          </a:p>
        </p:txBody>
      </p:sp>
    </p:spTree>
    <p:extLst>
      <p:ext uri="{BB962C8B-B14F-4D97-AF65-F5344CB8AC3E}">
        <p14:creationId xmlns:p14="http://schemas.microsoft.com/office/powerpoint/2010/main" val="2449868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 break_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F8E391-371E-4F87-A418-0151EB713946}"/>
              </a:ext>
            </a:extLst>
          </p:cNvPr>
          <p:cNvSpPr/>
          <p:nvPr userDrawn="1"/>
        </p:nvSpPr>
        <p:spPr>
          <a:xfrm>
            <a:off x="0" y="1265386"/>
            <a:ext cx="12192000" cy="4322617"/>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12"/>
          </a:p>
        </p:txBody>
      </p:sp>
      <p:sp>
        <p:nvSpPr>
          <p:cNvPr id="3" name="Title 9">
            <a:extLst>
              <a:ext uri="{FF2B5EF4-FFF2-40B4-BE49-F238E27FC236}">
                <a16:creationId xmlns:a16="http://schemas.microsoft.com/office/drawing/2014/main" id="{D3092788-E33B-4AD5-AE05-3029C124BE2D}"/>
              </a:ext>
            </a:extLst>
          </p:cNvPr>
          <p:cNvSpPr>
            <a:spLocks noGrp="1"/>
          </p:cNvSpPr>
          <p:nvPr>
            <p:ph type="title" hasCustomPrompt="1"/>
          </p:nvPr>
        </p:nvSpPr>
        <p:spPr>
          <a:xfrm>
            <a:off x="527051" y="2565997"/>
            <a:ext cx="11137410" cy="1726013"/>
          </a:xfrm>
          <a:prstGeom prst="rect">
            <a:avLst/>
          </a:prstGeom>
        </p:spPr>
        <p:txBody>
          <a:bodyPr/>
          <a:lstStyle>
            <a:lvl1pPr>
              <a:defRPr sz="4225" baseline="0">
                <a:solidFill>
                  <a:schemeClr val="bg1"/>
                </a:solidFill>
                <a:latin typeface="Arial" panose="020B0604020202020204" pitchFamily="34" charset="0"/>
                <a:cs typeface="Arial" panose="020B0604020202020204" pitchFamily="34" charset="0"/>
              </a:defRPr>
            </a:lvl1pPr>
          </a:lstStyle>
          <a:p>
            <a:r>
              <a:rPr lang="en-US" dirty="0"/>
              <a:t>Slide break title</a:t>
            </a:r>
          </a:p>
        </p:txBody>
      </p:sp>
    </p:spTree>
    <p:extLst>
      <p:ext uri="{BB962C8B-B14F-4D97-AF65-F5344CB8AC3E}">
        <p14:creationId xmlns:p14="http://schemas.microsoft.com/office/powerpoint/2010/main" val="2644471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lide break_4">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F8E391-371E-4F87-A418-0151EB713946}"/>
              </a:ext>
            </a:extLst>
          </p:cNvPr>
          <p:cNvSpPr/>
          <p:nvPr userDrawn="1"/>
        </p:nvSpPr>
        <p:spPr>
          <a:xfrm>
            <a:off x="0" y="1265386"/>
            <a:ext cx="12192000" cy="4322617"/>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12"/>
          </a:p>
        </p:txBody>
      </p:sp>
      <p:sp>
        <p:nvSpPr>
          <p:cNvPr id="3" name="Title 9">
            <a:extLst>
              <a:ext uri="{FF2B5EF4-FFF2-40B4-BE49-F238E27FC236}">
                <a16:creationId xmlns:a16="http://schemas.microsoft.com/office/drawing/2014/main" id="{D3092788-E33B-4AD5-AE05-3029C124BE2D}"/>
              </a:ext>
            </a:extLst>
          </p:cNvPr>
          <p:cNvSpPr>
            <a:spLocks noGrp="1"/>
          </p:cNvSpPr>
          <p:nvPr>
            <p:ph type="title" hasCustomPrompt="1"/>
          </p:nvPr>
        </p:nvSpPr>
        <p:spPr>
          <a:xfrm>
            <a:off x="527051" y="2565997"/>
            <a:ext cx="11137410" cy="1726013"/>
          </a:xfrm>
          <a:prstGeom prst="rect">
            <a:avLst/>
          </a:prstGeom>
        </p:spPr>
        <p:txBody>
          <a:bodyPr/>
          <a:lstStyle>
            <a:lvl1pPr>
              <a:defRPr sz="4225" baseline="0">
                <a:solidFill>
                  <a:schemeClr val="bg1"/>
                </a:solidFill>
                <a:latin typeface="Arial" panose="020B0604020202020204" pitchFamily="34" charset="0"/>
                <a:cs typeface="Arial" panose="020B0604020202020204" pitchFamily="34" charset="0"/>
              </a:defRPr>
            </a:lvl1pPr>
          </a:lstStyle>
          <a:p>
            <a:r>
              <a:rPr lang="en-US" dirty="0"/>
              <a:t>Slide break title</a:t>
            </a:r>
          </a:p>
        </p:txBody>
      </p:sp>
    </p:spTree>
    <p:extLst>
      <p:ext uri="{BB962C8B-B14F-4D97-AF65-F5344CB8AC3E}">
        <p14:creationId xmlns:p14="http://schemas.microsoft.com/office/powerpoint/2010/main" val="1233132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p:cNvSpPr txBox="1"/>
          <p:nvPr userDrawn="1"/>
        </p:nvSpPr>
        <p:spPr>
          <a:xfrm>
            <a:off x="11275090" y="6315642"/>
            <a:ext cx="863150" cy="308995"/>
          </a:xfrm>
          <a:prstGeom prst="rect">
            <a:avLst/>
          </a:prstGeom>
          <a:noFill/>
        </p:spPr>
        <p:txBody>
          <a:bodyPr wrap="square" rtlCol="0">
            <a:spAutoFit/>
          </a:bodyPr>
          <a:lstStyle/>
          <a:p>
            <a:pPr algn="l"/>
            <a:r>
              <a:rPr lang="en-US" sz="1408" dirty="0">
                <a:solidFill>
                  <a:schemeClr val="accent1"/>
                </a:solidFill>
                <a:latin typeface="Arial" panose="020B0604020202020204" pitchFamily="34" charset="0"/>
                <a:cs typeface="Arial" panose="020B0604020202020204" pitchFamily="34" charset="0"/>
              </a:rPr>
              <a:t>|</a:t>
            </a:r>
            <a:r>
              <a:rPr lang="en-US" sz="1408" dirty="0">
                <a:solidFill>
                  <a:srgbClr val="005EB8"/>
                </a:solidFill>
                <a:latin typeface="Arial" panose="020B0604020202020204" pitchFamily="34" charset="0"/>
                <a:cs typeface="Arial" panose="020B0604020202020204" pitchFamily="34" charset="0"/>
              </a:rPr>
              <a:t> </a:t>
            </a:r>
            <a:fld id="{34F92BC6-D7C3-584B-87F2-0B845776A5AD}" type="slidenum">
              <a:rPr lang="en-US" sz="1408" smtClean="0">
                <a:solidFill>
                  <a:schemeClr val="accent3">
                    <a:lumMod val="60000"/>
                    <a:lumOff val="40000"/>
                  </a:schemeClr>
                </a:solidFill>
                <a:latin typeface="Arial" panose="020B0604020202020204" pitchFamily="34" charset="0"/>
                <a:cs typeface="Arial" panose="020B0604020202020204" pitchFamily="34" charset="0"/>
              </a:rPr>
              <a:pPr algn="l"/>
              <a:t>‹#›</a:t>
            </a:fld>
            <a:endParaRPr lang="en-US" sz="1408" dirty="0">
              <a:solidFill>
                <a:srgbClr val="005EB8"/>
              </a:solidFill>
              <a:latin typeface="Arial" panose="020B0604020202020204" pitchFamily="34" charset="0"/>
              <a:cs typeface="Arial" panose="020B0604020202020204" pitchFamily="34" charset="0"/>
            </a:endParaRPr>
          </a:p>
        </p:txBody>
      </p:sp>
      <p:pic>
        <p:nvPicPr>
          <p:cNvPr id="7" name="Picture 6" descr="A picture containing clipart&#10;&#10;Description generated with very high confidence">
            <a:extLst>
              <a:ext uri="{FF2B5EF4-FFF2-40B4-BE49-F238E27FC236}">
                <a16:creationId xmlns:a16="http://schemas.microsoft.com/office/drawing/2014/main" id="{A2A43156-4C54-4D45-8C7C-DF6BEC8F9390}"/>
              </a:ext>
            </a:extLst>
          </p:cNvPr>
          <p:cNvPicPr>
            <a:picLocks/>
          </p:cNvPicPr>
          <p:nvPr userDrawn="1"/>
        </p:nvPicPr>
        <p:blipFill>
          <a:blip r:embed="rId13"/>
          <a:stretch>
            <a:fillRect/>
          </a:stretch>
        </p:blipFill>
        <p:spPr>
          <a:xfrm>
            <a:off x="10944427" y="260350"/>
            <a:ext cx="723600" cy="291979"/>
          </a:xfrm>
          <a:prstGeom prst="rect">
            <a:avLst/>
          </a:prstGeom>
        </p:spPr>
      </p:pic>
    </p:spTree>
    <p:extLst>
      <p:ext uri="{BB962C8B-B14F-4D97-AF65-F5344CB8AC3E}">
        <p14:creationId xmlns:p14="http://schemas.microsoft.com/office/powerpoint/2010/main" val="266261087"/>
      </p:ext>
    </p:extLst>
  </p:cSld>
  <p:clrMap bg1="lt1" tx1="dk1" bg2="lt2" tx2="dk2" accent1="accent1" accent2="accent2" accent3="accent3" accent4="accent4" accent5="accent5" accent6="accent6" hlink="hlink" folHlink="folHlink"/>
  <p:sldLayoutIdLst>
    <p:sldLayoutId id="2147483691" r:id="rId1"/>
    <p:sldLayoutId id="2147483662" r:id="rId2"/>
    <p:sldLayoutId id="2147483726" r:id="rId3"/>
    <p:sldLayoutId id="2147483716" r:id="rId4"/>
    <p:sldLayoutId id="2147483727" r:id="rId5"/>
    <p:sldLayoutId id="2147483722" r:id="rId6"/>
    <p:sldLayoutId id="2147483723" r:id="rId7"/>
    <p:sldLayoutId id="2147483724" r:id="rId8"/>
    <p:sldLayoutId id="2147483725" r:id="rId9"/>
    <p:sldLayoutId id="2147483721" r:id="rId10"/>
    <p:sldLayoutId id="2147483728" r:id="rId11"/>
  </p:sldLayoutIdLst>
  <p:hf hdr="0" dt="0"/>
  <p:txStyles>
    <p:titleStyle>
      <a:lvl1pPr algn="l" defTabSz="1073084" rtl="0" eaLnBrk="1" latinLnBrk="0" hangingPunct="1">
        <a:lnSpc>
          <a:spcPct val="90000"/>
        </a:lnSpc>
        <a:spcBef>
          <a:spcPct val="0"/>
        </a:spcBef>
        <a:buNone/>
        <a:defRPr sz="5164" kern="1200">
          <a:solidFill>
            <a:schemeClr val="tx1"/>
          </a:solidFill>
          <a:latin typeface="+mj-lt"/>
          <a:ea typeface="+mj-ea"/>
          <a:cs typeface="+mj-cs"/>
        </a:defRPr>
      </a:lvl1pPr>
    </p:titleStyle>
    <p:bodyStyle>
      <a:lvl1pPr marL="268271" indent="-268271" algn="l" defTabSz="1073084" rtl="0" eaLnBrk="1" latinLnBrk="0" hangingPunct="1">
        <a:lnSpc>
          <a:spcPct val="90000"/>
        </a:lnSpc>
        <a:spcBef>
          <a:spcPts val="1173"/>
        </a:spcBef>
        <a:buFont typeface="Arial" panose="020B0604020202020204" pitchFamily="34" charset="0"/>
        <a:buChar char="•"/>
        <a:defRPr sz="3286" kern="1200">
          <a:solidFill>
            <a:schemeClr val="tx1"/>
          </a:solidFill>
          <a:latin typeface="+mn-lt"/>
          <a:ea typeface="+mn-ea"/>
          <a:cs typeface="+mn-cs"/>
        </a:defRPr>
      </a:lvl1pPr>
      <a:lvl2pPr marL="804813" indent="-268271" algn="l" defTabSz="1073084" rtl="0" eaLnBrk="1" latinLnBrk="0" hangingPunct="1">
        <a:lnSpc>
          <a:spcPct val="90000"/>
        </a:lnSpc>
        <a:spcBef>
          <a:spcPts val="587"/>
        </a:spcBef>
        <a:buFont typeface="Arial" panose="020B0604020202020204" pitchFamily="34" charset="0"/>
        <a:buChar char="•"/>
        <a:defRPr sz="2817" kern="1200">
          <a:solidFill>
            <a:schemeClr val="tx1"/>
          </a:solidFill>
          <a:latin typeface="+mn-lt"/>
          <a:ea typeface="+mn-ea"/>
          <a:cs typeface="+mn-cs"/>
        </a:defRPr>
      </a:lvl2pPr>
      <a:lvl3pPr marL="1341355" indent="-268271" algn="l" defTabSz="1073084" rtl="0" eaLnBrk="1" latinLnBrk="0" hangingPunct="1">
        <a:lnSpc>
          <a:spcPct val="90000"/>
        </a:lnSpc>
        <a:spcBef>
          <a:spcPts val="587"/>
        </a:spcBef>
        <a:buFont typeface="Arial" panose="020B0604020202020204" pitchFamily="34" charset="0"/>
        <a:buChar char="•"/>
        <a:defRPr sz="2348" kern="1200">
          <a:solidFill>
            <a:schemeClr val="tx1"/>
          </a:solidFill>
          <a:latin typeface="+mn-lt"/>
          <a:ea typeface="+mn-ea"/>
          <a:cs typeface="+mn-cs"/>
        </a:defRPr>
      </a:lvl3pPr>
      <a:lvl4pPr marL="1877897"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4pPr>
      <a:lvl5pPr marL="2414438"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5pPr>
      <a:lvl6pPr marL="2950981"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6pPr>
      <a:lvl7pPr marL="3487523"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7pPr>
      <a:lvl8pPr marL="4024065"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8pPr>
      <a:lvl9pPr marL="4560606"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9pPr>
    </p:bodyStyle>
    <p:otherStyle>
      <a:defPPr>
        <a:defRPr lang="en-US"/>
      </a:defPPr>
      <a:lvl1pPr marL="0" algn="l" defTabSz="1073084" rtl="0" eaLnBrk="1" latinLnBrk="0" hangingPunct="1">
        <a:defRPr sz="2112" kern="1200">
          <a:solidFill>
            <a:schemeClr val="tx1"/>
          </a:solidFill>
          <a:latin typeface="+mn-lt"/>
          <a:ea typeface="+mn-ea"/>
          <a:cs typeface="+mn-cs"/>
        </a:defRPr>
      </a:lvl1pPr>
      <a:lvl2pPr marL="536542" algn="l" defTabSz="1073084" rtl="0" eaLnBrk="1" latinLnBrk="0" hangingPunct="1">
        <a:defRPr sz="2112" kern="1200">
          <a:solidFill>
            <a:schemeClr val="tx1"/>
          </a:solidFill>
          <a:latin typeface="+mn-lt"/>
          <a:ea typeface="+mn-ea"/>
          <a:cs typeface="+mn-cs"/>
        </a:defRPr>
      </a:lvl2pPr>
      <a:lvl3pPr marL="1073084" algn="l" defTabSz="1073084" rtl="0" eaLnBrk="1" latinLnBrk="0" hangingPunct="1">
        <a:defRPr sz="2112" kern="1200">
          <a:solidFill>
            <a:schemeClr val="tx1"/>
          </a:solidFill>
          <a:latin typeface="+mn-lt"/>
          <a:ea typeface="+mn-ea"/>
          <a:cs typeface="+mn-cs"/>
        </a:defRPr>
      </a:lvl3pPr>
      <a:lvl4pPr marL="1609626" algn="l" defTabSz="1073084" rtl="0" eaLnBrk="1" latinLnBrk="0" hangingPunct="1">
        <a:defRPr sz="2112" kern="1200">
          <a:solidFill>
            <a:schemeClr val="tx1"/>
          </a:solidFill>
          <a:latin typeface="+mn-lt"/>
          <a:ea typeface="+mn-ea"/>
          <a:cs typeface="+mn-cs"/>
        </a:defRPr>
      </a:lvl4pPr>
      <a:lvl5pPr marL="2146168" algn="l" defTabSz="1073084" rtl="0" eaLnBrk="1" latinLnBrk="0" hangingPunct="1">
        <a:defRPr sz="2112" kern="1200">
          <a:solidFill>
            <a:schemeClr val="tx1"/>
          </a:solidFill>
          <a:latin typeface="+mn-lt"/>
          <a:ea typeface="+mn-ea"/>
          <a:cs typeface="+mn-cs"/>
        </a:defRPr>
      </a:lvl5pPr>
      <a:lvl6pPr marL="2682710" algn="l" defTabSz="1073084" rtl="0" eaLnBrk="1" latinLnBrk="0" hangingPunct="1">
        <a:defRPr sz="2112" kern="1200">
          <a:solidFill>
            <a:schemeClr val="tx1"/>
          </a:solidFill>
          <a:latin typeface="+mn-lt"/>
          <a:ea typeface="+mn-ea"/>
          <a:cs typeface="+mn-cs"/>
        </a:defRPr>
      </a:lvl6pPr>
      <a:lvl7pPr marL="3219252" algn="l" defTabSz="1073084" rtl="0" eaLnBrk="1" latinLnBrk="0" hangingPunct="1">
        <a:defRPr sz="2112" kern="1200">
          <a:solidFill>
            <a:schemeClr val="tx1"/>
          </a:solidFill>
          <a:latin typeface="+mn-lt"/>
          <a:ea typeface="+mn-ea"/>
          <a:cs typeface="+mn-cs"/>
        </a:defRPr>
      </a:lvl7pPr>
      <a:lvl8pPr marL="3755794" algn="l" defTabSz="1073084" rtl="0" eaLnBrk="1" latinLnBrk="0" hangingPunct="1">
        <a:defRPr sz="2112" kern="1200">
          <a:solidFill>
            <a:schemeClr val="tx1"/>
          </a:solidFill>
          <a:latin typeface="+mn-lt"/>
          <a:ea typeface="+mn-ea"/>
          <a:cs typeface="+mn-cs"/>
        </a:defRPr>
      </a:lvl8pPr>
      <a:lvl9pPr marL="4292336" algn="l" defTabSz="1073084" rtl="0" eaLnBrk="1" latinLnBrk="0" hangingPunct="1">
        <a:defRPr sz="2112"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490" userDrawn="1">
          <p15:clr>
            <a:srgbClr val="F26B43"/>
          </p15:clr>
        </p15:guide>
        <p15:guide id="3" orient="horz" pos="346" userDrawn="1">
          <p15:clr>
            <a:srgbClr val="F26B43"/>
          </p15:clr>
        </p15:guide>
        <p15:guide id="4" orient="horz" pos="3974" userDrawn="1">
          <p15:clr>
            <a:srgbClr val="F26B43"/>
          </p15:clr>
        </p15:guide>
        <p15:guide id="5" pos="7348" userDrawn="1">
          <p15:clr>
            <a:srgbClr val="F26B43"/>
          </p15:clr>
        </p15:guide>
        <p15:guide id="6" pos="7190" userDrawn="1">
          <p15:clr>
            <a:srgbClr val="F26B43"/>
          </p15:clr>
        </p15:guide>
        <p15:guide id="7" pos="332" userDrawn="1">
          <p15:clr>
            <a:srgbClr val="F26B43"/>
          </p15:clr>
        </p15:guide>
        <p15:guide id="8" pos="3701" userDrawn="1">
          <p15:clr>
            <a:srgbClr val="F26B43"/>
          </p15:clr>
        </p15:guide>
        <p15:guide id="9" pos="3979" userDrawn="1">
          <p15:clr>
            <a:srgbClr val="F26B43"/>
          </p15:clr>
        </p15:guide>
        <p15:guide id="10" orient="horz" pos="164" userDrawn="1">
          <p15:clr>
            <a:srgbClr val="F26B43"/>
          </p15:clr>
        </p15:guide>
        <p15:guide id="11" orient="horz" pos="415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7.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80349-B9D1-4318-ADB9-22BFA1942A14}"/>
              </a:ext>
            </a:extLst>
          </p:cNvPr>
          <p:cNvSpPr>
            <a:spLocks noGrp="1"/>
          </p:cNvSpPr>
          <p:nvPr>
            <p:ph type="title"/>
          </p:nvPr>
        </p:nvSpPr>
        <p:spPr>
          <a:xfrm>
            <a:off x="527540" y="1914525"/>
            <a:ext cx="11136924" cy="2579373"/>
          </a:xfrm>
        </p:spPr>
        <p:txBody>
          <a:bodyPr/>
          <a:lstStyle/>
          <a:p>
            <a:r>
              <a:rPr lang="en-GB" dirty="0"/>
              <a:t>Exploring the ICU Education Experience Across London During the COVID Pandemic: </a:t>
            </a:r>
            <a:r>
              <a:rPr lang="en-US" dirty="0"/>
              <a:t>Survey Results </a:t>
            </a:r>
            <a:br>
              <a:rPr lang="en-US" dirty="0"/>
            </a:br>
            <a:br>
              <a:rPr lang="en-US" sz="3600" b="0" dirty="0"/>
            </a:br>
            <a:r>
              <a:rPr lang="en-US" sz="3600" b="0" dirty="0"/>
              <a:t>	</a:t>
            </a:r>
            <a:r>
              <a:rPr lang="en-US" sz="3600" b="0" dirty="0">
                <a:solidFill>
                  <a:schemeClr val="accent3"/>
                </a:solidFill>
              </a:rPr>
              <a:t>Pharmacists redeployed to ICU </a:t>
            </a:r>
            <a:br>
              <a:rPr lang="en-US" sz="3600" b="0" dirty="0"/>
            </a:br>
            <a:endParaRPr lang="en-GB" sz="3600" b="0" dirty="0"/>
          </a:p>
        </p:txBody>
      </p:sp>
      <p:sp>
        <p:nvSpPr>
          <p:cNvPr id="3" name="Subtitle 2">
            <a:extLst>
              <a:ext uri="{FF2B5EF4-FFF2-40B4-BE49-F238E27FC236}">
                <a16:creationId xmlns:a16="http://schemas.microsoft.com/office/drawing/2014/main" id="{0AF694AA-D88C-4F9E-B7D7-6E67CC9B7C72}"/>
              </a:ext>
            </a:extLst>
          </p:cNvPr>
          <p:cNvSpPr>
            <a:spLocks noGrp="1"/>
          </p:cNvSpPr>
          <p:nvPr>
            <p:ph type="subTitle" idx="1"/>
          </p:nvPr>
        </p:nvSpPr>
        <p:spPr>
          <a:xfrm>
            <a:off x="527540" y="4844093"/>
            <a:ext cx="11136924" cy="473244"/>
          </a:xfrm>
        </p:spPr>
        <p:txBody>
          <a:bodyPr/>
          <a:lstStyle/>
          <a:p>
            <a:r>
              <a:rPr lang="en-GB" dirty="0"/>
              <a:t>London Transformation and Learning Collaboration (LTLC)</a:t>
            </a:r>
          </a:p>
        </p:txBody>
      </p:sp>
    </p:spTree>
    <p:extLst>
      <p:ext uri="{BB962C8B-B14F-4D97-AF65-F5344CB8AC3E}">
        <p14:creationId xmlns:p14="http://schemas.microsoft.com/office/powerpoint/2010/main" val="3091395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D6143F4-03E5-6E49-8398-4641E9396F08}"/>
              </a:ext>
            </a:extLst>
          </p:cNvPr>
          <p:cNvSpPr>
            <a:spLocks noGrp="1"/>
          </p:cNvSpPr>
          <p:nvPr>
            <p:ph sz="quarter" idx="10"/>
          </p:nvPr>
        </p:nvSpPr>
        <p:spPr>
          <a:xfrm>
            <a:off x="527052" y="1509885"/>
            <a:ext cx="11137409" cy="4751389"/>
          </a:xfrm>
        </p:spPr>
        <p:txBody>
          <a:bodyPr/>
          <a:lstStyle/>
          <a:p>
            <a:pPr marL="285750" indent="-285750"/>
            <a:r>
              <a:rPr lang="en-US" sz="1800" dirty="0"/>
              <a:t>Many pharmacists said that no additional training that was needed</a:t>
            </a:r>
          </a:p>
          <a:p>
            <a:pPr marL="285750" indent="-285750"/>
            <a:r>
              <a:rPr lang="en-GB" sz="1800" dirty="0"/>
              <a:t>Elements of training felt to be lacking were: ICU medications (including sedation), delirium, ventilation, circulatory support, ARDS/respiratory failure and filtration</a:t>
            </a:r>
          </a:p>
          <a:p>
            <a:pPr marL="285750" indent="-285750"/>
            <a:r>
              <a:rPr lang="en-US" sz="1800" dirty="0"/>
              <a:t>In relation to ICU medications, some felt that there wasn’t enough time to develop familiarity with medications that they do not normally see that were being given to patients with abnormal parameters</a:t>
            </a:r>
          </a:p>
          <a:p>
            <a:pPr marL="285750" indent="-285750"/>
            <a:endParaRPr lang="en-US" sz="1800" dirty="0"/>
          </a:p>
          <a:p>
            <a:pPr marL="285750" indent="-285750"/>
            <a:endParaRPr lang="en-US" sz="1800" dirty="0"/>
          </a:p>
          <a:p>
            <a:pPr marL="285750" indent="-285750"/>
            <a:endParaRPr lang="en-US" sz="1800" dirty="0"/>
          </a:p>
          <a:p>
            <a:pPr marL="285750" indent="-285750"/>
            <a:endParaRPr lang="en-US" sz="1800" dirty="0"/>
          </a:p>
          <a:p>
            <a:pPr marL="285750" indent="-285750"/>
            <a:endParaRPr lang="en-GB" sz="1800" dirty="0"/>
          </a:p>
          <a:p>
            <a:pPr marL="285750" indent="-285750"/>
            <a:r>
              <a:rPr lang="en-GB" sz="1800" dirty="0"/>
              <a:t>Orientation to the ward, team and the role was a common theme and was felt to be lacking</a:t>
            </a:r>
          </a:p>
        </p:txBody>
      </p:sp>
      <p:sp>
        <p:nvSpPr>
          <p:cNvPr id="3" name="Title 2">
            <a:extLst>
              <a:ext uri="{FF2B5EF4-FFF2-40B4-BE49-F238E27FC236}">
                <a16:creationId xmlns:a16="http://schemas.microsoft.com/office/drawing/2014/main" id="{3EBF1BBE-D110-E741-8692-882C4CEE06E9}"/>
              </a:ext>
            </a:extLst>
          </p:cNvPr>
          <p:cNvSpPr>
            <a:spLocks noGrp="1"/>
          </p:cNvSpPr>
          <p:nvPr>
            <p:ph type="title"/>
          </p:nvPr>
        </p:nvSpPr>
        <p:spPr/>
        <p:txBody>
          <a:bodyPr/>
          <a:lstStyle/>
          <a:p>
            <a:r>
              <a:rPr lang="en-US" sz="2900" b="1" dirty="0">
                <a:solidFill>
                  <a:schemeClr val="accent1"/>
                </a:solidFill>
              </a:rPr>
              <a:t>Discussion Q</a:t>
            </a:r>
            <a:r>
              <a:rPr lang="en-US" sz="2900" b="1" i="1" dirty="0">
                <a:solidFill>
                  <a:schemeClr val="accent1"/>
                </a:solidFill>
              </a:rPr>
              <a:t>2: </a:t>
            </a:r>
            <a:r>
              <a:rPr lang="en-US" sz="2900" b="1" dirty="0"/>
              <a:t>What do you wish you had known more about/ had more specific training before you worked in CC?</a:t>
            </a:r>
            <a:endParaRPr lang="en-US" sz="2900" dirty="0"/>
          </a:p>
        </p:txBody>
      </p:sp>
      <p:grpSp>
        <p:nvGrpSpPr>
          <p:cNvPr id="4" name="Group 3">
            <a:extLst>
              <a:ext uri="{FF2B5EF4-FFF2-40B4-BE49-F238E27FC236}">
                <a16:creationId xmlns:a16="http://schemas.microsoft.com/office/drawing/2014/main" id="{D9E779FC-60C0-1D40-A226-7BAFC04A6B4C}"/>
              </a:ext>
            </a:extLst>
          </p:cNvPr>
          <p:cNvGrpSpPr>
            <a:grpSpLocks noChangeAspect="1"/>
          </p:cNvGrpSpPr>
          <p:nvPr/>
        </p:nvGrpSpPr>
        <p:grpSpPr>
          <a:xfrm>
            <a:off x="899841" y="4325773"/>
            <a:ext cx="816436" cy="815547"/>
            <a:chOff x="3405188" y="1804988"/>
            <a:chExt cx="1454150" cy="1452563"/>
          </a:xfrm>
        </p:grpSpPr>
        <p:sp>
          <p:nvSpPr>
            <p:cNvPr id="5" name="Oval 166">
              <a:extLst>
                <a:ext uri="{FF2B5EF4-FFF2-40B4-BE49-F238E27FC236}">
                  <a16:creationId xmlns:a16="http://schemas.microsoft.com/office/drawing/2014/main" id="{19CE8C7F-5331-F64C-8220-DA48EBD730E9}"/>
                </a:ext>
              </a:extLst>
            </p:cNvPr>
            <p:cNvSpPr>
              <a:spLocks noChangeArrowheads="1"/>
            </p:cNvSpPr>
            <p:nvPr/>
          </p:nvSpPr>
          <p:spPr bwMode="auto">
            <a:xfrm>
              <a:off x="3405188" y="1804988"/>
              <a:ext cx="1454150" cy="1452563"/>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6" name="Freeform 153">
              <a:extLst>
                <a:ext uri="{FF2B5EF4-FFF2-40B4-BE49-F238E27FC236}">
                  <a16:creationId xmlns:a16="http://schemas.microsoft.com/office/drawing/2014/main" id="{5F713BE5-608B-8F4A-B001-F3A1969B4781}"/>
                </a:ext>
              </a:extLst>
            </p:cNvPr>
            <p:cNvSpPr>
              <a:spLocks/>
            </p:cNvSpPr>
            <p:nvPr/>
          </p:nvSpPr>
          <p:spPr bwMode="auto">
            <a:xfrm>
              <a:off x="3797301" y="2047875"/>
              <a:ext cx="669925" cy="785813"/>
            </a:xfrm>
            <a:custGeom>
              <a:avLst/>
              <a:gdLst>
                <a:gd name="T0" fmla="*/ 207 w 210"/>
                <a:gd name="T1" fmla="*/ 133 h 247"/>
                <a:gd name="T2" fmla="*/ 202 w 210"/>
                <a:gd name="T3" fmla="*/ 109 h 247"/>
                <a:gd name="T4" fmla="*/ 199 w 210"/>
                <a:gd name="T5" fmla="*/ 98 h 247"/>
                <a:gd name="T6" fmla="*/ 191 w 210"/>
                <a:gd name="T7" fmla="*/ 73 h 247"/>
                <a:gd name="T8" fmla="*/ 185 w 210"/>
                <a:gd name="T9" fmla="*/ 56 h 247"/>
                <a:gd name="T10" fmla="*/ 172 w 210"/>
                <a:gd name="T11" fmla="*/ 38 h 247"/>
                <a:gd name="T12" fmla="*/ 155 w 210"/>
                <a:gd name="T13" fmla="*/ 29 h 247"/>
                <a:gd name="T14" fmla="*/ 139 w 210"/>
                <a:gd name="T15" fmla="*/ 22 h 247"/>
                <a:gd name="T16" fmla="*/ 117 w 210"/>
                <a:gd name="T17" fmla="*/ 9 h 247"/>
                <a:gd name="T18" fmla="*/ 82 w 210"/>
                <a:gd name="T19" fmla="*/ 15 h 247"/>
                <a:gd name="T20" fmla="*/ 64 w 210"/>
                <a:gd name="T21" fmla="*/ 16 h 247"/>
                <a:gd name="T22" fmla="*/ 32 w 210"/>
                <a:gd name="T23" fmla="*/ 43 h 247"/>
                <a:gd name="T24" fmla="*/ 24 w 210"/>
                <a:gd name="T25" fmla="*/ 59 h 247"/>
                <a:gd name="T26" fmla="*/ 14 w 210"/>
                <a:gd name="T27" fmla="*/ 74 h 247"/>
                <a:gd name="T28" fmla="*/ 11 w 210"/>
                <a:gd name="T29" fmla="*/ 92 h 247"/>
                <a:gd name="T30" fmla="*/ 0 w 210"/>
                <a:gd name="T31" fmla="*/ 109 h 247"/>
                <a:gd name="T32" fmla="*/ 5 w 210"/>
                <a:gd name="T33" fmla="*/ 129 h 247"/>
                <a:gd name="T34" fmla="*/ 6 w 210"/>
                <a:gd name="T35" fmla="*/ 146 h 247"/>
                <a:gd name="T36" fmla="*/ 9 w 210"/>
                <a:gd name="T37" fmla="*/ 162 h 247"/>
                <a:gd name="T38" fmla="*/ 18 w 210"/>
                <a:gd name="T39" fmla="*/ 181 h 247"/>
                <a:gd name="T40" fmla="*/ 27 w 210"/>
                <a:gd name="T41" fmla="*/ 195 h 247"/>
                <a:gd name="T42" fmla="*/ 41 w 210"/>
                <a:gd name="T43" fmla="*/ 209 h 247"/>
                <a:gd name="T44" fmla="*/ 61 w 210"/>
                <a:gd name="T45" fmla="*/ 224 h 247"/>
                <a:gd name="T46" fmla="*/ 77 w 210"/>
                <a:gd name="T47" fmla="*/ 237 h 247"/>
                <a:gd name="T48" fmla="*/ 97 w 210"/>
                <a:gd name="T49" fmla="*/ 242 h 247"/>
                <a:gd name="T50" fmla="*/ 127 w 210"/>
                <a:gd name="T51" fmla="*/ 232 h 247"/>
                <a:gd name="T52" fmla="*/ 144 w 210"/>
                <a:gd name="T53" fmla="*/ 230 h 247"/>
                <a:gd name="T54" fmla="*/ 159 w 210"/>
                <a:gd name="T55" fmla="*/ 222 h 247"/>
                <a:gd name="T56" fmla="*/ 176 w 210"/>
                <a:gd name="T57" fmla="*/ 204 h 247"/>
                <a:gd name="T58" fmla="*/ 194 w 210"/>
                <a:gd name="T59" fmla="*/ 177 h 247"/>
                <a:gd name="T60" fmla="*/ 199 w 210"/>
                <a:gd name="T61" fmla="*/ 162 h 247"/>
                <a:gd name="T62" fmla="*/ 209 w 210"/>
                <a:gd name="T63" fmla="*/ 146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0" h="247">
                  <a:moveTo>
                    <a:pt x="205" y="136"/>
                  </a:moveTo>
                  <a:cubicBezTo>
                    <a:pt x="205" y="135"/>
                    <a:pt x="206" y="134"/>
                    <a:pt x="207" y="133"/>
                  </a:cubicBezTo>
                  <a:cubicBezTo>
                    <a:pt x="209" y="130"/>
                    <a:pt x="210" y="127"/>
                    <a:pt x="210" y="123"/>
                  </a:cubicBezTo>
                  <a:cubicBezTo>
                    <a:pt x="210" y="117"/>
                    <a:pt x="206" y="112"/>
                    <a:pt x="202" y="109"/>
                  </a:cubicBezTo>
                  <a:cubicBezTo>
                    <a:pt x="202" y="108"/>
                    <a:pt x="202" y="107"/>
                    <a:pt x="202" y="107"/>
                  </a:cubicBezTo>
                  <a:cubicBezTo>
                    <a:pt x="202" y="104"/>
                    <a:pt x="201" y="100"/>
                    <a:pt x="199" y="98"/>
                  </a:cubicBezTo>
                  <a:cubicBezTo>
                    <a:pt x="201" y="95"/>
                    <a:pt x="202" y="92"/>
                    <a:pt x="202" y="88"/>
                  </a:cubicBezTo>
                  <a:cubicBezTo>
                    <a:pt x="202" y="81"/>
                    <a:pt x="198" y="75"/>
                    <a:pt x="191" y="73"/>
                  </a:cubicBezTo>
                  <a:cubicBezTo>
                    <a:pt x="192" y="72"/>
                    <a:pt x="192" y="70"/>
                    <a:pt x="192" y="69"/>
                  </a:cubicBezTo>
                  <a:cubicBezTo>
                    <a:pt x="192" y="64"/>
                    <a:pt x="189" y="59"/>
                    <a:pt x="185" y="56"/>
                  </a:cubicBezTo>
                  <a:cubicBezTo>
                    <a:pt x="185" y="55"/>
                    <a:pt x="186" y="53"/>
                    <a:pt x="186" y="52"/>
                  </a:cubicBezTo>
                  <a:cubicBezTo>
                    <a:pt x="186" y="44"/>
                    <a:pt x="179" y="38"/>
                    <a:pt x="172" y="38"/>
                  </a:cubicBezTo>
                  <a:cubicBezTo>
                    <a:pt x="171" y="38"/>
                    <a:pt x="169" y="38"/>
                    <a:pt x="168" y="38"/>
                  </a:cubicBezTo>
                  <a:cubicBezTo>
                    <a:pt x="167" y="32"/>
                    <a:pt x="161" y="29"/>
                    <a:pt x="155" y="29"/>
                  </a:cubicBezTo>
                  <a:cubicBezTo>
                    <a:pt x="153" y="29"/>
                    <a:pt x="152" y="29"/>
                    <a:pt x="150" y="29"/>
                  </a:cubicBezTo>
                  <a:cubicBezTo>
                    <a:pt x="148" y="26"/>
                    <a:pt x="144" y="22"/>
                    <a:pt x="139" y="22"/>
                  </a:cubicBezTo>
                  <a:cubicBezTo>
                    <a:pt x="137" y="14"/>
                    <a:pt x="129" y="8"/>
                    <a:pt x="121" y="8"/>
                  </a:cubicBezTo>
                  <a:cubicBezTo>
                    <a:pt x="119" y="8"/>
                    <a:pt x="118" y="8"/>
                    <a:pt x="117" y="9"/>
                  </a:cubicBezTo>
                  <a:cubicBezTo>
                    <a:pt x="114" y="4"/>
                    <a:pt x="108" y="0"/>
                    <a:pt x="101" y="0"/>
                  </a:cubicBezTo>
                  <a:cubicBezTo>
                    <a:pt x="92" y="0"/>
                    <a:pt x="85" y="7"/>
                    <a:pt x="82" y="15"/>
                  </a:cubicBezTo>
                  <a:cubicBezTo>
                    <a:pt x="79" y="16"/>
                    <a:pt x="76" y="18"/>
                    <a:pt x="74" y="20"/>
                  </a:cubicBezTo>
                  <a:cubicBezTo>
                    <a:pt x="71" y="18"/>
                    <a:pt x="68" y="16"/>
                    <a:pt x="64" y="16"/>
                  </a:cubicBezTo>
                  <a:cubicBezTo>
                    <a:pt x="58" y="16"/>
                    <a:pt x="53" y="20"/>
                    <a:pt x="50" y="25"/>
                  </a:cubicBezTo>
                  <a:cubicBezTo>
                    <a:pt x="40" y="25"/>
                    <a:pt x="32" y="33"/>
                    <a:pt x="32" y="43"/>
                  </a:cubicBezTo>
                  <a:cubicBezTo>
                    <a:pt x="32" y="44"/>
                    <a:pt x="33" y="46"/>
                    <a:pt x="33" y="47"/>
                  </a:cubicBezTo>
                  <a:cubicBezTo>
                    <a:pt x="28" y="48"/>
                    <a:pt x="24" y="53"/>
                    <a:pt x="24" y="59"/>
                  </a:cubicBezTo>
                  <a:cubicBezTo>
                    <a:pt x="24" y="59"/>
                    <a:pt x="24" y="60"/>
                    <a:pt x="24" y="60"/>
                  </a:cubicBezTo>
                  <a:cubicBezTo>
                    <a:pt x="18" y="62"/>
                    <a:pt x="14" y="67"/>
                    <a:pt x="14" y="74"/>
                  </a:cubicBezTo>
                  <a:cubicBezTo>
                    <a:pt x="14" y="77"/>
                    <a:pt x="14" y="80"/>
                    <a:pt x="16" y="82"/>
                  </a:cubicBezTo>
                  <a:cubicBezTo>
                    <a:pt x="13" y="84"/>
                    <a:pt x="11" y="88"/>
                    <a:pt x="11" y="92"/>
                  </a:cubicBezTo>
                  <a:cubicBezTo>
                    <a:pt x="11" y="92"/>
                    <a:pt x="11" y="92"/>
                    <a:pt x="11" y="93"/>
                  </a:cubicBezTo>
                  <a:cubicBezTo>
                    <a:pt x="4" y="96"/>
                    <a:pt x="0" y="102"/>
                    <a:pt x="0" y="109"/>
                  </a:cubicBezTo>
                  <a:cubicBezTo>
                    <a:pt x="0" y="115"/>
                    <a:pt x="3" y="120"/>
                    <a:pt x="6" y="123"/>
                  </a:cubicBezTo>
                  <a:cubicBezTo>
                    <a:pt x="6" y="125"/>
                    <a:pt x="5" y="127"/>
                    <a:pt x="5" y="129"/>
                  </a:cubicBezTo>
                  <a:cubicBezTo>
                    <a:pt x="5" y="133"/>
                    <a:pt x="6" y="136"/>
                    <a:pt x="8" y="139"/>
                  </a:cubicBezTo>
                  <a:cubicBezTo>
                    <a:pt x="7" y="141"/>
                    <a:pt x="6" y="144"/>
                    <a:pt x="6" y="146"/>
                  </a:cubicBezTo>
                  <a:cubicBezTo>
                    <a:pt x="6" y="150"/>
                    <a:pt x="8" y="154"/>
                    <a:pt x="10" y="156"/>
                  </a:cubicBezTo>
                  <a:cubicBezTo>
                    <a:pt x="9" y="158"/>
                    <a:pt x="9" y="160"/>
                    <a:pt x="9" y="162"/>
                  </a:cubicBezTo>
                  <a:cubicBezTo>
                    <a:pt x="9" y="169"/>
                    <a:pt x="13" y="175"/>
                    <a:pt x="19" y="177"/>
                  </a:cubicBezTo>
                  <a:cubicBezTo>
                    <a:pt x="18" y="178"/>
                    <a:pt x="18" y="180"/>
                    <a:pt x="18" y="181"/>
                  </a:cubicBezTo>
                  <a:cubicBezTo>
                    <a:pt x="18" y="187"/>
                    <a:pt x="22" y="191"/>
                    <a:pt x="27" y="193"/>
                  </a:cubicBezTo>
                  <a:cubicBezTo>
                    <a:pt x="27" y="194"/>
                    <a:pt x="27" y="195"/>
                    <a:pt x="27" y="195"/>
                  </a:cubicBezTo>
                  <a:cubicBezTo>
                    <a:pt x="27" y="203"/>
                    <a:pt x="33" y="209"/>
                    <a:pt x="41" y="209"/>
                  </a:cubicBezTo>
                  <a:cubicBezTo>
                    <a:pt x="41" y="209"/>
                    <a:pt x="41" y="209"/>
                    <a:pt x="41" y="209"/>
                  </a:cubicBezTo>
                  <a:cubicBezTo>
                    <a:pt x="42" y="218"/>
                    <a:pt x="49" y="225"/>
                    <a:pt x="58" y="225"/>
                  </a:cubicBezTo>
                  <a:cubicBezTo>
                    <a:pt x="59" y="225"/>
                    <a:pt x="60" y="225"/>
                    <a:pt x="61" y="224"/>
                  </a:cubicBezTo>
                  <a:cubicBezTo>
                    <a:pt x="61" y="231"/>
                    <a:pt x="67" y="237"/>
                    <a:pt x="74" y="237"/>
                  </a:cubicBezTo>
                  <a:cubicBezTo>
                    <a:pt x="75" y="237"/>
                    <a:pt x="76" y="237"/>
                    <a:pt x="77" y="237"/>
                  </a:cubicBezTo>
                  <a:cubicBezTo>
                    <a:pt x="80" y="241"/>
                    <a:pt x="85" y="244"/>
                    <a:pt x="90" y="244"/>
                  </a:cubicBezTo>
                  <a:cubicBezTo>
                    <a:pt x="93" y="244"/>
                    <a:pt x="95" y="243"/>
                    <a:pt x="97" y="242"/>
                  </a:cubicBezTo>
                  <a:cubicBezTo>
                    <a:pt x="100" y="245"/>
                    <a:pt x="105" y="247"/>
                    <a:pt x="109" y="247"/>
                  </a:cubicBezTo>
                  <a:cubicBezTo>
                    <a:pt x="119" y="247"/>
                    <a:pt x="126" y="240"/>
                    <a:pt x="127" y="232"/>
                  </a:cubicBezTo>
                  <a:cubicBezTo>
                    <a:pt x="130" y="231"/>
                    <a:pt x="133" y="230"/>
                    <a:pt x="135" y="228"/>
                  </a:cubicBezTo>
                  <a:cubicBezTo>
                    <a:pt x="137" y="229"/>
                    <a:pt x="140" y="230"/>
                    <a:pt x="144" y="230"/>
                  </a:cubicBezTo>
                  <a:cubicBezTo>
                    <a:pt x="149" y="230"/>
                    <a:pt x="154" y="227"/>
                    <a:pt x="156" y="222"/>
                  </a:cubicBezTo>
                  <a:cubicBezTo>
                    <a:pt x="157" y="222"/>
                    <a:pt x="158" y="222"/>
                    <a:pt x="159" y="222"/>
                  </a:cubicBezTo>
                  <a:cubicBezTo>
                    <a:pt x="168" y="222"/>
                    <a:pt x="176" y="215"/>
                    <a:pt x="176" y="206"/>
                  </a:cubicBezTo>
                  <a:cubicBezTo>
                    <a:pt x="176" y="205"/>
                    <a:pt x="176" y="205"/>
                    <a:pt x="176" y="204"/>
                  </a:cubicBezTo>
                  <a:cubicBezTo>
                    <a:pt x="180" y="201"/>
                    <a:pt x="184" y="197"/>
                    <a:pt x="184" y="192"/>
                  </a:cubicBezTo>
                  <a:cubicBezTo>
                    <a:pt x="190" y="189"/>
                    <a:pt x="194" y="183"/>
                    <a:pt x="194" y="177"/>
                  </a:cubicBezTo>
                  <a:cubicBezTo>
                    <a:pt x="194" y="176"/>
                    <a:pt x="194" y="175"/>
                    <a:pt x="194" y="174"/>
                  </a:cubicBezTo>
                  <a:cubicBezTo>
                    <a:pt x="197" y="171"/>
                    <a:pt x="199" y="167"/>
                    <a:pt x="199" y="162"/>
                  </a:cubicBezTo>
                  <a:cubicBezTo>
                    <a:pt x="199" y="161"/>
                    <a:pt x="199" y="161"/>
                    <a:pt x="199" y="160"/>
                  </a:cubicBezTo>
                  <a:cubicBezTo>
                    <a:pt x="205" y="158"/>
                    <a:pt x="209" y="153"/>
                    <a:pt x="209" y="146"/>
                  </a:cubicBezTo>
                  <a:cubicBezTo>
                    <a:pt x="209" y="142"/>
                    <a:pt x="207" y="138"/>
                    <a:pt x="205" y="136"/>
                  </a:cubicBezTo>
                </a:path>
              </a:pathLst>
            </a:custGeom>
            <a:solidFill>
              <a:srgbClr val="01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 name="Freeform 154">
              <a:extLst>
                <a:ext uri="{FF2B5EF4-FFF2-40B4-BE49-F238E27FC236}">
                  <a16:creationId xmlns:a16="http://schemas.microsoft.com/office/drawing/2014/main" id="{0AC1482A-EF55-8541-A838-F8E8D3F0E35F}"/>
                </a:ext>
              </a:extLst>
            </p:cNvPr>
            <p:cNvSpPr>
              <a:spLocks/>
            </p:cNvSpPr>
            <p:nvPr/>
          </p:nvSpPr>
          <p:spPr bwMode="auto">
            <a:xfrm>
              <a:off x="3797301" y="2047875"/>
              <a:ext cx="669925" cy="785813"/>
            </a:xfrm>
            <a:custGeom>
              <a:avLst/>
              <a:gdLst>
                <a:gd name="T0" fmla="*/ 207 w 210"/>
                <a:gd name="T1" fmla="*/ 133 h 247"/>
                <a:gd name="T2" fmla="*/ 202 w 210"/>
                <a:gd name="T3" fmla="*/ 109 h 247"/>
                <a:gd name="T4" fmla="*/ 199 w 210"/>
                <a:gd name="T5" fmla="*/ 98 h 247"/>
                <a:gd name="T6" fmla="*/ 191 w 210"/>
                <a:gd name="T7" fmla="*/ 73 h 247"/>
                <a:gd name="T8" fmla="*/ 185 w 210"/>
                <a:gd name="T9" fmla="*/ 56 h 247"/>
                <a:gd name="T10" fmla="*/ 172 w 210"/>
                <a:gd name="T11" fmla="*/ 38 h 247"/>
                <a:gd name="T12" fmla="*/ 155 w 210"/>
                <a:gd name="T13" fmla="*/ 29 h 247"/>
                <a:gd name="T14" fmla="*/ 139 w 210"/>
                <a:gd name="T15" fmla="*/ 22 h 247"/>
                <a:gd name="T16" fmla="*/ 117 w 210"/>
                <a:gd name="T17" fmla="*/ 9 h 247"/>
                <a:gd name="T18" fmla="*/ 82 w 210"/>
                <a:gd name="T19" fmla="*/ 15 h 247"/>
                <a:gd name="T20" fmla="*/ 64 w 210"/>
                <a:gd name="T21" fmla="*/ 16 h 247"/>
                <a:gd name="T22" fmla="*/ 32 w 210"/>
                <a:gd name="T23" fmla="*/ 43 h 247"/>
                <a:gd name="T24" fmla="*/ 24 w 210"/>
                <a:gd name="T25" fmla="*/ 59 h 247"/>
                <a:gd name="T26" fmla="*/ 14 w 210"/>
                <a:gd name="T27" fmla="*/ 74 h 247"/>
                <a:gd name="T28" fmla="*/ 11 w 210"/>
                <a:gd name="T29" fmla="*/ 92 h 247"/>
                <a:gd name="T30" fmla="*/ 0 w 210"/>
                <a:gd name="T31" fmla="*/ 109 h 247"/>
                <a:gd name="T32" fmla="*/ 5 w 210"/>
                <a:gd name="T33" fmla="*/ 129 h 247"/>
                <a:gd name="T34" fmla="*/ 6 w 210"/>
                <a:gd name="T35" fmla="*/ 146 h 247"/>
                <a:gd name="T36" fmla="*/ 9 w 210"/>
                <a:gd name="T37" fmla="*/ 162 h 247"/>
                <a:gd name="T38" fmla="*/ 18 w 210"/>
                <a:gd name="T39" fmla="*/ 181 h 247"/>
                <a:gd name="T40" fmla="*/ 27 w 210"/>
                <a:gd name="T41" fmla="*/ 195 h 247"/>
                <a:gd name="T42" fmla="*/ 41 w 210"/>
                <a:gd name="T43" fmla="*/ 209 h 247"/>
                <a:gd name="T44" fmla="*/ 61 w 210"/>
                <a:gd name="T45" fmla="*/ 224 h 247"/>
                <a:gd name="T46" fmla="*/ 77 w 210"/>
                <a:gd name="T47" fmla="*/ 237 h 247"/>
                <a:gd name="T48" fmla="*/ 97 w 210"/>
                <a:gd name="T49" fmla="*/ 242 h 247"/>
                <a:gd name="T50" fmla="*/ 127 w 210"/>
                <a:gd name="T51" fmla="*/ 232 h 247"/>
                <a:gd name="T52" fmla="*/ 144 w 210"/>
                <a:gd name="T53" fmla="*/ 230 h 247"/>
                <a:gd name="T54" fmla="*/ 159 w 210"/>
                <a:gd name="T55" fmla="*/ 222 h 247"/>
                <a:gd name="T56" fmla="*/ 176 w 210"/>
                <a:gd name="T57" fmla="*/ 204 h 247"/>
                <a:gd name="T58" fmla="*/ 194 w 210"/>
                <a:gd name="T59" fmla="*/ 177 h 247"/>
                <a:gd name="T60" fmla="*/ 199 w 210"/>
                <a:gd name="T61" fmla="*/ 162 h 247"/>
                <a:gd name="T62" fmla="*/ 209 w 210"/>
                <a:gd name="T63" fmla="*/ 146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0" h="247">
                  <a:moveTo>
                    <a:pt x="205" y="136"/>
                  </a:moveTo>
                  <a:cubicBezTo>
                    <a:pt x="205" y="135"/>
                    <a:pt x="206" y="134"/>
                    <a:pt x="207" y="133"/>
                  </a:cubicBezTo>
                  <a:cubicBezTo>
                    <a:pt x="209" y="130"/>
                    <a:pt x="210" y="127"/>
                    <a:pt x="210" y="123"/>
                  </a:cubicBezTo>
                  <a:cubicBezTo>
                    <a:pt x="210" y="117"/>
                    <a:pt x="206" y="112"/>
                    <a:pt x="202" y="109"/>
                  </a:cubicBezTo>
                  <a:cubicBezTo>
                    <a:pt x="202" y="108"/>
                    <a:pt x="202" y="107"/>
                    <a:pt x="202" y="107"/>
                  </a:cubicBezTo>
                  <a:cubicBezTo>
                    <a:pt x="202" y="104"/>
                    <a:pt x="201" y="100"/>
                    <a:pt x="199" y="98"/>
                  </a:cubicBezTo>
                  <a:cubicBezTo>
                    <a:pt x="201" y="95"/>
                    <a:pt x="202" y="92"/>
                    <a:pt x="202" y="88"/>
                  </a:cubicBezTo>
                  <a:cubicBezTo>
                    <a:pt x="202" y="81"/>
                    <a:pt x="198" y="75"/>
                    <a:pt x="191" y="73"/>
                  </a:cubicBezTo>
                  <a:cubicBezTo>
                    <a:pt x="192" y="72"/>
                    <a:pt x="192" y="70"/>
                    <a:pt x="192" y="69"/>
                  </a:cubicBezTo>
                  <a:cubicBezTo>
                    <a:pt x="192" y="64"/>
                    <a:pt x="189" y="59"/>
                    <a:pt x="185" y="56"/>
                  </a:cubicBezTo>
                  <a:cubicBezTo>
                    <a:pt x="185" y="55"/>
                    <a:pt x="186" y="53"/>
                    <a:pt x="186" y="52"/>
                  </a:cubicBezTo>
                  <a:cubicBezTo>
                    <a:pt x="186" y="44"/>
                    <a:pt x="179" y="38"/>
                    <a:pt x="172" y="38"/>
                  </a:cubicBezTo>
                  <a:cubicBezTo>
                    <a:pt x="171" y="38"/>
                    <a:pt x="169" y="38"/>
                    <a:pt x="168" y="38"/>
                  </a:cubicBezTo>
                  <a:cubicBezTo>
                    <a:pt x="167" y="32"/>
                    <a:pt x="161" y="29"/>
                    <a:pt x="155" y="29"/>
                  </a:cubicBezTo>
                  <a:cubicBezTo>
                    <a:pt x="153" y="29"/>
                    <a:pt x="152" y="29"/>
                    <a:pt x="150" y="29"/>
                  </a:cubicBezTo>
                  <a:cubicBezTo>
                    <a:pt x="148" y="26"/>
                    <a:pt x="144" y="22"/>
                    <a:pt x="139" y="22"/>
                  </a:cubicBezTo>
                  <a:cubicBezTo>
                    <a:pt x="137" y="14"/>
                    <a:pt x="129" y="8"/>
                    <a:pt x="121" y="8"/>
                  </a:cubicBezTo>
                  <a:cubicBezTo>
                    <a:pt x="119" y="8"/>
                    <a:pt x="118" y="8"/>
                    <a:pt x="117" y="9"/>
                  </a:cubicBezTo>
                  <a:cubicBezTo>
                    <a:pt x="114" y="4"/>
                    <a:pt x="108" y="0"/>
                    <a:pt x="101" y="0"/>
                  </a:cubicBezTo>
                  <a:cubicBezTo>
                    <a:pt x="92" y="0"/>
                    <a:pt x="85" y="7"/>
                    <a:pt x="82" y="15"/>
                  </a:cubicBezTo>
                  <a:cubicBezTo>
                    <a:pt x="79" y="16"/>
                    <a:pt x="76" y="18"/>
                    <a:pt x="74" y="20"/>
                  </a:cubicBezTo>
                  <a:cubicBezTo>
                    <a:pt x="71" y="18"/>
                    <a:pt x="68" y="16"/>
                    <a:pt x="64" y="16"/>
                  </a:cubicBezTo>
                  <a:cubicBezTo>
                    <a:pt x="58" y="16"/>
                    <a:pt x="53" y="20"/>
                    <a:pt x="50" y="25"/>
                  </a:cubicBezTo>
                  <a:cubicBezTo>
                    <a:pt x="40" y="25"/>
                    <a:pt x="32" y="33"/>
                    <a:pt x="32" y="43"/>
                  </a:cubicBezTo>
                  <a:cubicBezTo>
                    <a:pt x="32" y="44"/>
                    <a:pt x="33" y="46"/>
                    <a:pt x="33" y="47"/>
                  </a:cubicBezTo>
                  <a:cubicBezTo>
                    <a:pt x="28" y="48"/>
                    <a:pt x="24" y="53"/>
                    <a:pt x="24" y="59"/>
                  </a:cubicBezTo>
                  <a:cubicBezTo>
                    <a:pt x="24" y="59"/>
                    <a:pt x="24" y="60"/>
                    <a:pt x="24" y="60"/>
                  </a:cubicBezTo>
                  <a:cubicBezTo>
                    <a:pt x="18" y="62"/>
                    <a:pt x="14" y="67"/>
                    <a:pt x="14" y="74"/>
                  </a:cubicBezTo>
                  <a:cubicBezTo>
                    <a:pt x="14" y="77"/>
                    <a:pt x="14" y="80"/>
                    <a:pt x="16" y="82"/>
                  </a:cubicBezTo>
                  <a:cubicBezTo>
                    <a:pt x="13" y="84"/>
                    <a:pt x="11" y="88"/>
                    <a:pt x="11" y="92"/>
                  </a:cubicBezTo>
                  <a:cubicBezTo>
                    <a:pt x="11" y="92"/>
                    <a:pt x="11" y="92"/>
                    <a:pt x="11" y="93"/>
                  </a:cubicBezTo>
                  <a:cubicBezTo>
                    <a:pt x="4" y="96"/>
                    <a:pt x="0" y="102"/>
                    <a:pt x="0" y="109"/>
                  </a:cubicBezTo>
                  <a:cubicBezTo>
                    <a:pt x="0" y="115"/>
                    <a:pt x="3" y="120"/>
                    <a:pt x="6" y="123"/>
                  </a:cubicBezTo>
                  <a:cubicBezTo>
                    <a:pt x="6" y="125"/>
                    <a:pt x="5" y="127"/>
                    <a:pt x="5" y="129"/>
                  </a:cubicBezTo>
                  <a:cubicBezTo>
                    <a:pt x="5" y="133"/>
                    <a:pt x="6" y="136"/>
                    <a:pt x="8" y="139"/>
                  </a:cubicBezTo>
                  <a:cubicBezTo>
                    <a:pt x="7" y="141"/>
                    <a:pt x="6" y="144"/>
                    <a:pt x="6" y="146"/>
                  </a:cubicBezTo>
                  <a:cubicBezTo>
                    <a:pt x="6" y="150"/>
                    <a:pt x="8" y="154"/>
                    <a:pt x="10" y="156"/>
                  </a:cubicBezTo>
                  <a:cubicBezTo>
                    <a:pt x="9" y="158"/>
                    <a:pt x="9" y="160"/>
                    <a:pt x="9" y="162"/>
                  </a:cubicBezTo>
                  <a:cubicBezTo>
                    <a:pt x="9" y="169"/>
                    <a:pt x="13" y="175"/>
                    <a:pt x="19" y="177"/>
                  </a:cubicBezTo>
                  <a:cubicBezTo>
                    <a:pt x="18" y="178"/>
                    <a:pt x="18" y="180"/>
                    <a:pt x="18" y="181"/>
                  </a:cubicBezTo>
                  <a:cubicBezTo>
                    <a:pt x="18" y="187"/>
                    <a:pt x="22" y="191"/>
                    <a:pt x="27" y="193"/>
                  </a:cubicBezTo>
                  <a:cubicBezTo>
                    <a:pt x="27" y="194"/>
                    <a:pt x="27" y="195"/>
                    <a:pt x="27" y="195"/>
                  </a:cubicBezTo>
                  <a:cubicBezTo>
                    <a:pt x="27" y="203"/>
                    <a:pt x="33" y="209"/>
                    <a:pt x="41" y="209"/>
                  </a:cubicBezTo>
                  <a:cubicBezTo>
                    <a:pt x="41" y="209"/>
                    <a:pt x="41" y="209"/>
                    <a:pt x="41" y="209"/>
                  </a:cubicBezTo>
                  <a:cubicBezTo>
                    <a:pt x="42" y="218"/>
                    <a:pt x="49" y="225"/>
                    <a:pt x="58" y="225"/>
                  </a:cubicBezTo>
                  <a:cubicBezTo>
                    <a:pt x="59" y="225"/>
                    <a:pt x="60" y="225"/>
                    <a:pt x="61" y="224"/>
                  </a:cubicBezTo>
                  <a:cubicBezTo>
                    <a:pt x="61" y="231"/>
                    <a:pt x="67" y="237"/>
                    <a:pt x="74" y="237"/>
                  </a:cubicBezTo>
                  <a:cubicBezTo>
                    <a:pt x="75" y="237"/>
                    <a:pt x="76" y="237"/>
                    <a:pt x="77" y="237"/>
                  </a:cubicBezTo>
                  <a:cubicBezTo>
                    <a:pt x="80" y="241"/>
                    <a:pt x="85" y="244"/>
                    <a:pt x="90" y="244"/>
                  </a:cubicBezTo>
                  <a:cubicBezTo>
                    <a:pt x="93" y="244"/>
                    <a:pt x="95" y="243"/>
                    <a:pt x="97" y="242"/>
                  </a:cubicBezTo>
                  <a:cubicBezTo>
                    <a:pt x="100" y="245"/>
                    <a:pt x="105" y="247"/>
                    <a:pt x="109" y="247"/>
                  </a:cubicBezTo>
                  <a:cubicBezTo>
                    <a:pt x="119" y="247"/>
                    <a:pt x="126" y="240"/>
                    <a:pt x="127" y="232"/>
                  </a:cubicBezTo>
                  <a:cubicBezTo>
                    <a:pt x="130" y="231"/>
                    <a:pt x="133" y="230"/>
                    <a:pt x="135" y="228"/>
                  </a:cubicBezTo>
                  <a:cubicBezTo>
                    <a:pt x="137" y="229"/>
                    <a:pt x="140" y="230"/>
                    <a:pt x="144" y="230"/>
                  </a:cubicBezTo>
                  <a:cubicBezTo>
                    <a:pt x="149" y="230"/>
                    <a:pt x="154" y="227"/>
                    <a:pt x="156" y="222"/>
                  </a:cubicBezTo>
                  <a:cubicBezTo>
                    <a:pt x="157" y="222"/>
                    <a:pt x="158" y="222"/>
                    <a:pt x="159" y="222"/>
                  </a:cubicBezTo>
                  <a:cubicBezTo>
                    <a:pt x="168" y="222"/>
                    <a:pt x="176" y="215"/>
                    <a:pt x="176" y="206"/>
                  </a:cubicBezTo>
                  <a:cubicBezTo>
                    <a:pt x="176" y="205"/>
                    <a:pt x="176" y="205"/>
                    <a:pt x="176" y="204"/>
                  </a:cubicBezTo>
                  <a:cubicBezTo>
                    <a:pt x="180" y="201"/>
                    <a:pt x="184" y="197"/>
                    <a:pt x="184" y="192"/>
                  </a:cubicBezTo>
                  <a:cubicBezTo>
                    <a:pt x="190" y="189"/>
                    <a:pt x="194" y="183"/>
                    <a:pt x="194" y="177"/>
                  </a:cubicBezTo>
                  <a:cubicBezTo>
                    <a:pt x="194" y="176"/>
                    <a:pt x="194" y="175"/>
                    <a:pt x="194" y="174"/>
                  </a:cubicBezTo>
                  <a:cubicBezTo>
                    <a:pt x="197" y="171"/>
                    <a:pt x="199" y="167"/>
                    <a:pt x="199" y="162"/>
                  </a:cubicBezTo>
                  <a:cubicBezTo>
                    <a:pt x="199" y="161"/>
                    <a:pt x="199" y="161"/>
                    <a:pt x="199" y="160"/>
                  </a:cubicBezTo>
                  <a:cubicBezTo>
                    <a:pt x="205" y="158"/>
                    <a:pt x="209" y="153"/>
                    <a:pt x="209" y="146"/>
                  </a:cubicBezTo>
                  <a:cubicBezTo>
                    <a:pt x="209" y="142"/>
                    <a:pt x="207" y="138"/>
                    <a:pt x="205" y="136"/>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 name="Freeform 155">
              <a:extLst>
                <a:ext uri="{FF2B5EF4-FFF2-40B4-BE49-F238E27FC236}">
                  <a16:creationId xmlns:a16="http://schemas.microsoft.com/office/drawing/2014/main" id="{CDC4A74A-F6FC-F84F-B7FE-3A53DEC23CA5}"/>
                </a:ext>
              </a:extLst>
            </p:cNvPr>
            <p:cNvSpPr>
              <a:spLocks/>
            </p:cNvSpPr>
            <p:nvPr/>
          </p:nvSpPr>
          <p:spPr bwMode="auto">
            <a:xfrm>
              <a:off x="4037013" y="2767013"/>
              <a:ext cx="184150" cy="79375"/>
            </a:xfrm>
            <a:custGeom>
              <a:avLst/>
              <a:gdLst>
                <a:gd name="T0" fmla="*/ 0 w 116"/>
                <a:gd name="T1" fmla="*/ 0 h 50"/>
                <a:gd name="T2" fmla="*/ 116 w 116"/>
                <a:gd name="T3" fmla="*/ 0 h 50"/>
                <a:gd name="T4" fmla="*/ 116 w 116"/>
                <a:gd name="T5" fmla="*/ 50 h 50"/>
                <a:gd name="T6" fmla="*/ 0 w 116"/>
                <a:gd name="T7" fmla="*/ 50 h 50"/>
                <a:gd name="T8" fmla="*/ 0 w 116"/>
                <a:gd name="T9" fmla="*/ 0 h 50"/>
                <a:gd name="T10" fmla="*/ 0 w 116"/>
                <a:gd name="T11" fmla="*/ 0 h 50"/>
              </a:gdLst>
              <a:ahLst/>
              <a:cxnLst>
                <a:cxn ang="0">
                  <a:pos x="T0" y="T1"/>
                </a:cxn>
                <a:cxn ang="0">
                  <a:pos x="T2" y="T3"/>
                </a:cxn>
                <a:cxn ang="0">
                  <a:pos x="T4" y="T5"/>
                </a:cxn>
                <a:cxn ang="0">
                  <a:pos x="T6" y="T7"/>
                </a:cxn>
                <a:cxn ang="0">
                  <a:pos x="T8" y="T9"/>
                </a:cxn>
                <a:cxn ang="0">
                  <a:pos x="T10" y="T11"/>
                </a:cxn>
              </a:cxnLst>
              <a:rect l="0" t="0" r="r" b="b"/>
              <a:pathLst>
                <a:path w="116" h="50">
                  <a:moveTo>
                    <a:pt x="0" y="0"/>
                  </a:moveTo>
                  <a:lnTo>
                    <a:pt x="116" y="0"/>
                  </a:lnTo>
                  <a:lnTo>
                    <a:pt x="116" y="50"/>
                  </a:lnTo>
                  <a:lnTo>
                    <a:pt x="0" y="50"/>
                  </a:lnTo>
                  <a:lnTo>
                    <a:pt x="0" y="0"/>
                  </a:lnTo>
                  <a:lnTo>
                    <a:pt x="0" y="0"/>
                  </a:ln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 name="Freeform 156">
              <a:extLst>
                <a:ext uri="{FF2B5EF4-FFF2-40B4-BE49-F238E27FC236}">
                  <a16:creationId xmlns:a16="http://schemas.microsoft.com/office/drawing/2014/main" id="{D8E14E23-8C59-E749-B90A-82E4194EED94}"/>
                </a:ext>
              </a:extLst>
            </p:cNvPr>
            <p:cNvSpPr>
              <a:spLocks/>
            </p:cNvSpPr>
            <p:nvPr/>
          </p:nvSpPr>
          <p:spPr bwMode="auto">
            <a:xfrm>
              <a:off x="4014788" y="2668588"/>
              <a:ext cx="231775" cy="349250"/>
            </a:xfrm>
            <a:custGeom>
              <a:avLst/>
              <a:gdLst>
                <a:gd name="T0" fmla="*/ 146 w 146"/>
                <a:gd name="T1" fmla="*/ 74 h 220"/>
                <a:gd name="T2" fmla="*/ 124 w 146"/>
                <a:gd name="T3" fmla="*/ 62 h 220"/>
                <a:gd name="T4" fmla="*/ 124 w 146"/>
                <a:gd name="T5" fmla="*/ 0 h 220"/>
                <a:gd name="T6" fmla="*/ 22 w 146"/>
                <a:gd name="T7" fmla="*/ 0 h 220"/>
                <a:gd name="T8" fmla="*/ 22 w 146"/>
                <a:gd name="T9" fmla="*/ 62 h 220"/>
                <a:gd name="T10" fmla="*/ 0 w 146"/>
                <a:gd name="T11" fmla="*/ 74 h 220"/>
                <a:gd name="T12" fmla="*/ 22 w 146"/>
                <a:gd name="T13" fmla="*/ 220 h 220"/>
                <a:gd name="T14" fmla="*/ 124 w 146"/>
                <a:gd name="T15" fmla="*/ 220 h 220"/>
                <a:gd name="T16" fmla="*/ 146 w 146"/>
                <a:gd name="T17" fmla="*/ 74 h 220"/>
                <a:gd name="T18" fmla="*/ 146 w 146"/>
                <a:gd name="T19" fmla="*/ 74 h 220"/>
                <a:gd name="T20" fmla="*/ 146 w 146"/>
                <a:gd name="T21" fmla="*/ 74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220">
                  <a:moveTo>
                    <a:pt x="146" y="74"/>
                  </a:moveTo>
                  <a:lnTo>
                    <a:pt x="124" y="62"/>
                  </a:lnTo>
                  <a:lnTo>
                    <a:pt x="124" y="0"/>
                  </a:lnTo>
                  <a:lnTo>
                    <a:pt x="22" y="0"/>
                  </a:lnTo>
                  <a:lnTo>
                    <a:pt x="22" y="62"/>
                  </a:lnTo>
                  <a:lnTo>
                    <a:pt x="0" y="74"/>
                  </a:lnTo>
                  <a:lnTo>
                    <a:pt x="22" y="220"/>
                  </a:lnTo>
                  <a:lnTo>
                    <a:pt x="124" y="220"/>
                  </a:lnTo>
                  <a:lnTo>
                    <a:pt x="146" y="74"/>
                  </a:lnTo>
                  <a:lnTo>
                    <a:pt x="146" y="74"/>
                  </a:lnTo>
                  <a:lnTo>
                    <a:pt x="146" y="74"/>
                  </a:lnTo>
                  <a:close/>
                </a:path>
              </a:pathLst>
            </a:custGeom>
            <a:solidFill>
              <a:srgbClr val="8D61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0" name="Oval 157">
              <a:extLst>
                <a:ext uri="{FF2B5EF4-FFF2-40B4-BE49-F238E27FC236}">
                  <a16:creationId xmlns:a16="http://schemas.microsoft.com/office/drawing/2014/main" id="{8CC9EFA3-4926-8548-8EE6-570385FB603E}"/>
                </a:ext>
              </a:extLst>
            </p:cNvPr>
            <p:cNvSpPr>
              <a:spLocks noChangeArrowheads="1"/>
            </p:cNvSpPr>
            <p:nvPr/>
          </p:nvSpPr>
          <p:spPr bwMode="auto">
            <a:xfrm>
              <a:off x="4116388" y="2992438"/>
              <a:ext cx="31750" cy="4445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1" name="Oval 158">
              <a:extLst>
                <a:ext uri="{FF2B5EF4-FFF2-40B4-BE49-F238E27FC236}">
                  <a16:creationId xmlns:a16="http://schemas.microsoft.com/office/drawing/2014/main" id="{9D5175A0-59DC-724C-89DB-E738F6FB52B3}"/>
                </a:ext>
              </a:extLst>
            </p:cNvPr>
            <p:cNvSpPr>
              <a:spLocks noChangeArrowheads="1"/>
            </p:cNvSpPr>
            <p:nvPr/>
          </p:nvSpPr>
          <p:spPr bwMode="auto">
            <a:xfrm>
              <a:off x="4116388" y="2938463"/>
              <a:ext cx="31750" cy="3810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2" name="Freeform 159">
              <a:extLst>
                <a:ext uri="{FF2B5EF4-FFF2-40B4-BE49-F238E27FC236}">
                  <a16:creationId xmlns:a16="http://schemas.microsoft.com/office/drawing/2014/main" id="{04FDC5CB-CC52-5149-9757-93EC469BF85E}"/>
                </a:ext>
              </a:extLst>
            </p:cNvPr>
            <p:cNvSpPr>
              <a:spLocks/>
            </p:cNvSpPr>
            <p:nvPr/>
          </p:nvSpPr>
          <p:spPr bwMode="auto">
            <a:xfrm>
              <a:off x="3995738" y="2767013"/>
              <a:ext cx="133350" cy="244475"/>
            </a:xfrm>
            <a:custGeom>
              <a:avLst/>
              <a:gdLst>
                <a:gd name="T0" fmla="*/ 13 w 42"/>
                <a:gd name="T1" fmla="*/ 0 h 77"/>
                <a:gd name="T2" fmla="*/ 0 w 42"/>
                <a:gd name="T3" fmla="*/ 3 h 77"/>
                <a:gd name="T4" fmla="*/ 42 w 42"/>
                <a:gd name="T5" fmla="*/ 49 h 77"/>
                <a:gd name="T6" fmla="*/ 13 w 42"/>
                <a:gd name="T7" fmla="*/ 0 h 77"/>
                <a:gd name="T8" fmla="*/ 13 w 42"/>
                <a:gd name="T9" fmla="*/ 0 h 77"/>
              </a:gdLst>
              <a:ahLst/>
              <a:cxnLst>
                <a:cxn ang="0">
                  <a:pos x="T0" y="T1"/>
                </a:cxn>
                <a:cxn ang="0">
                  <a:pos x="T2" y="T3"/>
                </a:cxn>
                <a:cxn ang="0">
                  <a:pos x="T4" y="T5"/>
                </a:cxn>
                <a:cxn ang="0">
                  <a:pos x="T6" y="T7"/>
                </a:cxn>
                <a:cxn ang="0">
                  <a:pos x="T8" y="T9"/>
                </a:cxn>
              </a:cxnLst>
              <a:rect l="0" t="0" r="r" b="b"/>
              <a:pathLst>
                <a:path w="42" h="77">
                  <a:moveTo>
                    <a:pt x="13" y="0"/>
                  </a:moveTo>
                  <a:cubicBezTo>
                    <a:pt x="13" y="0"/>
                    <a:pt x="4" y="3"/>
                    <a:pt x="0" y="3"/>
                  </a:cubicBezTo>
                  <a:cubicBezTo>
                    <a:pt x="1" y="28"/>
                    <a:pt x="6" y="77"/>
                    <a:pt x="42" y="49"/>
                  </a:cubicBezTo>
                  <a:cubicBezTo>
                    <a:pt x="13" y="0"/>
                    <a:pt x="13" y="0"/>
                    <a:pt x="13" y="0"/>
                  </a:cubicBezTo>
                  <a:cubicBezTo>
                    <a:pt x="13" y="0"/>
                    <a:pt x="13" y="0"/>
                    <a:pt x="13" y="0"/>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3" name="Freeform 160">
              <a:extLst>
                <a:ext uri="{FF2B5EF4-FFF2-40B4-BE49-F238E27FC236}">
                  <a16:creationId xmlns:a16="http://schemas.microsoft.com/office/drawing/2014/main" id="{5E5B962A-AA1E-6448-96E4-BE58C9D030C5}"/>
                </a:ext>
              </a:extLst>
            </p:cNvPr>
            <p:cNvSpPr>
              <a:spLocks/>
            </p:cNvSpPr>
            <p:nvPr/>
          </p:nvSpPr>
          <p:spPr bwMode="auto">
            <a:xfrm>
              <a:off x="4129088" y="2767013"/>
              <a:ext cx="136525" cy="244475"/>
            </a:xfrm>
            <a:custGeom>
              <a:avLst/>
              <a:gdLst>
                <a:gd name="T0" fmla="*/ 30 w 43"/>
                <a:gd name="T1" fmla="*/ 0 h 77"/>
                <a:gd name="T2" fmla="*/ 43 w 43"/>
                <a:gd name="T3" fmla="*/ 3 h 77"/>
                <a:gd name="T4" fmla="*/ 0 w 43"/>
                <a:gd name="T5" fmla="*/ 49 h 77"/>
                <a:gd name="T6" fmla="*/ 30 w 43"/>
                <a:gd name="T7" fmla="*/ 0 h 77"/>
                <a:gd name="T8" fmla="*/ 30 w 43"/>
                <a:gd name="T9" fmla="*/ 0 h 77"/>
              </a:gdLst>
              <a:ahLst/>
              <a:cxnLst>
                <a:cxn ang="0">
                  <a:pos x="T0" y="T1"/>
                </a:cxn>
                <a:cxn ang="0">
                  <a:pos x="T2" y="T3"/>
                </a:cxn>
                <a:cxn ang="0">
                  <a:pos x="T4" y="T5"/>
                </a:cxn>
                <a:cxn ang="0">
                  <a:pos x="T6" y="T7"/>
                </a:cxn>
                <a:cxn ang="0">
                  <a:pos x="T8" y="T9"/>
                </a:cxn>
              </a:cxnLst>
              <a:rect l="0" t="0" r="r" b="b"/>
              <a:pathLst>
                <a:path w="43" h="77">
                  <a:moveTo>
                    <a:pt x="30" y="0"/>
                  </a:moveTo>
                  <a:cubicBezTo>
                    <a:pt x="30" y="0"/>
                    <a:pt x="40" y="3"/>
                    <a:pt x="43" y="3"/>
                  </a:cubicBezTo>
                  <a:cubicBezTo>
                    <a:pt x="43" y="28"/>
                    <a:pt x="37" y="77"/>
                    <a:pt x="0" y="49"/>
                  </a:cubicBezTo>
                  <a:cubicBezTo>
                    <a:pt x="30" y="0"/>
                    <a:pt x="30" y="0"/>
                    <a:pt x="30" y="0"/>
                  </a:cubicBezTo>
                  <a:cubicBezTo>
                    <a:pt x="30" y="0"/>
                    <a:pt x="30" y="0"/>
                    <a:pt x="30" y="0"/>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4" name="Freeform 161">
              <a:extLst>
                <a:ext uri="{FF2B5EF4-FFF2-40B4-BE49-F238E27FC236}">
                  <a16:creationId xmlns:a16="http://schemas.microsoft.com/office/drawing/2014/main" id="{BC2C0731-7B24-A842-BC4B-30A831A86630}"/>
                </a:ext>
              </a:extLst>
            </p:cNvPr>
            <p:cNvSpPr>
              <a:spLocks/>
            </p:cNvSpPr>
            <p:nvPr/>
          </p:nvSpPr>
          <p:spPr bwMode="auto">
            <a:xfrm>
              <a:off x="3914776" y="2155825"/>
              <a:ext cx="423863" cy="579438"/>
            </a:xfrm>
            <a:custGeom>
              <a:avLst/>
              <a:gdLst>
                <a:gd name="T0" fmla="*/ 121 w 133"/>
                <a:gd name="T1" fmla="*/ 84 h 182"/>
                <a:gd name="T2" fmla="*/ 121 w 133"/>
                <a:gd name="T3" fmla="*/ 59 h 182"/>
                <a:gd name="T4" fmla="*/ 67 w 133"/>
                <a:gd name="T5" fmla="*/ 0 h 182"/>
                <a:gd name="T6" fmla="*/ 12 w 133"/>
                <a:gd name="T7" fmla="*/ 59 h 182"/>
                <a:gd name="T8" fmla="*/ 12 w 133"/>
                <a:gd name="T9" fmla="*/ 84 h 182"/>
                <a:gd name="T10" fmla="*/ 0 w 133"/>
                <a:gd name="T11" fmla="*/ 96 h 182"/>
                <a:gd name="T12" fmla="*/ 0 w 133"/>
                <a:gd name="T13" fmla="*/ 109 h 182"/>
                <a:gd name="T14" fmla="*/ 12 w 133"/>
                <a:gd name="T15" fmla="*/ 121 h 182"/>
                <a:gd name="T16" fmla="*/ 67 w 133"/>
                <a:gd name="T17" fmla="*/ 182 h 182"/>
                <a:gd name="T18" fmla="*/ 121 w 133"/>
                <a:gd name="T19" fmla="*/ 121 h 182"/>
                <a:gd name="T20" fmla="*/ 133 w 133"/>
                <a:gd name="T21" fmla="*/ 109 h 182"/>
                <a:gd name="T22" fmla="*/ 133 w 133"/>
                <a:gd name="T23" fmla="*/ 96 h 182"/>
                <a:gd name="T24" fmla="*/ 121 w 133"/>
                <a:gd name="T25" fmla="*/ 8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82">
                  <a:moveTo>
                    <a:pt x="121" y="84"/>
                  </a:moveTo>
                  <a:cubicBezTo>
                    <a:pt x="121" y="59"/>
                    <a:pt x="121" y="59"/>
                    <a:pt x="121" y="59"/>
                  </a:cubicBezTo>
                  <a:cubicBezTo>
                    <a:pt x="121" y="33"/>
                    <a:pt x="91" y="0"/>
                    <a:pt x="67" y="0"/>
                  </a:cubicBezTo>
                  <a:cubicBezTo>
                    <a:pt x="43" y="0"/>
                    <a:pt x="12" y="33"/>
                    <a:pt x="12" y="59"/>
                  </a:cubicBezTo>
                  <a:cubicBezTo>
                    <a:pt x="12" y="84"/>
                    <a:pt x="12" y="84"/>
                    <a:pt x="12" y="84"/>
                  </a:cubicBezTo>
                  <a:cubicBezTo>
                    <a:pt x="6" y="84"/>
                    <a:pt x="0" y="90"/>
                    <a:pt x="0" y="96"/>
                  </a:cubicBezTo>
                  <a:cubicBezTo>
                    <a:pt x="0" y="109"/>
                    <a:pt x="0" y="109"/>
                    <a:pt x="0" y="109"/>
                  </a:cubicBezTo>
                  <a:cubicBezTo>
                    <a:pt x="0" y="115"/>
                    <a:pt x="6" y="121"/>
                    <a:pt x="12" y="121"/>
                  </a:cubicBezTo>
                  <a:cubicBezTo>
                    <a:pt x="12" y="148"/>
                    <a:pt x="43" y="182"/>
                    <a:pt x="67" y="182"/>
                  </a:cubicBezTo>
                  <a:cubicBezTo>
                    <a:pt x="91" y="182"/>
                    <a:pt x="121" y="148"/>
                    <a:pt x="121" y="121"/>
                  </a:cubicBezTo>
                  <a:cubicBezTo>
                    <a:pt x="128" y="121"/>
                    <a:pt x="133" y="115"/>
                    <a:pt x="133" y="109"/>
                  </a:cubicBezTo>
                  <a:cubicBezTo>
                    <a:pt x="133" y="96"/>
                    <a:pt x="133" y="96"/>
                    <a:pt x="133" y="96"/>
                  </a:cubicBezTo>
                  <a:cubicBezTo>
                    <a:pt x="133" y="90"/>
                    <a:pt x="128" y="84"/>
                    <a:pt x="121" y="84"/>
                  </a:cubicBezTo>
                </a:path>
              </a:pathLst>
            </a:custGeom>
            <a:solidFill>
              <a:srgbClr val="A376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5" name="Freeform 162">
              <a:extLst>
                <a:ext uri="{FF2B5EF4-FFF2-40B4-BE49-F238E27FC236}">
                  <a16:creationId xmlns:a16="http://schemas.microsoft.com/office/drawing/2014/main" id="{43C26DAE-C5CA-7146-B70A-CCE9D50AEE1C}"/>
                </a:ext>
              </a:extLst>
            </p:cNvPr>
            <p:cNvSpPr>
              <a:spLocks/>
            </p:cNvSpPr>
            <p:nvPr/>
          </p:nvSpPr>
          <p:spPr bwMode="auto">
            <a:xfrm>
              <a:off x="3914776" y="2155825"/>
              <a:ext cx="423863" cy="579438"/>
            </a:xfrm>
            <a:custGeom>
              <a:avLst/>
              <a:gdLst>
                <a:gd name="T0" fmla="*/ 121 w 133"/>
                <a:gd name="T1" fmla="*/ 84 h 182"/>
                <a:gd name="T2" fmla="*/ 121 w 133"/>
                <a:gd name="T3" fmla="*/ 59 h 182"/>
                <a:gd name="T4" fmla="*/ 67 w 133"/>
                <a:gd name="T5" fmla="*/ 0 h 182"/>
                <a:gd name="T6" fmla="*/ 12 w 133"/>
                <a:gd name="T7" fmla="*/ 59 h 182"/>
                <a:gd name="T8" fmla="*/ 12 w 133"/>
                <a:gd name="T9" fmla="*/ 84 h 182"/>
                <a:gd name="T10" fmla="*/ 0 w 133"/>
                <a:gd name="T11" fmla="*/ 96 h 182"/>
                <a:gd name="T12" fmla="*/ 0 w 133"/>
                <a:gd name="T13" fmla="*/ 109 h 182"/>
                <a:gd name="T14" fmla="*/ 12 w 133"/>
                <a:gd name="T15" fmla="*/ 121 h 182"/>
                <a:gd name="T16" fmla="*/ 67 w 133"/>
                <a:gd name="T17" fmla="*/ 182 h 182"/>
                <a:gd name="T18" fmla="*/ 121 w 133"/>
                <a:gd name="T19" fmla="*/ 121 h 182"/>
                <a:gd name="T20" fmla="*/ 133 w 133"/>
                <a:gd name="T21" fmla="*/ 109 h 182"/>
                <a:gd name="T22" fmla="*/ 133 w 133"/>
                <a:gd name="T23" fmla="*/ 96 h 182"/>
                <a:gd name="T24" fmla="*/ 121 w 133"/>
                <a:gd name="T25" fmla="*/ 8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82">
                  <a:moveTo>
                    <a:pt x="121" y="84"/>
                  </a:moveTo>
                  <a:cubicBezTo>
                    <a:pt x="121" y="59"/>
                    <a:pt x="121" y="59"/>
                    <a:pt x="121" y="59"/>
                  </a:cubicBezTo>
                  <a:cubicBezTo>
                    <a:pt x="121" y="33"/>
                    <a:pt x="91" y="0"/>
                    <a:pt x="67" y="0"/>
                  </a:cubicBezTo>
                  <a:cubicBezTo>
                    <a:pt x="43" y="0"/>
                    <a:pt x="12" y="33"/>
                    <a:pt x="12" y="59"/>
                  </a:cubicBezTo>
                  <a:cubicBezTo>
                    <a:pt x="12" y="84"/>
                    <a:pt x="12" y="84"/>
                    <a:pt x="12" y="84"/>
                  </a:cubicBezTo>
                  <a:cubicBezTo>
                    <a:pt x="6" y="84"/>
                    <a:pt x="0" y="90"/>
                    <a:pt x="0" y="96"/>
                  </a:cubicBezTo>
                  <a:cubicBezTo>
                    <a:pt x="0" y="109"/>
                    <a:pt x="0" y="109"/>
                    <a:pt x="0" y="109"/>
                  </a:cubicBezTo>
                  <a:cubicBezTo>
                    <a:pt x="0" y="115"/>
                    <a:pt x="6" y="121"/>
                    <a:pt x="12" y="121"/>
                  </a:cubicBezTo>
                  <a:cubicBezTo>
                    <a:pt x="12" y="148"/>
                    <a:pt x="43" y="182"/>
                    <a:pt x="67" y="182"/>
                  </a:cubicBezTo>
                  <a:cubicBezTo>
                    <a:pt x="91" y="182"/>
                    <a:pt x="121" y="148"/>
                    <a:pt x="121" y="121"/>
                  </a:cubicBezTo>
                  <a:cubicBezTo>
                    <a:pt x="128" y="121"/>
                    <a:pt x="133" y="115"/>
                    <a:pt x="133" y="109"/>
                  </a:cubicBezTo>
                  <a:cubicBezTo>
                    <a:pt x="133" y="96"/>
                    <a:pt x="133" y="96"/>
                    <a:pt x="133" y="96"/>
                  </a:cubicBezTo>
                  <a:cubicBezTo>
                    <a:pt x="133" y="90"/>
                    <a:pt x="128" y="84"/>
                    <a:pt x="121" y="84"/>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6" name="Freeform 163">
              <a:extLst>
                <a:ext uri="{FF2B5EF4-FFF2-40B4-BE49-F238E27FC236}">
                  <a16:creationId xmlns:a16="http://schemas.microsoft.com/office/drawing/2014/main" id="{B7007923-3D6D-B647-8E35-13C8ABA5D400}"/>
                </a:ext>
              </a:extLst>
            </p:cNvPr>
            <p:cNvSpPr>
              <a:spLocks/>
            </p:cNvSpPr>
            <p:nvPr/>
          </p:nvSpPr>
          <p:spPr bwMode="auto">
            <a:xfrm>
              <a:off x="3889376" y="2054225"/>
              <a:ext cx="523875" cy="336550"/>
            </a:xfrm>
            <a:custGeom>
              <a:avLst/>
              <a:gdLst>
                <a:gd name="T0" fmla="*/ 155 w 164"/>
                <a:gd name="T1" fmla="*/ 72 h 106"/>
                <a:gd name="T2" fmla="*/ 158 w 164"/>
                <a:gd name="T3" fmla="*/ 63 h 106"/>
                <a:gd name="T4" fmla="*/ 156 w 164"/>
                <a:gd name="T5" fmla="*/ 56 h 106"/>
                <a:gd name="T6" fmla="*/ 159 w 164"/>
                <a:gd name="T7" fmla="*/ 47 h 106"/>
                <a:gd name="T8" fmla="*/ 148 w 164"/>
                <a:gd name="T9" fmla="*/ 33 h 106"/>
                <a:gd name="T10" fmla="*/ 144 w 164"/>
                <a:gd name="T11" fmla="*/ 31 h 106"/>
                <a:gd name="T12" fmla="*/ 145 w 164"/>
                <a:gd name="T13" fmla="*/ 27 h 106"/>
                <a:gd name="T14" fmla="*/ 131 w 164"/>
                <a:gd name="T15" fmla="*/ 14 h 106"/>
                <a:gd name="T16" fmla="*/ 121 w 164"/>
                <a:gd name="T17" fmla="*/ 17 h 106"/>
                <a:gd name="T18" fmla="*/ 105 w 164"/>
                <a:gd name="T19" fmla="*/ 5 h 106"/>
                <a:gd name="T20" fmla="*/ 89 w 164"/>
                <a:gd name="T21" fmla="*/ 22 h 106"/>
                <a:gd name="T22" fmla="*/ 91 w 164"/>
                <a:gd name="T23" fmla="*/ 29 h 106"/>
                <a:gd name="T24" fmla="*/ 86 w 164"/>
                <a:gd name="T25" fmla="*/ 31 h 106"/>
                <a:gd name="T26" fmla="*/ 86 w 164"/>
                <a:gd name="T27" fmla="*/ 30 h 106"/>
                <a:gd name="T28" fmla="*/ 80 w 164"/>
                <a:gd name="T29" fmla="*/ 19 h 106"/>
                <a:gd name="T30" fmla="*/ 80 w 164"/>
                <a:gd name="T31" fmla="*/ 16 h 106"/>
                <a:gd name="T32" fmla="*/ 64 w 164"/>
                <a:gd name="T33" fmla="*/ 0 h 106"/>
                <a:gd name="T34" fmla="*/ 64 w 164"/>
                <a:gd name="T35" fmla="*/ 1 h 106"/>
                <a:gd name="T36" fmla="*/ 59 w 164"/>
                <a:gd name="T37" fmla="*/ 0 h 106"/>
                <a:gd name="T38" fmla="*/ 47 w 164"/>
                <a:gd name="T39" fmla="*/ 5 h 106"/>
                <a:gd name="T40" fmla="*/ 33 w 164"/>
                <a:gd name="T41" fmla="*/ 21 h 106"/>
                <a:gd name="T42" fmla="*/ 22 w 164"/>
                <a:gd name="T43" fmla="*/ 28 h 106"/>
                <a:gd name="T44" fmla="*/ 15 w 164"/>
                <a:gd name="T45" fmla="*/ 41 h 106"/>
                <a:gd name="T46" fmla="*/ 5 w 164"/>
                <a:gd name="T47" fmla="*/ 54 h 106"/>
                <a:gd name="T48" fmla="*/ 6 w 164"/>
                <a:gd name="T49" fmla="*/ 57 h 106"/>
                <a:gd name="T50" fmla="*/ 0 w 164"/>
                <a:gd name="T51" fmla="*/ 70 h 106"/>
                <a:gd name="T52" fmla="*/ 8 w 164"/>
                <a:gd name="T53" fmla="*/ 84 h 106"/>
                <a:gd name="T54" fmla="*/ 8 w 164"/>
                <a:gd name="T55" fmla="*/ 87 h 106"/>
                <a:gd name="T56" fmla="*/ 26 w 164"/>
                <a:gd name="T57" fmla="*/ 105 h 106"/>
                <a:gd name="T58" fmla="*/ 39 w 164"/>
                <a:gd name="T59" fmla="*/ 100 h 106"/>
                <a:gd name="T60" fmla="*/ 48 w 164"/>
                <a:gd name="T61" fmla="*/ 90 h 106"/>
                <a:gd name="T62" fmla="*/ 49 w 164"/>
                <a:gd name="T63" fmla="*/ 90 h 106"/>
                <a:gd name="T64" fmla="*/ 63 w 164"/>
                <a:gd name="T65" fmla="*/ 76 h 106"/>
                <a:gd name="T66" fmla="*/ 63 w 164"/>
                <a:gd name="T67" fmla="*/ 76 h 106"/>
                <a:gd name="T68" fmla="*/ 73 w 164"/>
                <a:gd name="T69" fmla="*/ 68 h 106"/>
                <a:gd name="T70" fmla="*/ 74 w 164"/>
                <a:gd name="T71" fmla="*/ 67 h 106"/>
                <a:gd name="T72" fmla="*/ 91 w 164"/>
                <a:gd name="T73" fmla="*/ 78 h 106"/>
                <a:gd name="T74" fmla="*/ 105 w 164"/>
                <a:gd name="T75" fmla="*/ 91 h 106"/>
                <a:gd name="T76" fmla="*/ 107 w 164"/>
                <a:gd name="T77" fmla="*/ 90 h 106"/>
                <a:gd name="T78" fmla="*/ 106 w 164"/>
                <a:gd name="T79" fmla="*/ 92 h 106"/>
                <a:gd name="T80" fmla="*/ 120 w 164"/>
                <a:gd name="T81" fmla="*/ 106 h 106"/>
                <a:gd name="T82" fmla="*/ 133 w 164"/>
                <a:gd name="T83" fmla="*/ 99 h 106"/>
                <a:gd name="T84" fmla="*/ 146 w 164"/>
                <a:gd name="T85" fmla="*/ 105 h 106"/>
                <a:gd name="T86" fmla="*/ 164 w 164"/>
                <a:gd name="T87" fmla="*/ 87 h 106"/>
                <a:gd name="T88" fmla="*/ 155 w 164"/>
                <a:gd name="T89" fmla="*/ 7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4" h="106">
                  <a:moveTo>
                    <a:pt x="155" y="72"/>
                  </a:moveTo>
                  <a:cubicBezTo>
                    <a:pt x="157" y="69"/>
                    <a:pt x="158" y="66"/>
                    <a:pt x="158" y="63"/>
                  </a:cubicBezTo>
                  <a:cubicBezTo>
                    <a:pt x="158" y="60"/>
                    <a:pt x="158" y="58"/>
                    <a:pt x="156" y="56"/>
                  </a:cubicBezTo>
                  <a:cubicBezTo>
                    <a:pt x="158" y="53"/>
                    <a:pt x="159" y="50"/>
                    <a:pt x="159" y="47"/>
                  </a:cubicBezTo>
                  <a:cubicBezTo>
                    <a:pt x="159" y="40"/>
                    <a:pt x="154" y="34"/>
                    <a:pt x="148" y="33"/>
                  </a:cubicBezTo>
                  <a:cubicBezTo>
                    <a:pt x="147" y="32"/>
                    <a:pt x="145" y="31"/>
                    <a:pt x="144" y="31"/>
                  </a:cubicBezTo>
                  <a:cubicBezTo>
                    <a:pt x="144" y="30"/>
                    <a:pt x="145" y="29"/>
                    <a:pt x="145" y="27"/>
                  </a:cubicBezTo>
                  <a:cubicBezTo>
                    <a:pt x="145" y="19"/>
                    <a:pt x="138" y="14"/>
                    <a:pt x="131" y="14"/>
                  </a:cubicBezTo>
                  <a:cubicBezTo>
                    <a:pt x="127" y="14"/>
                    <a:pt x="124" y="15"/>
                    <a:pt x="121" y="17"/>
                  </a:cubicBezTo>
                  <a:cubicBezTo>
                    <a:pt x="119" y="10"/>
                    <a:pt x="113" y="5"/>
                    <a:pt x="105" y="5"/>
                  </a:cubicBezTo>
                  <a:cubicBezTo>
                    <a:pt x="97" y="5"/>
                    <a:pt x="89" y="12"/>
                    <a:pt x="89" y="22"/>
                  </a:cubicBezTo>
                  <a:cubicBezTo>
                    <a:pt x="89" y="24"/>
                    <a:pt x="90" y="26"/>
                    <a:pt x="91" y="29"/>
                  </a:cubicBezTo>
                  <a:cubicBezTo>
                    <a:pt x="89" y="29"/>
                    <a:pt x="87" y="30"/>
                    <a:pt x="86" y="31"/>
                  </a:cubicBezTo>
                  <a:cubicBezTo>
                    <a:pt x="86" y="31"/>
                    <a:pt x="86" y="31"/>
                    <a:pt x="86" y="30"/>
                  </a:cubicBezTo>
                  <a:cubicBezTo>
                    <a:pt x="86" y="25"/>
                    <a:pt x="84" y="22"/>
                    <a:pt x="80" y="19"/>
                  </a:cubicBezTo>
                  <a:cubicBezTo>
                    <a:pt x="80" y="18"/>
                    <a:pt x="80" y="17"/>
                    <a:pt x="80" y="16"/>
                  </a:cubicBezTo>
                  <a:cubicBezTo>
                    <a:pt x="80" y="8"/>
                    <a:pt x="73" y="0"/>
                    <a:pt x="64" y="0"/>
                  </a:cubicBezTo>
                  <a:cubicBezTo>
                    <a:pt x="64" y="1"/>
                    <a:pt x="64" y="1"/>
                    <a:pt x="64" y="1"/>
                  </a:cubicBezTo>
                  <a:cubicBezTo>
                    <a:pt x="62" y="0"/>
                    <a:pt x="61" y="0"/>
                    <a:pt x="59" y="0"/>
                  </a:cubicBezTo>
                  <a:cubicBezTo>
                    <a:pt x="54" y="0"/>
                    <a:pt x="50" y="2"/>
                    <a:pt x="47" y="5"/>
                  </a:cubicBezTo>
                  <a:cubicBezTo>
                    <a:pt x="39" y="6"/>
                    <a:pt x="33" y="12"/>
                    <a:pt x="33" y="21"/>
                  </a:cubicBezTo>
                  <a:cubicBezTo>
                    <a:pt x="28" y="21"/>
                    <a:pt x="24" y="24"/>
                    <a:pt x="22" y="28"/>
                  </a:cubicBezTo>
                  <a:cubicBezTo>
                    <a:pt x="18" y="30"/>
                    <a:pt x="15" y="35"/>
                    <a:pt x="15" y="41"/>
                  </a:cubicBezTo>
                  <a:cubicBezTo>
                    <a:pt x="9" y="43"/>
                    <a:pt x="5" y="48"/>
                    <a:pt x="5" y="54"/>
                  </a:cubicBezTo>
                  <a:cubicBezTo>
                    <a:pt x="5" y="55"/>
                    <a:pt x="5" y="56"/>
                    <a:pt x="6" y="57"/>
                  </a:cubicBezTo>
                  <a:cubicBezTo>
                    <a:pt x="2" y="61"/>
                    <a:pt x="0" y="65"/>
                    <a:pt x="0" y="70"/>
                  </a:cubicBezTo>
                  <a:cubicBezTo>
                    <a:pt x="0" y="76"/>
                    <a:pt x="4" y="81"/>
                    <a:pt x="8" y="84"/>
                  </a:cubicBezTo>
                  <a:cubicBezTo>
                    <a:pt x="8" y="85"/>
                    <a:pt x="8" y="86"/>
                    <a:pt x="8" y="87"/>
                  </a:cubicBezTo>
                  <a:cubicBezTo>
                    <a:pt x="8" y="97"/>
                    <a:pt x="16" y="105"/>
                    <a:pt x="26" y="105"/>
                  </a:cubicBezTo>
                  <a:cubicBezTo>
                    <a:pt x="31" y="105"/>
                    <a:pt x="35" y="103"/>
                    <a:pt x="39" y="100"/>
                  </a:cubicBezTo>
                  <a:cubicBezTo>
                    <a:pt x="43" y="99"/>
                    <a:pt x="47" y="95"/>
                    <a:pt x="48" y="90"/>
                  </a:cubicBezTo>
                  <a:cubicBezTo>
                    <a:pt x="49" y="90"/>
                    <a:pt x="49" y="90"/>
                    <a:pt x="49" y="90"/>
                  </a:cubicBezTo>
                  <a:cubicBezTo>
                    <a:pt x="57" y="90"/>
                    <a:pt x="63" y="84"/>
                    <a:pt x="63" y="76"/>
                  </a:cubicBezTo>
                  <a:cubicBezTo>
                    <a:pt x="63" y="76"/>
                    <a:pt x="63" y="76"/>
                    <a:pt x="63" y="76"/>
                  </a:cubicBezTo>
                  <a:cubicBezTo>
                    <a:pt x="67" y="75"/>
                    <a:pt x="71" y="72"/>
                    <a:pt x="73" y="68"/>
                  </a:cubicBezTo>
                  <a:cubicBezTo>
                    <a:pt x="73" y="67"/>
                    <a:pt x="74" y="67"/>
                    <a:pt x="74" y="67"/>
                  </a:cubicBezTo>
                  <a:cubicBezTo>
                    <a:pt x="77" y="74"/>
                    <a:pt x="84" y="78"/>
                    <a:pt x="91" y="78"/>
                  </a:cubicBezTo>
                  <a:cubicBezTo>
                    <a:pt x="92" y="85"/>
                    <a:pt x="98" y="91"/>
                    <a:pt x="105" y="91"/>
                  </a:cubicBezTo>
                  <a:cubicBezTo>
                    <a:pt x="105" y="91"/>
                    <a:pt x="106" y="90"/>
                    <a:pt x="107" y="90"/>
                  </a:cubicBezTo>
                  <a:cubicBezTo>
                    <a:pt x="106" y="91"/>
                    <a:pt x="106" y="91"/>
                    <a:pt x="106" y="92"/>
                  </a:cubicBezTo>
                  <a:cubicBezTo>
                    <a:pt x="106" y="100"/>
                    <a:pt x="113" y="106"/>
                    <a:pt x="120" y="106"/>
                  </a:cubicBezTo>
                  <a:cubicBezTo>
                    <a:pt x="126" y="106"/>
                    <a:pt x="130" y="103"/>
                    <a:pt x="133" y="99"/>
                  </a:cubicBezTo>
                  <a:cubicBezTo>
                    <a:pt x="136" y="102"/>
                    <a:pt x="141" y="105"/>
                    <a:pt x="146" y="105"/>
                  </a:cubicBezTo>
                  <a:cubicBezTo>
                    <a:pt x="156" y="105"/>
                    <a:pt x="164" y="96"/>
                    <a:pt x="164" y="87"/>
                  </a:cubicBezTo>
                  <a:cubicBezTo>
                    <a:pt x="164" y="80"/>
                    <a:pt x="161" y="75"/>
                    <a:pt x="155" y="72"/>
                  </a:cubicBezTo>
                </a:path>
              </a:pathLst>
            </a:custGeom>
            <a:solidFill>
              <a:srgbClr val="01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7" name="Freeform 164">
              <a:extLst>
                <a:ext uri="{FF2B5EF4-FFF2-40B4-BE49-F238E27FC236}">
                  <a16:creationId xmlns:a16="http://schemas.microsoft.com/office/drawing/2014/main" id="{565AA37B-6BA6-8B44-99C6-C5EE7C5A4950}"/>
                </a:ext>
              </a:extLst>
            </p:cNvPr>
            <p:cNvSpPr>
              <a:spLocks/>
            </p:cNvSpPr>
            <p:nvPr/>
          </p:nvSpPr>
          <p:spPr bwMode="auto">
            <a:xfrm>
              <a:off x="3889376" y="2054225"/>
              <a:ext cx="523875" cy="336550"/>
            </a:xfrm>
            <a:custGeom>
              <a:avLst/>
              <a:gdLst>
                <a:gd name="T0" fmla="*/ 155 w 164"/>
                <a:gd name="T1" fmla="*/ 72 h 106"/>
                <a:gd name="T2" fmla="*/ 158 w 164"/>
                <a:gd name="T3" fmla="*/ 63 h 106"/>
                <a:gd name="T4" fmla="*/ 156 w 164"/>
                <a:gd name="T5" fmla="*/ 56 h 106"/>
                <a:gd name="T6" fmla="*/ 159 w 164"/>
                <a:gd name="T7" fmla="*/ 47 h 106"/>
                <a:gd name="T8" fmla="*/ 148 w 164"/>
                <a:gd name="T9" fmla="*/ 33 h 106"/>
                <a:gd name="T10" fmla="*/ 144 w 164"/>
                <a:gd name="T11" fmla="*/ 31 h 106"/>
                <a:gd name="T12" fmla="*/ 145 w 164"/>
                <a:gd name="T13" fmla="*/ 27 h 106"/>
                <a:gd name="T14" fmla="*/ 131 w 164"/>
                <a:gd name="T15" fmla="*/ 14 h 106"/>
                <a:gd name="T16" fmla="*/ 121 w 164"/>
                <a:gd name="T17" fmla="*/ 17 h 106"/>
                <a:gd name="T18" fmla="*/ 105 w 164"/>
                <a:gd name="T19" fmla="*/ 5 h 106"/>
                <a:gd name="T20" fmla="*/ 89 w 164"/>
                <a:gd name="T21" fmla="*/ 22 h 106"/>
                <a:gd name="T22" fmla="*/ 91 w 164"/>
                <a:gd name="T23" fmla="*/ 29 h 106"/>
                <a:gd name="T24" fmla="*/ 86 w 164"/>
                <a:gd name="T25" fmla="*/ 31 h 106"/>
                <a:gd name="T26" fmla="*/ 86 w 164"/>
                <a:gd name="T27" fmla="*/ 30 h 106"/>
                <a:gd name="T28" fmla="*/ 80 w 164"/>
                <a:gd name="T29" fmla="*/ 19 h 106"/>
                <a:gd name="T30" fmla="*/ 80 w 164"/>
                <a:gd name="T31" fmla="*/ 16 h 106"/>
                <a:gd name="T32" fmla="*/ 64 w 164"/>
                <a:gd name="T33" fmla="*/ 0 h 106"/>
                <a:gd name="T34" fmla="*/ 64 w 164"/>
                <a:gd name="T35" fmla="*/ 1 h 106"/>
                <a:gd name="T36" fmla="*/ 59 w 164"/>
                <a:gd name="T37" fmla="*/ 0 h 106"/>
                <a:gd name="T38" fmla="*/ 47 w 164"/>
                <a:gd name="T39" fmla="*/ 5 h 106"/>
                <a:gd name="T40" fmla="*/ 33 w 164"/>
                <a:gd name="T41" fmla="*/ 21 h 106"/>
                <a:gd name="T42" fmla="*/ 22 w 164"/>
                <a:gd name="T43" fmla="*/ 28 h 106"/>
                <a:gd name="T44" fmla="*/ 15 w 164"/>
                <a:gd name="T45" fmla="*/ 41 h 106"/>
                <a:gd name="T46" fmla="*/ 5 w 164"/>
                <a:gd name="T47" fmla="*/ 54 h 106"/>
                <a:gd name="T48" fmla="*/ 6 w 164"/>
                <a:gd name="T49" fmla="*/ 57 h 106"/>
                <a:gd name="T50" fmla="*/ 0 w 164"/>
                <a:gd name="T51" fmla="*/ 70 h 106"/>
                <a:gd name="T52" fmla="*/ 8 w 164"/>
                <a:gd name="T53" fmla="*/ 84 h 106"/>
                <a:gd name="T54" fmla="*/ 8 w 164"/>
                <a:gd name="T55" fmla="*/ 87 h 106"/>
                <a:gd name="T56" fmla="*/ 26 w 164"/>
                <a:gd name="T57" fmla="*/ 105 h 106"/>
                <a:gd name="T58" fmla="*/ 39 w 164"/>
                <a:gd name="T59" fmla="*/ 100 h 106"/>
                <a:gd name="T60" fmla="*/ 48 w 164"/>
                <a:gd name="T61" fmla="*/ 90 h 106"/>
                <a:gd name="T62" fmla="*/ 49 w 164"/>
                <a:gd name="T63" fmla="*/ 90 h 106"/>
                <a:gd name="T64" fmla="*/ 63 w 164"/>
                <a:gd name="T65" fmla="*/ 76 h 106"/>
                <a:gd name="T66" fmla="*/ 63 w 164"/>
                <a:gd name="T67" fmla="*/ 76 h 106"/>
                <a:gd name="T68" fmla="*/ 73 w 164"/>
                <a:gd name="T69" fmla="*/ 68 h 106"/>
                <a:gd name="T70" fmla="*/ 74 w 164"/>
                <a:gd name="T71" fmla="*/ 67 h 106"/>
                <a:gd name="T72" fmla="*/ 91 w 164"/>
                <a:gd name="T73" fmla="*/ 78 h 106"/>
                <a:gd name="T74" fmla="*/ 105 w 164"/>
                <a:gd name="T75" fmla="*/ 91 h 106"/>
                <a:gd name="T76" fmla="*/ 107 w 164"/>
                <a:gd name="T77" fmla="*/ 90 h 106"/>
                <a:gd name="T78" fmla="*/ 106 w 164"/>
                <a:gd name="T79" fmla="*/ 92 h 106"/>
                <a:gd name="T80" fmla="*/ 120 w 164"/>
                <a:gd name="T81" fmla="*/ 106 h 106"/>
                <a:gd name="T82" fmla="*/ 133 w 164"/>
                <a:gd name="T83" fmla="*/ 99 h 106"/>
                <a:gd name="T84" fmla="*/ 146 w 164"/>
                <a:gd name="T85" fmla="*/ 105 h 106"/>
                <a:gd name="T86" fmla="*/ 164 w 164"/>
                <a:gd name="T87" fmla="*/ 87 h 106"/>
                <a:gd name="T88" fmla="*/ 155 w 164"/>
                <a:gd name="T89" fmla="*/ 7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4" h="106">
                  <a:moveTo>
                    <a:pt x="155" y="72"/>
                  </a:moveTo>
                  <a:cubicBezTo>
                    <a:pt x="157" y="69"/>
                    <a:pt x="158" y="66"/>
                    <a:pt x="158" y="63"/>
                  </a:cubicBezTo>
                  <a:cubicBezTo>
                    <a:pt x="158" y="60"/>
                    <a:pt x="158" y="58"/>
                    <a:pt x="156" y="56"/>
                  </a:cubicBezTo>
                  <a:cubicBezTo>
                    <a:pt x="158" y="53"/>
                    <a:pt x="159" y="50"/>
                    <a:pt x="159" y="47"/>
                  </a:cubicBezTo>
                  <a:cubicBezTo>
                    <a:pt x="159" y="40"/>
                    <a:pt x="154" y="34"/>
                    <a:pt x="148" y="33"/>
                  </a:cubicBezTo>
                  <a:cubicBezTo>
                    <a:pt x="147" y="32"/>
                    <a:pt x="145" y="31"/>
                    <a:pt x="144" y="31"/>
                  </a:cubicBezTo>
                  <a:cubicBezTo>
                    <a:pt x="144" y="30"/>
                    <a:pt x="145" y="29"/>
                    <a:pt x="145" y="27"/>
                  </a:cubicBezTo>
                  <a:cubicBezTo>
                    <a:pt x="145" y="19"/>
                    <a:pt x="138" y="14"/>
                    <a:pt x="131" y="14"/>
                  </a:cubicBezTo>
                  <a:cubicBezTo>
                    <a:pt x="127" y="14"/>
                    <a:pt x="124" y="15"/>
                    <a:pt x="121" y="17"/>
                  </a:cubicBezTo>
                  <a:cubicBezTo>
                    <a:pt x="119" y="10"/>
                    <a:pt x="113" y="5"/>
                    <a:pt x="105" y="5"/>
                  </a:cubicBezTo>
                  <a:cubicBezTo>
                    <a:pt x="97" y="5"/>
                    <a:pt x="89" y="12"/>
                    <a:pt x="89" y="22"/>
                  </a:cubicBezTo>
                  <a:cubicBezTo>
                    <a:pt x="89" y="24"/>
                    <a:pt x="90" y="26"/>
                    <a:pt x="91" y="29"/>
                  </a:cubicBezTo>
                  <a:cubicBezTo>
                    <a:pt x="89" y="29"/>
                    <a:pt x="87" y="30"/>
                    <a:pt x="86" y="31"/>
                  </a:cubicBezTo>
                  <a:cubicBezTo>
                    <a:pt x="86" y="31"/>
                    <a:pt x="86" y="31"/>
                    <a:pt x="86" y="30"/>
                  </a:cubicBezTo>
                  <a:cubicBezTo>
                    <a:pt x="86" y="25"/>
                    <a:pt x="84" y="22"/>
                    <a:pt x="80" y="19"/>
                  </a:cubicBezTo>
                  <a:cubicBezTo>
                    <a:pt x="80" y="18"/>
                    <a:pt x="80" y="17"/>
                    <a:pt x="80" y="16"/>
                  </a:cubicBezTo>
                  <a:cubicBezTo>
                    <a:pt x="80" y="8"/>
                    <a:pt x="73" y="0"/>
                    <a:pt x="64" y="0"/>
                  </a:cubicBezTo>
                  <a:cubicBezTo>
                    <a:pt x="64" y="1"/>
                    <a:pt x="64" y="1"/>
                    <a:pt x="64" y="1"/>
                  </a:cubicBezTo>
                  <a:cubicBezTo>
                    <a:pt x="62" y="0"/>
                    <a:pt x="61" y="0"/>
                    <a:pt x="59" y="0"/>
                  </a:cubicBezTo>
                  <a:cubicBezTo>
                    <a:pt x="54" y="0"/>
                    <a:pt x="50" y="2"/>
                    <a:pt x="47" y="5"/>
                  </a:cubicBezTo>
                  <a:cubicBezTo>
                    <a:pt x="39" y="6"/>
                    <a:pt x="33" y="12"/>
                    <a:pt x="33" y="21"/>
                  </a:cubicBezTo>
                  <a:cubicBezTo>
                    <a:pt x="28" y="21"/>
                    <a:pt x="24" y="24"/>
                    <a:pt x="22" y="28"/>
                  </a:cubicBezTo>
                  <a:cubicBezTo>
                    <a:pt x="18" y="30"/>
                    <a:pt x="15" y="35"/>
                    <a:pt x="15" y="41"/>
                  </a:cubicBezTo>
                  <a:cubicBezTo>
                    <a:pt x="9" y="43"/>
                    <a:pt x="5" y="48"/>
                    <a:pt x="5" y="54"/>
                  </a:cubicBezTo>
                  <a:cubicBezTo>
                    <a:pt x="5" y="55"/>
                    <a:pt x="5" y="56"/>
                    <a:pt x="6" y="57"/>
                  </a:cubicBezTo>
                  <a:cubicBezTo>
                    <a:pt x="2" y="61"/>
                    <a:pt x="0" y="65"/>
                    <a:pt x="0" y="70"/>
                  </a:cubicBezTo>
                  <a:cubicBezTo>
                    <a:pt x="0" y="76"/>
                    <a:pt x="4" y="81"/>
                    <a:pt x="8" y="84"/>
                  </a:cubicBezTo>
                  <a:cubicBezTo>
                    <a:pt x="8" y="85"/>
                    <a:pt x="8" y="86"/>
                    <a:pt x="8" y="87"/>
                  </a:cubicBezTo>
                  <a:cubicBezTo>
                    <a:pt x="8" y="97"/>
                    <a:pt x="16" y="105"/>
                    <a:pt x="26" y="105"/>
                  </a:cubicBezTo>
                  <a:cubicBezTo>
                    <a:pt x="31" y="105"/>
                    <a:pt x="35" y="103"/>
                    <a:pt x="39" y="100"/>
                  </a:cubicBezTo>
                  <a:cubicBezTo>
                    <a:pt x="43" y="99"/>
                    <a:pt x="47" y="95"/>
                    <a:pt x="48" y="90"/>
                  </a:cubicBezTo>
                  <a:cubicBezTo>
                    <a:pt x="49" y="90"/>
                    <a:pt x="49" y="90"/>
                    <a:pt x="49" y="90"/>
                  </a:cubicBezTo>
                  <a:cubicBezTo>
                    <a:pt x="57" y="90"/>
                    <a:pt x="63" y="84"/>
                    <a:pt x="63" y="76"/>
                  </a:cubicBezTo>
                  <a:cubicBezTo>
                    <a:pt x="63" y="76"/>
                    <a:pt x="63" y="76"/>
                    <a:pt x="63" y="76"/>
                  </a:cubicBezTo>
                  <a:cubicBezTo>
                    <a:pt x="67" y="75"/>
                    <a:pt x="71" y="72"/>
                    <a:pt x="73" y="68"/>
                  </a:cubicBezTo>
                  <a:cubicBezTo>
                    <a:pt x="73" y="67"/>
                    <a:pt x="74" y="67"/>
                    <a:pt x="74" y="67"/>
                  </a:cubicBezTo>
                  <a:cubicBezTo>
                    <a:pt x="77" y="74"/>
                    <a:pt x="84" y="78"/>
                    <a:pt x="91" y="78"/>
                  </a:cubicBezTo>
                  <a:cubicBezTo>
                    <a:pt x="92" y="85"/>
                    <a:pt x="98" y="91"/>
                    <a:pt x="105" y="91"/>
                  </a:cubicBezTo>
                  <a:cubicBezTo>
                    <a:pt x="105" y="91"/>
                    <a:pt x="106" y="90"/>
                    <a:pt x="107" y="90"/>
                  </a:cubicBezTo>
                  <a:cubicBezTo>
                    <a:pt x="106" y="91"/>
                    <a:pt x="106" y="91"/>
                    <a:pt x="106" y="92"/>
                  </a:cubicBezTo>
                  <a:cubicBezTo>
                    <a:pt x="106" y="100"/>
                    <a:pt x="113" y="106"/>
                    <a:pt x="120" y="106"/>
                  </a:cubicBezTo>
                  <a:cubicBezTo>
                    <a:pt x="126" y="106"/>
                    <a:pt x="130" y="103"/>
                    <a:pt x="133" y="99"/>
                  </a:cubicBezTo>
                  <a:cubicBezTo>
                    <a:pt x="136" y="102"/>
                    <a:pt x="141" y="105"/>
                    <a:pt x="146" y="105"/>
                  </a:cubicBezTo>
                  <a:cubicBezTo>
                    <a:pt x="156" y="105"/>
                    <a:pt x="164" y="96"/>
                    <a:pt x="164" y="87"/>
                  </a:cubicBezTo>
                  <a:cubicBezTo>
                    <a:pt x="164" y="80"/>
                    <a:pt x="161" y="75"/>
                    <a:pt x="155" y="72"/>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8" name="Freeform 165">
              <a:extLst>
                <a:ext uri="{FF2B5EF4-FFF2-40B4-BE49-F238E27FC236}">
                  <a16:creationId xmlns:a16="http://schemas.microsoft.com/office/drawing/2014/main" id="{C9F962CC-C7A4-8440-A7EA-9297C7F9D892}"/>
                </a:ext>
              </a:extLst>
            </p:cNvPr>
            <p:cNvSpPr>
              <a:spLocks/>
            </p:cNvSpPr>
            <p:nvPr/>
          </p:nvSpPr>
          <p:spPr bwMode="auto">
            <a:xfrm>
              <a:off x="3759201" y="2773363"/>
              <a:ext cx="746125" cy="484188"/>
            </a:xfrm>
            <a:custGeom>
              <a:avLst/>
              <a:gdLst>
                <a:gd name="T0" fmla="*/ 196 w 234"/>
                <a:gd name="T1" fmla="*/ 16 h 152"/>
                <a:gd name="T2" fmla="*/ 148 w 234"/>
                <a:gd name="T3" fmla="*/ 0 h 152"/>
                <a:gd name="T4" fmla="*/ 117 w 234"/>
                <a:gd name="T5" fmla="*/ 47 h 152"/>
                <a:gd name="T6" fmla="*/ 86 w 234"/>
                <a:gd name="T7" fmla="*/ 0 h 152"/>
                <a:gd name="T8" fmla="*/ 38 w 234"/>
                <a:gd name="T9" fmla="*/ 16 h 152"/>
                <a:gd name="T10" fmla="*/ 16 w 234"/>
                <a:gd name="T11" fmla="*/ 41 h 152"/>
                <a:gd name="T12" fmla="*/ 0 w 234"/>
                <a:gd name="T13" fmla="*/ 120 h 152"/>
                <a:gd name="T14" fmla="*/ 117 w 234"/>
                <a:gd name="T15" fmla="*/ 152 h 152"/>
                <a:gd name="T16" fmla="*/ 234 w 234"/>
                <a:gd name="T17" fmla="*/ 120 h 152"/>
                <a:gd name="T18" fmla="*/ 218 w 234"/>
                <a:gd name="T19" fmla="*/ 41 h 152"/>
                <a:gd name="T20" fmla="*/ 196 w 234"/>
                <a:gd name="T21" fmla="*/ 1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4" h="152">
                  <a:moveTo>
                    <a:pt x="196" y="16"/>
                  </a:moveTo>
                  <a:cubicBezTo>
                    <a:pt x="148" y="0"/>
                    <a:pt x="148" y="0"/>
                    <a:pt x="148" y="0"/>
                  </a:cubicBezTo>
                  <a:cubicBezTo>
                    <a:pt x="117" y="47"/>
                    <a:pt x="117" y="47"/>
                    <a:pt x="117" y="47"/>
                  </a:cubicBezTo>
                  <a:cubicBezTo>
                    <a:pt x="86" y="0"/>
                    <a:pt x="86" y="0"/>
                    <a:pt x="86" y="0"/>
                  </a:cubicBezTo>
                  <a:cubicBezTo>
                    <a:pt x="38" y="16"/>
                    <a:pt x="38" y="16"/>
                    <a:pt x="38" y="16"/>
                  </a:cubicBezTo>
                  <a:cubicBezTo>
                    <a:pt x="26" y="20"/>
                    <a:pt x="18" y="29"/>
                    <a:pt x="16" y="41"/>
                  </a:cubicBezTo>
                  <a:cubicBezTo>
                    <a:pt x="6" y="88"/>
                    <a:pt x="2" y="109"/>
                    <a:pt x="0" y="120"/>
                  </a:cubicBezTo>
                  <a:cubicBezTo>
                    <a:pt x="34" y="140"/>
                    <a:pt x="74" y="152"/>
                    <a:pt x="117" y="152"/>
                  </a:cubicBezTo>
                  <a:cubicBezTo>
                    <a:pt x="160" y="152"/>
                    <a:pt x="200" y="140"/>
                    <a:pt x="234" y="120"/>
                  </a:cubicBezTo>
                  <a:cubicBezTo>
                    <a:pt x="218" y="41"/>
                    <a:pt x="218" y="41"/>
                    <a:pt x="218" y="41"/>
                  </a:cubicBezTo>
                  <a:cubicBezTo>
                    <a:pt x="216" y="29"/>
                    <a:pt x="207" y="20"/>
                    <a:pt x="196" y="1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19" name="Oval Callout 14">
            <a:extLst>
              <a:ext uri="{FF2B5EF4-FFF2-40B4-BE49-F238E27FC236}">
                <a16:creationId xmlns:a16="http://schemas.microsoft.com/office/drawing/2014/main" id="{F247F35B-5E43-7341-B299-58D5F7AD44DF}"/>
              </a:ext>
            </a:extLst>
          </p:cNvPr>
          <p:cNvSpPr/>
          <p:nvPr/>
        </p:nvSpPr>
        <p:spPr>
          <a:xfrm>
            <a:off x="1956676" y="4499530"/>
            <a:ext cx="9114177" cy="688024"/>
          </a:xfrm>
          <a:prstGeom prst="wedgeRectCallout">
            <a:avLst>
              <a:gd name="adj1" fmla="val -54726"/>
              <a:gd name="adj2" fmla="val -6495"/>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US" dirty="0"/>
              <a:t>List of alternative medications for basic ITU drugs - to be used in case of stock shortages”</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Redeployed pharmacist</a:t>
            </a:r>
          </a:p>
        </p:txBody>
      </p:sp>
      <p:grpSp>
        <p:nvGrpSpPr>
          <p:cNvPr id="21" name="Group 20">
            <a:extLst>
              <a:ext uri="{FF2B5EF4-FFF2-40B4-BE49-F238E27FC236}">
                <a16:creationId xmlns:a16="http://schemas.microsoft.com/office/drawing/2014/main" id="{07F678B0-4FEE-2341-87AC-A4D0B3454D25}"/>
              </a:ext>
            </a:extLst>
          </p:cNvPr>
          <p:cNvGrpSpPr>
            <a:grpSpLocks noChangeAspect="1"/>
          </p:cNvGrpSpPr>
          <p:nvPr/>
        </p:nvGrpSpPr>
        <p:grpSpPr>
          <a:xfrm>
            <a:off x="843848" y="3291250"/>
            <a:ext cx="836631" cy="835759"/>
            <a:chOff x="5069815" y="1676599"/>
            <a:chExt cx="788060" cy="787236"/>
          </a:xfrm>
        </p:grpSpPr>
        <p:sp>
          <p:nvSpPr>
            <p:cNvPr id="22" name="Oval 895">
              <a:extLst>
                <a:ext uri="{FF2B5EF4-FFF2-40B4-BE49-F238E27FC236}">
                  <a16:creationId xmlns:a16="http://schemas.microsoft.com/office/drawing/2014/main" id="{01BD7295-CBDC-0549-891B-F0FF4C089B45}"/>
                </a:ext>
              </a:extLst>
            </p:cNvPr>
            <p:cNvSpPr>
              <a:spLocks noChangeArrowheads="1"/>
            </p:cNvSpPr>
            <p:nvPr/>
          </p:nvSpPr>
          <p:spPr bwMode="auto">
            <a:xfrm>
              <a:off x="5069815" y="1676599"/>
              <a:ext cx="788060" cy="787236"/>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23" name="Freeform 709">
              <a:extLst>
                <a:ext uri="{FF2B5EF4-FFF2-40B4-BE49-F238E27FC236}">
                  <a16:creationId xmlns:a16="http://schemas.microsoft.com/office/drawing/2014/main" id="{B96C4842-5950-3D48-B642-7FD53D1B354F}"/>
                </a:ext>
              </a:extLst>
            </p:cNvPr>
            <p:cNvSpPr>
              <a:spLocks/>
            </p:cNvSpPr>
            <p:nvPr/>
          </p:nvSpPr>
          <p:spPr bwMode="auto">
            <a:xfrm>
              <a:off x="5570484" y="2101509"/>
              <a:ext cx="109521" cy="331858"/>
            </a:xfrm>
            <a:custGeom>
              <a:avLst/>
              <a:gdLst>
                <a:gd name="T0" fmla="*/ 0 w 63"/>
                <a:gd name="T1" fmla="*/ 0 h 192"/>
                <a:gd name="T2" fmla="*/ 36 w 63"/>
                <a:gd name="T3" fmla="*/ 11 h 192"/>
                <a:gd name="T4" fmla="*/ 47 w 63"/>
                <a:gd name="T5" fmla="*/ 23 h 192"/>
                <a:gd name="T6" fmla="*/ 63 w 63"/>
                <a:gd name="T7" fmla="*/ 171 h 192"/>
                <a:gd name="T8" fmla="*/ 26 w 63"/>
                <a:gd name="T9" fmla="*/ 192 h 192"/>
                <a:gd name="T10" fmla="*/ 0 w 63"/>
                <a:gd name="T11" fmla="*/ 0 h 192"/>
              </a:gdLst>
              <a:ahLst/>
              <a:cxnLst>
                <a:cxn ang="0">
                  <a:pos x="T0" y="T1"/>
                </a:cxn>
                <a:cxn ang="0">
                  <a:pos x="T2" y="T3"/>
                </a:cxn>
                <a:cxn ang="0">
                  <a:pos x="T4" y="T5"/>
                </a:cxn>
                <a:cxn ang="0">
                  <a:pos x="T6" y="T7"/>
                </a:cxn>
                <a:cxn ang="0">
                  <a:pos x="T8" y="T9"/>
                </a:cxn>
                <a:cxn ang="0">
                  <a:pos x="T10" y="T11"/>
                </a:cxn>
              </a:cxnLst>
              <a:rect l="0" t="0" r="r" b="b"/>
              <a:pathLst>
                <a:path w="63" h="192">
                  <a:moveTo>
                    <a:pt x="0" y="0"/>
                  </a:moveTo>
                  <a:cubicBezTo>
                    <a:pt x="0" y="0"/>
                    <a:pt x="22" y="5"/>
                    <a:pt x="36" y="11"/>
                  </a:cubicBezTo>
                  <a:cubicBezTo>
                    <a:pt x="41" y="13"/>
                    <a:pt x="44" y="18"/>
                    <a:pt x="47" y="23"/>
                  </a:cubicBezTo>
                  <a:cubicBezTo>
                    <a:pt x="55" y="41"/>
                    <a:pt x="60" y="121"/>
                    <a:pt x="63" y="171"/>
                  </a:cubicBezTo>
                  <a:cubicBezTo>
                    <a:pt x="52" y="179"/>
                    <a:pt x="39" y="186"/>
                    <a:pt x="26" y="192"/>
                  </a:cubicBezTo>
                  <a:lnTo>
                    <a:pt x="0"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4" name="Freeform 710">
              <a:extLst>
                <a:ext uri="{FF2B5EF4-FFF2-40B4-BE49-F238E27FC236}">
                  <a16:creationId xmlns:a16="http://schemas.microsoft.com/office/drawing/2014/main" id="{26188A22-E6B1-004C-A7B7-1937C65A201C}"/>
                </a:ext>
              </a:extLst>
            </p:cNvPr>
            <p:cNvSpPr>
              <a:spLocks/>
            </p:cNvSpPr>
            <p:nvPr/>
          </p:nvSpPr>
          <p:spPr bwMode="auto">
            <a:xfrm>
              <a:off x="5593541" y="2220912"/>
              <a:ext cx="37880" cy="212455"/>
            </a:xfrm>
            <a:custGeom>
              <a:avLst/>
              <a:gdLst>
                <a:gd name="T0" fmla="*/ 13 w 22"/>
                <a:gd name="T1" fmla="*/ 123 h 123"/>
                <a:gd name="T2" fmla="*/ 0 w 22"/>
                <a:gd name="T3" fmla="*/ 27 h 123"/>
                <a:gd name="T4" fmla="*/ 9 w 22"/>
                <a:gd name="T5" fmla="*/ 0 h 123"/>
                <a:gd name="T6" fmla="*/ 22 w 22"/>
                <a:gd name="T7" fmla="*/ 119 h 123"/>
                <a:gd name="T8" fmla="*/ 13 w 22"/>
                <a:gd name="T9" fmla="*/ 123 h 123"/>
              </a:gdLst>
              <a:ahLst/>
              <a:cxnLst>
                <a:cxn ang="0">
                  <a:pos x="T0" y="T1"/>
                </a:cxn>
                <a:cxn ang="0">
                  <a:pos x="T2" y="T3"/>
                </a:cxn>
                <a:cxn ang="0">
                  <a:pos x="T4" y="T5"/>
                </a:cxn>
                <a:cxn ang="0">
                  <a:pos x="T6" y="T7"/>
                </a:cxn>
                <a:cxn ang="0">
                  <a:pos x="T8" y="T9"/>
                </a:cxn>
              </a:cxnLst>
              <a:rect l="0" t="0" r="r" b="b"/>
              <a:pathLst>
                <a:path w="22" h="123">
                  <a:moveTo>
                    <a:pt x="13" y="123"/>
                  </a:moveTo>
                  <a:cubicBezTo>
                    <a:pt x="0" y="27"/>
                    <a:pt x="0" y="27"/>
                    <a:pt x="0" y="27"/>
                  </a:cubicBezTo>
                  <a:cubicBezTo>
                    <a:pt x="9" y="0"/>
                    <a:pt x="9" y="0"/>
                    <a:pt x="9" y="0"/>
                  </a:cubicBezTo>
                  <a:cubicBezTo>
                    <a:pt x="22" y="119"/>
                    <a:pt x="22" y="119"/>
                    <a:pt x="22" y="119"/>
                  </a:cubicBezTo>
                  <a:cubicBezTo>
                    <a:pt x="19" y="120"/>
                    <a:pt x="16" y="122"/>
                    <a:pt x="13" y="123"/>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5" name="Freeform 711">
              <a:extLst>
                <a:ext uri="{FF2B5EF4-FFF2-40B4-BE49-F238E27FC236}">
                  <a16:creationId xmlns:a16="http://schemas.microsoft.com/office/drawing/2014/main" id="{8A177BD8-654F-2B4A-AA8E-7B1F37456F52}"/>
                </a:ext>
              </a:extLst>
            </p:cNvPr>
            <p:cNvSpPr>
              <a:spLocks/>
            </p:cNvSpPr>
            <p:nvPr/>
          </p:nvSpPr>
          <p:spPr bwMode="auto">
            <a:xfrm>
              <a:off x="5247684" y="2101509"/>
              <a:ext cx="108698" cy="329388"/>
            </a:xfrm>
            <a:custGeom>
              <a:avLst/>
              <a:gdLst>
                <a:gd name="T0" fmla="*/ 63 w 63"/>
                <a:gd name="T1" fmla="*/ 0 h 191"/>
                <a:gd name="T2" fmla="*/ 27 w 63"/>
                <a:gd name="T3" fmla="*/ 11 h 191"/>
                <a:gd name="T4" fmla="*/ 16 w 63"/>
                <a:gd name="T5" fmla="*/ 23 h 191"/>
                <a:gd name="T6" fmla="*/ 0 w 63"/>
                <a:gd name="T7" fmla="*/ 170 h 191"/>
                <a:gd name="T8" fmla="*/ 37 w 63"/>
                <a:gd name="T9" fmla="*/ 191 h 191"/>
                <a:gd name="T10" fmla="*/ 63 w 63"/>
                <a:gd name="T11" fmla="*/ 0 h 191"/>
              </a:gdLst>
              <a:ahLst/>
              <a:cxnLst>
                <a:cxn ang="0">
                  <a:pos x="T0" y="T1"/>
                </a:cxn>
                <a:cxn ang="0">
                  <a:pos x="T2" y="T3"/>
                </a:cxn>
                <a:cxn ang="0">
                  <a:pos x="T4" y="T5"/>
                </a:cxn>
                <a:cxn ang="0">
                  <a:pos x="T6" y="T7"/>
                </a:cxn>
                <a:cxn ang="0">
                  <a:pos x="T8" y="T9"/>
                </a:cxn>
                <a:cxn ang="0">
                  <a:pos x="T10" y="T11"/>
                </a:cxn>
              </a:cxnLst>
              <a:rect l="0" t="0" r="r" b="b"/>
              <a:pathLst>
                <a:path w="63" h="191">
                  <a:moveTo>
                    <a:pt x="63" y="0"/>
                  </a:moveTo>
                  <a:cubicBezTo>
                    <a:pt x="63" y="0"/>
                    <a:pt x="41" y="5"/>
                    <a:pt x="27" y="11"/>
                  </a:cubicBezTo>
                  <a:cubicBezTo>
                    <a:pt x="22" y="13"/>
                    <a:pt x="19" y="18"/>
                    <a:pt x="16" y="23"/>
                  </a:cubicBezTo>
                  <a:cubicBezTo>
                    <a:pt x="8" y="41"/>
                    <a:pt x="3" y="119"/>
                    <a:pt x="0" y="170"/>
                  </a:cubicBezTo>
                  <a:cubicBezTo>
                    <a:pt x="11" y="178"/>
                    <a:pt x="24" y="185"/>
                    <a:pt x="37" y="191"/>
                  </a:cubicBezTo>
                  <a:lnTo>
                    <a:pt x="63"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6" name="Freeform 712">
              <a:extLst>
                <a:ext uri="{FF2B5EF4-FFF2-40B4-BE49-F238E27FC236}">
                  <a16:creationId xmlns:a16="http://schemas.microsoft.com/office/drawing/2014/main" id="{78173792-E176-8F4E-8314-C3E21FE9B306}"/>
                </a:ext>
              </a:extLst>
            </p:cNvPr>
            <p:cNvSpPr>
              <a:spLocks/>
            </p:cNvSpPr>
            <p:nvPr/>
          </p:nvSpPr>
          <p:spPr bwMode="auto">
            <a:xfrm>
              <a:off x="5296268" y="2220912"/>
              <a:ext cx="37880" cy="209985"/>
            </a:xfrm>
            <a:custGeom>
              <a:avLst/>
              <a:gdLst>
                <a:gd name="T0" fmla="*/ 9 w 22"/>
                <a:gd name="T1" fmla="*/ 122 h 122"/>
                <a:gd name="T2" fmla="*/ 22 w 22"/>
                <a:gd name="T3" fmla="*/ 27 h 122"/>
                <a:gd name="T4" fmla="*/ 13 w 22"/>
                <a:gd name="T5" fmla="*/ 0 h 122"/>
                <a:gd name="T6" fmla="*/ 0 w 22"/>
                <a:gd name="T7" fmla="*/ 118 h 122"/>
                <a:gd name="T8" fmla="*/ 9 w 22"/>
                <a:gd name="T9" fmla="*/ 122 h 122"/>
              </a:gdLst>
              <a:ahLst/>
              <a:cxnLst>
                <a:cxn ang="0">
                  <a:pos x="T0" y="T1"/>
                </a:cxn>
                <a:cxn ang="0">
                  <a:pos x="T2" y="T3"/>
                </a:cxn>
                <a:cxn ang="0">
                  <a:pos x="T4" y="T5"/>
                </a:cxn>
                <a:cxn ang="0">
                  <a:pos x="T6" y="T7"/>
                </a:cxn>
                <a:cxn ang="0">
                  <a:pos x="T8" y="T9"/>
                </a:cxn>
              </a:cxnLst>
              <a:rect l="0" t="0" r="r" b="b"/>
              <a:pathLst>
                <a:path w="22" h="122">
                  <a:moveTo>
                    <a:pt x="9" y="122"/>
                  </a:moveTo>
                  <a:cubicBezTo>
                    <a:pt x="22" y="27"/>
                    <a:pt x="22" y="27"/>
                    <a:pt x="22" y="27"/>
                  </a:cubicBezTo>
                  <a:cubicBezTo>
                    <a:pt x="13" y="0"/>
                    <a:pt x="13" y="0"/>
                    <a:pt x="13" y="0"/>
                  </a:cubicBezTo>
                  <a:cubicBezTo>
                    <a:pt x="0" y="118"/>
                    <a:pt x="0" y="118"/>
                    <a:pt x="0" y="118"/>
                  </a:cubicBezTo>
                  <a:cubicBezTo>
                    <a:pt x="3" y="119"/>
                    <a:pt x="6" y="121"/>
                    <a:pt x="9" y="122"/>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7" name="Freeform 713">
              <a:extLst>
                <a:ext uri="{FF2B5EF4-FFF2-40B4-BE49-F238E27FC236}">
                  <a16:creationId xmlns:a16="http://schemas.microsoft.com/office/drawing/2014/main" id="{E1715C41-856B-AE43-937D-91DDBB16A702}"/>
                </a:ext>
              </a:extLst>
            </p:cNvPr>
            <p:cNvSpPr>
              <a:spLocks/>
            </p:cNvSpPr>
            <p:nvPr/>
          </p:nvSpPr>
          <p:spPr bwMode="auto">
            <a:xfrm>
              <a:off x="5293798" y="2075981"/>
              <a:ext cx="339269" cy="387854"/>
            </a:xfrm>
            <a:custGeom>
              <a:avLst/>
              <a:gdLst>
                <a:gd name="T0" fmla="*/ 169 w 196"/>
                <a:gd name="T1" fmla="*/ 214 h 225"/>
                <a:gd name="T2" fmla="*/ 196 w 196"/>
                <a:gd name="T3" fmla="*/ 26 h 225"/>
                <a:gd name="T4" fmla="*/ 128 w 196"/>
                <a:gd name="T5" fmla="*/ 0 h 225"/>
                <a:gd name="T6" fmla="*/ 98 w 196"/>
                <a:gd name="T7" fmla="*/ 0 h 225"/>
                <a:gd name="T8" fmla="*/ 68 w 196"/>
                <a:gd name="T9" fmla="*/ 0 h 225"/>
                <a:gd name="T10" fmla="*/ 0 w 196"/>
                <a:gd name="T11" fmla="*/ 26 h 225"/>
                <a:gd name="T12" fmla="*/ 27 w 196"/>
                <a:gd name="T13" fmla="*/ 213 h 225"/>
                <a:gd name="T14" fmla="*/ 99 w 196"/>
                <a:gd name="T15" fmla="*/ 225 h 225"/>
                <a:gd name="T16" fmla="*/ 99 w 196"/>
                <a:gd name="T17" fmla="*/ 225 h 225"/>
                <a:gd name="T18" fmla="*/ 169 w 196"/>
                <a:gd name="T19" fmla="*/ 214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25">
                  <a:moveTo>
                    <a:pt x="169" y="214"/>
                  </a:moveTo>
                  <a:cubicBezTo>
                    <a:pt x="173" y="166"/>
                    <a:pt x="189" y="68"/>
                    <a:pt x="196" y="26"/>
                  </a:cubicBezTo>
                  <a:cubicBezTo>
                    <a:pt x="172" y="13"/>
                    <a:pt x="154" y="7"/>
                    <a:pt x="128" y="0"/>
                  </a:cubicBezTo>
                  <a:cubicBezTo>
                    <a:pt x="98" y="0"/>
                    <a:pt x="98" y="0"/>
                    <a:pt x="98" y="0"/>
                  </a:cubicBezTo>
                  <a:cubicBezTo>
                    <a:pt x="68" y="0"/>
                    <a:pt x="68" y="0"/>
                    <a:pt x="68" y="0"/>
                  </a:cubicBezTo>
                  <a:cubicBezTo>
                    <a:pt x="42" y="7"/>
                    <a:pt x="24" y="13"/>
                    <a:pt x="0" y="26"/>
                  </a:cubicBezTo>
                  <a:cubicBezTo>
                    <a:pt x="6" y="67"/>
                    <a:pt x="23" y="164"/>
                    <a:pt x="27" y="213"/>
                  </a:cubicBezTo>
                  <a:cubicBezTo>
                    <a:pt x="49" y="221"/>
                    <a:pt x="74" y="225"/>
                    <a:pt x="99" y="225"/>
                  </a:cubicBezTo>
                  <a:cubicBezTo>
                    <a:pt x="99" y="225"/>
                    <a:pt x="99" y="225"/>
                    <a:pt x="99" y="225"/>
                  </a:cubicBezTo>
                  <a:cubicBezTo>
                    <a:pt x="124" y="225"/>
                    <a:pt x="147" y="221"/>
                    <a:pt x="169" y="214"/>
                  </a:cubicBezTo>
                  <a:close/>
                </a:path>
              </a:pathLst>
            </a:custGeom>
            <a:solidFill>
              <a:srgbClr val="FAF2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8" name="Rectangle 714">
              <a:extLst>
                <a:ext uri="{FF2B5EF4-FFF2-40B4-BE49-F238E27FC236}">
                  <a16:creationId xmlns:a16="http://schemas.microsoft.com/office/drawing/2014/main" id="{40B3F4BA-FBEF-1F4B-9193-33F6F6C99B3F}"/>
                </a:ext>
              </a:extLst>
            </p:cNvPr>
            <p:cNvSpPr>
              <a:spLocks noChangeArrowheads="1"/>
            </p:cNvSpPr>
            <p:nvPr/>
          </p:nvSpPr>
          <p:spPr bwMode="auto">
            <a:xfrm>
              <a:off x="5420612" y="2011750"/>
              <a:ext cx="86464" cy="89758"/>
            </a:xfrm>
            <a:prstGeom prst="rect">
              <a:avLst/>
            </a:prstGeom>
            <a:solidFill>
              <a:srgbClr val="F1C9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9" name="Freeform 715">
              <a:extLst>
                <a:ext uri="{FF2B5EF4-FFF2-40B4-BE49-F238E27FC236}">
                  <a16:creationId xmlns:a16="http://schemas.microsoft.com/office/drawing/2014/main" id="{50AD26BD-D917-6F4E-B348-77400A6D6593}"/>
                </a:ext>
              </a:extLst>
            </p:cNvPr>
            <p:cNvSpPr>
              <a:spLocks/>
            </p:cNvSpPr>
            <p:nvPr/>
          </p:nvSpPr>
          <p:spPr bwMode="auto">
            <a:xfrm>
              <a:off x="5420612" y="2011750"/>
              <a:ext cx="86464" cy="79877"/>
            </a:xfrm>
            <a:custGeom>
              <a:avLst/>
              <a:gdLst>
                <a:gd name="T0" fmla="*/ 0 w 105"/>
                <a:gd name="T1" fmla="*/ 0 h 97"/>
                <a:gd name="T2" fmla="*/ 105 w 105"/>
                <a:gd name="T3" fmla="*/ 0 h 97"/>
                <a:gd name="T4" fmla="*/ 105 w 105"/>
                <a:gd name="T5" fmla="*/ 88 h 97"/>
                <a:gd name="T6" fmla="*/ 90 w 105"/>
                <a:gd name="T7" fmla="*/ 97 h 97"/>
                <a:gd name="T8" fmla="*/ 0 w 105"/>
                <a:gd name="T9" fmla="*/ 8 h 97"/>
                <a:gd name="T10" fmla="*/ 0 w 105"/>
                <a:gd name="T11" fmla="*/ 0 h 97"/>
              </a:gdLst>
              <a:ahLst/>
              <a:cxnLst>
                <a:cxn ang="0">
                  <a:pos x="T0" y="T1"/>
                </a:cxn>
                <a:cxn ang="0">
                  <a:pos x="T2" y="T3"/>
                </a:cxn>
                <a:cxn ang="0">
                  <a:pos x="T4" y="T5"/>
                </a:cxn>
                <a:cxn ang="0">
                  <a:pos x="T6" y="T7"/>
                </a:cxn>
                <a:cxn ang="0">
                  <a:pos x="T8" y="T9"/>
                </a:cxn>
                <a:cxn ang="0">
                  <a:pos x="T10" y="T11"/>
                </a:cxn>
              </a:cxnLst>
              <a:rect l="0" t="0" r="r" b="b"/>
              <a:pathLst>
                <a:path w="105" h="97">
                  <a:moveTo>
                    <a:pt x="0" y="0"/>
                  </a:moveTo>
                  <a:lnTo>
                    <a:pt x="105" y="0"/>
                  </a:lnTo>
                  <a:lnTo>
                    <a:pt x="105" y="88"/>
                  </a:lnTo>
                  <a:lnTo>
                    <a:pt x="90" y="97"/>
                  </a:lnTo>
                  <a:lnTo>
                    <a:pt x="0" y="8"/>
                  </a:lnTo>
                  <a:lnTo>
                    <a:pt x="0" y="0"/>
                  </a:ln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0" name="Freeform 716">
              <a:extLst>
                <a:ext uri="{FF2B5EF4-FFF2-40B4-BE49-F238E27FC236}">
                  <a16:creationId xmlns:a16="http://schemas.microsoft.com/office/drawing/2014/main" id="{8FB11A7F-4DEE-0446-BF1A-3F993C6DE238}"/>
                </a:ext>
              </a:extLst>
            </p:cNvPr>
            <p:cNvSpPr>
              <a:spLocks/>
            </p:cNvSpPr>
            <p:nvPr/>
          </p:nvSpPr>
          <p:spPr bwMode="auto">
            <a:xfrm>
              <a:off x="5456845" y="2101509"/>
              <a:ext cx="13999" cy="362326"/>
            </a:xfrm>
            <a:custGeom>
              <a:avLst/>
              <a:gdLst>
                <a:gd name="T0" fmla="*/ 0 w 8"/>
                <a:gd name="T1" fmla="*/ 210 h 210"/>
                <a:gd name="T2" fmla="*/ 0 w 8"/>
                <a:gd name="T3" fmla="*/ 0 h 210"/>
                <a:gd name="T4" fmla="*/ 8 w 8"/>
                <a:gd name="T5" fmla="*/ 0 h 210"/>
                <a:gd name="T6" fmla="*/ 8 w 8"/>
                <a:gd name="T7" fmla="*/ 210 h 210"/>
                <a:gd name="T8" fmla="*/ 5 w 8"/>
                <a:gd name="T9" fmla="*/ 210 h 210"/>
                <a:gd name="T10" fmla="*/ 5 w 8"/>
                <a:gd name="T11" fmla="*/ 210 h 210"/>
                <a:gd name="T12" fmla="*/ 0 w 8"/>
                <a:gd name="T13" fmla="*/ 210 h 210"/>
              </a:gdLst>
              <a:ahLst/>
              <a:cxnLst>
                <a:cxn ang="0">
                  <a:pos x="T0" y="T1"/>
                </a:cxn>
                <a:cxn ang="0">
                  <a:pos x="T2" y="T3"/>
                </a:cxn>
                <a:cxn ang="0">
                  <a:pos x="T4" y="T5"/>
                </a:cxn>
                <a:cxn ang="0">
                  <a:pos x="T6" y="T7"/>
                </a:cxn>
                <a:cxn ang="0">
                  <a:pos x="T8" y="T9"/>
                </a:cxn>
                <a:cxn ang="0">
                  <a:pos x="T10" y="T11"/>
                </a:cxn>
                <a:cxn ang="0">
                  <a:pos x="T12" y="T13"/>
                </a:cxn>
              </a:cxnLst>
              <a:rect l="0" t="0" r="r" b="b"/>
              <a:pathLst>
                <a:path w="8" h="210">
                  <a:moveTo>
                    <a:pt x="0" y="210"/>
                  </a:moveTo>
                  <a:cubicBezTo>
                    <a:pt x="0" y="0"/>
                    <a:pt x="0" y="0"/>
                    <a:pt x="0" y="0"/>
                  </a:cubicBezTo>
                  <a:cubicBezTo>
                    <a:pt x="8" y="0"/>
                    <a:pt x="8" y="0"/>
                    <a:pt x="8" y="0"/>
                  </a:cubicBezTo>
                  <a:cubicBezTo>
                    <a:pt x="8" y="210"/>
                    <a:pt x="8" y="210"/>
                    <a:pt x="8" y="210"/>
                  </a:cubicBezTo>
                  <a:cubicBezTo>
                    <a:pt x="7" y="210"/>
                    <a:pt x="6" y="210"/>
                    <a:pt x="5" y="210"/>
                  </a:cubicBezTo>
                  <a:cubicBezTo>
                    <a:pt x="5" y="210"/>
                    <a:pt x="5" y="210"/>
                    <a:pt x="5" y="210"/>
                  </a:cubicBezTo>
                  <a:cubicBezTo>
                    <a:pt x="3" y="210"/>
                    <a:pt x="1" y="210"/>
                    <a:pt x="0" y="21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1" name="Freeform 717">
              <a:extLst>
                <a:ext uri="{FF2B5EF4-FFF2-40B4-BE49-F238E27FC236}">
                  <a16:creationId xmlns:a16="http://schemas.microsoft.com/office/drawing/2014/main" id="{D6A10F18-567B-234B-B7D8-7E34D352DCFC}"/>
                </a:ext>
              </a:extLst>
            </p:cNvPr>
            <p:cNvSpPr>
              <a:spLocks/>
            </p:cNvSpPr>
            <p:nvPr/>
          </p:nvSpPr>
          <p:spPr bwMode="auto">
            <a:xfrm>
              <a:off x="5356382" y="1899759"/>
              <a:ext cx="50232" cy="86464"/>
            </a:xfrm>
            <a:custGeom>
              <a:avLst/>
              <a:gdLst>
                <a:gd name="T0" fmla="*/ 17 w 29"/>
                <a:gd name="T1" fmla="*/ 7 h 50"/>
                <a:gd name="T2" fmla="*/ 3 w 29"/>
                <a:gd name="T3" fmla="*/ 27 h 50"/>
                <a:gd name="T4" fmla="*/ 14 w 29"/>
                <a:gd name="T5" fmla="*/ 42 h 50"/>
                <a:gd name="T6" fmla="*/ 17 w 29"/>
                <a:gd name="T7" fmla="*/ 7 h 50"/>
              </a:gdLst>
              <a:ahLst/>
              <a:cxnLst>
                <a:cxn ang="0">
                  <a:pos x="T0" y="T1"/>
                </a:cxn>
                <a:cxn ang="0">
                  <a:pos x="T2" y="T3"/>
                </a:cxn>
                <a:cxn ang="0">
                  <a:pos x="T4" y="T5"/>
                </a:cxn>
                <a:cxn ang="0">
                  <a:pos x="T6" y="T7"/>
                </a:cxn>
              </a:cxnLst>
              <a:rect l="0" t="0" r="r" b="b"/>
              <a:pathLst>
                <a:path w="29" h="50">
                  <a:moveTo>
                    <a:pt x="17" y="7"/>
                  </a:moveTo>
                  <a:cubicBezTo>
                    <a:pt x="0" y="0"/>
                    <a:pt x="0" y="16"/>
                    <a:pt x="3" y="27"/>
                  </a:cubicBezTo>
                  <a:cubicBezTo>
                    <a:pt x="5" y="34"/>
                    <a:pt x="9" y="39"/>
                    <a:pt x="14" y="42"/>
                  </a:cubicBezTo>
                  <a:cubicBezTo>
                    <a:pt x="29" y="50"/>
                    <a:pt x="12" y="15"/>
                    <a:pt x="17"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2" name="Freeform 718">
              <a:extLst>
                <a:ext uri="{FF2B5EF4-FFF2-40B4-BE49-F238E27FC236}">
                  <a16:creationId xmlns:a16="http://schemas.microsoft.com/office/drawing/2014/main" id="{561C8941-5A03-004F-A646-BFB46BB55704}"/>
                </a:ext>
              </a:extLst>
            </p:cNvPr>
            <p:cNvSpPr>
              <a:spLocks/>
            </p:cNvSpPr>
            <p:nvPr/>
          </p:nvSpPr>
          <p:spPr bwMode="auto">
            <a:xfrm>
              <a:off x="5365440" y="1915405"/>
              <a:ext cx="18940" cy="51879"/>
            </a:xfrm>
            <a:custGeom>
              <a:avLst/>
              <a:gdLst>
                <a:gd name="T0" fmla="*/ 4 w 11"/>
                <a:gd name="T1" fmla="*/ 1 h 30"/>
                <a:gd name="T2" fmla="*/ 7 w 11"/>
                <a:gd name="T3" fmla="*/ 1 h 30"/>
                <a:gd name="T4" fmla="*/ 9 w 11"/>
                <a:gd name="T5" fmla="*/ 18 h 30"/>
                <a:gd name="T6" fmla="*/ 11 w 11"/>
                <a:gd name="T7" fmla="*/ 29 h 30"/>
                <a:gd name="T8" fmla="*/ 6 w 11"/>
                <a:gd name="T9" fmla="*/ 25 h 30"/>
                <a:gd name="T10" fmla="*/ 2 w 11"/>
                <a:gd name="T11" fmla="*/ 17 h 30"/>
                <a:gd name="T12" fmla="*/ 1 w 11"/>
                <a:gd name="T13" fmla="*/ 6 h 30"/>
                <a:gd name="T14" fmla="*/ 2 w 11"/>
                <a:gd name="T15" fmla="*/ 2 h 30"/>
                <a:gd name="T16" fmla="*/ 4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4" y="1"/>
                  </a:moveTo>
                  <a:cubicBezTo>
                    <a:pt x="5" y="0"/>
                    <a:pt x="6" y="1"/>
                    <a:pt x="7" y="1"/>
                  </a:cubicBezTo>
                  <a:cubicBezTo>
                    <a:pt x="6" y="6"/>
                    <a:pt x="8" y="12"/>
                    <a:pt x="9" y="18"/>
                  </a:cubicBezTo>
                  <a:cubicBezTo>
                    <a:pt x="10" y="22"/>
                    <a:pt x="11" y="27"/>
                    <a:pt x="11" y="29"/>
                  </a:cubicBezTo>
                  <a:cubicBezTo>
                    <a:pt x="10" y="30"/>
                    <a:pt x="6" y="26"/>
                    <a:pt x="6" y="25"/>
                  </a:cubicBezTo>
                  <a:cubicBezTo>
                    <a:pt x="4" y="23"/>
                    <a:pt x="3" y="20"/>
                    <a:pt x="2" y="17"/>
                  </a:cubicBezTo>
                  <a:cubicBezTo>
                    <a:pt x="1" y="14"/>
                    <a:pt x="0" y="9"/>
                    <a:pt x="1" y="6"/>
                  </a:cubicBezTo>
                  <a:cubicBezTo>
                    <a:pt x="1" y="4"/>
                    <a:pt x="1" y="3"/>
                    <a:pt x="2" y="2"/>
                  </a:cubicBezTo>
                  <a:cubicBezTo>
                    <a:pt x="2" y="1"/>
                    <a:pt x="3" y="1"/>
                    <a:pt x="4"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3" name="Freeform 719">
              <a:extLst>
                <a:ext uri="{FF2B5EF4-FFF2-40B4-BE49-F238E27FC236}">
                  <a16:creationId xmlns:a16="http://schemas.microsoft.com/office/drawing/2014/main" id="{6D445C71-60EC-D84C-A622-96F7BA3AB40B}"/>
                </a:ext>
              </a:extLst>
            </p:cNvPr>
            <p:cNvSpPr>
              <a:spLocks/>
            </p:cNvSpPr>
            <p:nvPr/>
          </p:nvSpPr>
          <p:spPr bwMode="auto">
            <a:xfrm>
              <a:off x="5520252" y="1899759"/>
              <a:ext cx="50232" cy="86464"/>
            </a:xfrm>
            <a:custGeom>
              <a:avLst/>
              <a:gdLst>
                <a:gd name="T0" fmla="*/ 12 w 29"/>
                <a:gd name="T1" fmla="*/ 7 h 50"/>
                <a:gd name="T2" fmla="*/ 26 w 29"/>
                <a:gd name="T3" fmla="*/ 27 h 50"/>
                <a:gd name="T4" fmla="*/ 15 w 29"/>
                <a:gd name="T5" fmla="*/ 42 h 50"/>
                <a:gd name="T6" fmla="*/ 12 w 29"/>
                <a:gd name="T7" fmla="*/ 7 h 50"/>
              </a:gdLst>
              <a:ahLst/>
              <a:cxnLst>
                <a:cxn ang="0">
                  <a:pos x="T0" y="T1"/>
                </a:cxn>
                <a:cxn ang="0">
                  <a:pos x="T2" y="T3"/>
                </a:cxn>
                <a:cxn ang="0">
                  <a:pos x="T4" y="T5"/>
                </a:cxn>
                <a:cxn ang="0">
                  <a:pos x="T6" y="T7"/>
                </a:cxn>
              </a:cxnLst>
              <a:rect l="0" t="0" r="r" b="b"/>
              <a:pathLst>
                <a:path w="29" h="50">
                  <a:moveTo>
                    <a:pt x="12" y="7"/>
                  </a:moveTo>
                  <a:cubicBezTo>
                    <a:pt x="29" y="0"/>
                    <a:pt x="29" y="16"/>
                    <a:pt x="26" y="27"/>
                  </a:cubicBezTo>
                  <a:cubicBezTo>
                    <a:pt x="24" y="34"/>
                    <a:pt x="20" y="39"/>
                    <a:pt x="15" y="42"/>
                  </a:cubicBezTo>
                  <a:cubicBezTo>
                    <a:pt x="0" y="50"/>
                    <a:pt x="17" y="15"/>
                    <a:pt x="12"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4" name="Freeform 720">
              <a:extLst>
                <a:ext uri="{FF2B5EF4-FFF2-40B4-BE49-F238E27FC236}">
                  <a16:creationId xmlns:a16="http://schemas.microsoft.com/office/drawing/2014/main" id="{6E166B22-9849-AD48-A37A-82F03B74EE65}"/>
                </a:ext>
              </a:extLst>
            </p:cNvPr>
            <p:cNvSpPr>
              <a:spLocks/>
            </p:cNvSpPr>
            <p:nvPr/>
          </p:nvSpPr>
          <p:spPr bwMode="auto">
            <a:xfrm>
              <a:off x="5543309" y="1915405"/>
              <a:ext cx="18940" cy="51879"/>
            </a:xfrm>
            <a:custGeom>
              <a:avLst/>
              <a:gdLst>
                <a:gd name="T0" fmla="*/ 6 w 11"/>
                <a:gd name="T1" fmla="*/ 1 h 30"/>
                <a:gd name="T2" fmla="*/ 4 w 11"/>
                <a:gd name="T3" fmla="*/ 1 h 30"/>
                <a:gd name="T4" fmla="*/ 2 w 11"/>
                <a:gd name="T5" fmla="*/ 18 h 30"/>
                <a:gd name="T6" fmla="*/ 0 w 11"/>
                <a:gd name="T7" fmla="*/ 29 h 30"/>
                <a:gd name="T8" fmla="*/ 5 w 11"/>
                <a:gd name="T9" fmla="*/ 25 h 30"/>
                <a:gd name="T10" fmla="*/ 9 w 11"/>
                <a:gd name="T11" fmla="*/ 17 h 30"/>
                <a:gd name="T12" fmla="*/ 10 w 11"/>
                <a:gd name="T13" fmla="*/ 6 h 30"/>
                <a:gd name="T14" fmla="*/ 9 w 11"/>
                <a:gd name="T15" fmla="*/ 2 h 30"/>
                <a:gd name="T16" fmla="*/ 6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6" y="1"/>
                  </a:moveTo>
                  <a:cubicBezTo>
                    <a:pt x="6" y="0"/>
                    <a:pt x="5" y="1"/>
                    <a:pt x="4" y="1"/>
                  </a:cubicBezTo>
                  <a:cubicBezTo>
                    <a:pt x="5" y="6"/>
                    <a:pt x="3" y="12"/>
                    <a:pt x="2" y="18"/>
                  </a:cubicBezTo>
                  <a:cubicBezTo>
                    <a:pt x="1" y="22"/>
                    <a:pt x="0" y="27"/>
                    <a:pt x="0" y="29"/>
                  </a:cubicBezTo>
                  <a:cubicBezTo>
                    <a:pt x="1" y="30"/>
                    <a:pt x="5" y="26"/>
                    <a:pt x="5" y="25"/>
                  </a:cubicBezTo>
                  <a:cubicBezTo>
                    <a:pt x="7" y="23"/>
                    <a:pt x="8" y="20"/>
                    <a:pt x="9" y="17"/>
                  </a:cubicBezTo>
                  <a:cubicBezTo>
                    <a:pt x="10" y="14"/>
                    <a:pt x="11" y="9"/>
                    <a:pt x="10" y="6"/>
                  </a:cubicBezTo>
                  <a:cubicBezTo>
                    <a:pt x="10" y="4"/>
                    <a:pt x="10" y="3"/>
                    <a:pt x="9" y="2"/>
                  </a:cubicBezTo>
                  <a:cubicBezTo>
                    <a:pt x="8" y="1"/>
                    <a:pt x="8" y="1"/>
                    <a:pt x="6"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5" name="Freeform 721">
              <a:extLst>
                <a:ext uri="{FF2B5EF4-FFF2-40B4-BE49-F238E27FC236}">
                  <a16:creationId xmlns:a16="http://schemas.microsoft.com/office/drawing/2014/main" id="{8F9AED5A-9742-074C-8278-575CBC64E07A}"/>
                </a:ext>
              </a:extLst>
            </p:cNvPr>
            <p:cNvSpPr>
              <a:spLocks/>
            </p:cNvSpPr>
            <p:nvPr/>
          </p:nvSpPr>
          <p:spPr bwMode="auto">
            <a:xfrm>
              <a:off x="5365440" y="1811647"/>
              <a:ext cx="196809" cy="237983"/>
            </a:xfrm>
            <a:custGeom>
              <a:avLst/>
              <a:gdLst>
                <a:gd name="T0" fmla="*/ 38 w 114"/>
                <a:gd name="T1" fmla="*/ 0 h 138"/>
                <a:gd name="T2" fmla="*/ 76 w 114"/>
                <a:gd name="T3" fmla="*/ 0 h 138"/>
                <a:gd name="T4" fmla="*/ 111 w 114"/>
                <a:gd name="T5" fmla="*/ 36 h 138"/>
                <a:gd name="T6" fmla="*/ 104 w 114"/>
                <a:gd name="T7" fmla="*/ 84 h 138"/>
                <a:gd name="T8" fmla="*/ 88 w 114"/>
                <a:gd name="T9" fmla="*/ 122 h 138"/>
                <a:gd name="T10" fmla="*/ 57 w 114"/>
                <a:gd name="T11" fmla="*/ 138 h 138"/>
                <a:gd name="T12" fmla="*/ 57 w 114"/>
                <a:gd name="T13" fmla="*/ 138 h 138"/>
                <a:gd name="T14" fmla="*/ 26 w 114"/>
                <a:gd name="T15" fmla="*/ 122 h 138"/>
                <a:gd name="T16" fmla="*/ 10 w 114"/>
                <a:gd name="T17" fmla="*/ 84 h 138"/>
                <a:gd name="T18" fmla="*/ 3 w 114"/>
                <a:gd name="T19" fmla="*/ 36 h 138"/>
                <a:gd name="T20" fmla="*/ 38 w 114"/>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38">
                  <a:moveTo>
                    <a:pt x="38" y="0"/>
                  </a:moveTo>
                  <a:cubicBezTo>
                    <a:pt x="76" y="0"/>
                    <a:pt x="76" y="0"/>
                    <a:pt x="76" y="0"/>
                  </a:cubicBezTo>
                  <a:cubicBezTo>
                    <a:pt x="95" y="0"/>
                    <a:pt x="114" y="16"/>
                    <a:pt x="111" y="36"/>
                  </a:cubicBezTo>
                  <a:cubicBezTo>
                    <a:pt x="104" y="84"/>
                    <a:pt x="104" y="84"/>
                    <a:pt x="104" y="84"/>
                  </a:cubicBezTo>
                  <a:cubicBezTo>
                    <a:pt x="102" y="99"/>
                    <a:pt x="96" y="112"/>
                    <a:pt x="88" y="122"/>
                  </a:cubicBezTo>
                  <a:cubicBezTo>
                    <a:pt x="81" y="132"/>
                    <a:pt x="72" y="138"/>
                    <a:pt x="57" y="138"/>
                  </a:cubicBezTo>
                  <a:cubicBezTo>
                    <a:pt x="57" y="138"/>
                    <a:pt x="57" y="138"/>
                    <a:pt x="57" y="138"/>
                  </a:cubicBezTo>
                  <a:cubicBezTo>
                    <a:pt x="42" y="138"/>
                    <a:pt x="33" y="132"/>
                    <a:pt x="26" y="122"/>
                  </a:cubicBezTo>
                  <a:cubicBezTo>
                    <a:pt x="17" y="111"/>
                    <a:pt x="11" y="97"/>
                    <a:pt x="10" y="84"/>
                  </a:cubicBezTo>
                  <a:cubicBezTo>
                    <a:pt x="3" y="36"/>
                    <a:pt x="3" y="36"/>
                    <a:pt x="3" y="36"/>
                  </a:cubicBezTo>
                  <a:cubicBezTo>
                    <a:pt x="0" y="16"/>
                    <a:pt x="19" y="0"/>
                    <a:pt x="38" y="0"/>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6" name="Oval 722">
              <a:extLst>
                <a:ext uri="{FF2B5EF4-FFF2-40B4-BE49-F238E27FC236}">
                  <a16:creationId xmlns:a16="http://schemas.microsoft.com/office/drawing/2014/main" id="{65209D10-15A3-CD4F-999A-95F9C0032DA3}"/>
                </a:ext>
              </a:extLst>
            </p:cNvPr>
            <p:cNvSpPr>
              <a:spLocks noChangeArrowheads="1"/>
            </p:cNvSpPr>
            <p:nvPr/>
          </p:nvSpPr>
          <p:spPr bwMode="auto">
            <a:xfrm>
              <a:off x="5458492" y="2112214"/>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7" name="Oval 723">
              <a:extLst>
                <a:ext uri="{FF2B5EF4-FFF2-40B4-BE49-F238E27FC236}">
                  <a16:creationId xmlns:a16="http://schemas.microsoft.com/office/drawing/2014/main" id="{71DE6CC8-EF13-274E-97EC-23C0F102A947}"/>
                </a:ext>
              </a:extLst>
            </p:cNvPr>
            <p:cNvSpPr>
              <a:spLocks noChangeArrowheads="1"/>
            </p:cNvSpPr>
            <p:nvPr/>
          </p:nvSpPr>
          <p:spPr bwMode="auto">
            <a:xfrm>
              <a:off x="5458492" y="2200325"/>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8" name="Oval 724">
              <a:extLst>
                <a:ext uri="{FF2B5EF4-FFF2-40B4-BE49-F238E27FC236}">
                  <a16:creationId xmlns:a16="http://schemas.microsoft.com/office/drawing/2014/main" id="{90B25A1F-21DD-5041-9108-5DCC6F8E61C4}"/>
                </a:ext>
              </a:extLst>
            </p:cNvPr>
            <p:cNvSpPr>
              <a:spLocks noChangeArrowheads="1"/>
            </p:cNvSpPr>
            <p:nvPr/>
          </p:nvSpPr>
          <p:spPr bwMode="auto">
            <a:xfrm>
              <a:off x="5458492" y="2287613"/>
              <a:ext cx="9882" cy="1070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9" name="Oval 725">
              <a:extLst>
                <a:ext uri="{FF2B5EF4-FFF2-40B4-BE49-F238E27FC236}">
                  <a16:creationId xmlns:a16="http://schemas.microsoft.com/office/drawing/2014/main" id="{401E6EAD-3E94-7646-B656-CFB1797D78D4}"/>
                </a:ext>
              </a:extLst>
            </p:cNvPr>
            <p:cNvSpPr>
              <a:spLocks noChangeArrowheads="1"/>
            </p:cNvSpPr>
            <p:nvPr/>
          </p:nvSpPr>
          <p:spPr bwMode="auto">
            <a:xfrm>
              <a:off x="5458492" y="2375724"/>
              <a:ext cx="9882" cy="10705"/>
            </a:xfrm>
            <a:prstGeom prst="ellipse">
              <a:avLst/>
            </a:prstGeom>
            <a:solidFill>
              <a:srgbClr val="60CC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0" name="Freeform 726">
              <a:extLst>
                <a:ext uri="{FF2B5EF4-FFF2-40B4-BE49-F238E27FC236}">
                  <a16:creationId xmlns:a16="http://schemas.microsoft.com/office/drawing/2014/main" id="{42DF3541-2B8E-4F4A-B8EB-F1EC4893F4D1}"/>
                </a:ext>
              </a:extLst>
            </p:cNvPr>
            <p:cNvSpPr>
              <a:spLocks/>
            </p:cNvSpPr>
            <p:nvPr/>
          </p:nvSpPr>
          <p:spPr bwMode="auto">
            <a:xfrm>
              <a:off x="5293798" y="2079275"/>
              <a:ext cx="339269" cy="384560"/>
            </a:xfrm>
            <a:custGeom>
              <a:avLst/>
              <a:gdLst>
                <a:gd name="T0" fmla="*/ 26 w 196"/>
                <a:gd name="T1" fmla="*/ 211 h 223"/>
                <a:gd name="T2" fmla="*/ 0 w 196"/>
                <a:gd name="T3" fmla="*/ 23 h 223"/>
                <a:gd name="T4" fmla="*/ 60 w 196"/>
                <a:gd name="T5" fmla="*/ 0 h 223"/>
                <a:gd name="T6" fmla="*/ 97 w 196"/>
                <a:gd name="T7" fmla="*/ 157 h 223"/>
                <a:gd name="T8" fmla="*/ 99 w 196"/>
                <a:gd name="T9" fmla="*/ 157 h 223"/>
                <a:gd name="T10" fmla="*/ 138 w 196"/>
                <a:gd name="T11" fmla="*/ 1 h 223"/>
                <a:gd name="T12" fmla="*/ 196 w 196"/>
                <a:gd name="T13" fmla="*/ 23 h 223"/>
                <a:gd name="T14" fmla="*/ 170 w 196"/>
                <a:gd name="T15" fmla="*/ 211 h 223"/>
                <a:gd name="T16" fmla="*/ 99 w 196"/>
                <a:gd name="T17" fmla="*/ 223 h 223"/>
                <a:gd name="T18" fmla="*/ 99 w 196"/>
                <a:gd name="T19" fmla="*/ 223 h 223"/>
                <a:gd name="T20" fmla="*/ 26 w 196"/>
                <a:gd name="T21" fmla="*/ 21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6" h="223">
                  <a:moveTo>
                    <a:pt x="26" y="211"/>
                  </a:moveTo>
                  <a:cubicBezTo>
                    <a:pt x="22" y="162"/>
                    <a:pt x="6" y="65"/>
                    <a:pt x="0" y="23"/>
                  </a:cubicBezTo>
                  <a:cubicBezTo>
                    <a:pt x="21" y="12"/>
                    <a:pt x="38" y="6"/>
                    <a:pt x="60" y="0"/>
                  </a:cubicBezTo>
                  <a:cubicBezTo>
                    <a:pt x="97" y="157"/>
                    <a:pt x="97" y="157"/>
                    <a:pt x="97" y="157"/>
                  </a:cubicBezTo>
                  <a:cubicBezTo>
                    <a:pt x="99" y="157"/>
                    <a:pt x="99" y="157"/>
                    <a:pt x="99" y="157"/>
                  </a:cubicBezTo>
                  <a:cubicBezTo>
                    <a:pt x="99" y="156"/>
                    <a:pt x="134" y="0"/>
                    <a:pt x="138" y="1"/>
                  </a:cubicBezTo>
                  <a:cubicBezTo>
                    <a:pt x="158" y="7"/>
                    <a:pt x="175" y="12"/>
                    <a:pt x="196" y="23"/>
                  </a:cubicBezTo>
                  <a:cubicBezTo>
                    <a:pt x="189" y="65"/>
                    <a:pt x="173" y="163"/>
                    <a:pt x="170" y="211"/>
                  </a:cubicBezTo>
                  <a:cubicBezTo>
                    <a:pt x="148" y="219"/>
                    <a:pt x="124" y="223"/>
                    <a:pt x="99" y="223"/>
                  </a:cubicBezTo>
                  <a:cubicBezTo>
                    <a:pt x="99" y="223"/>
                    <a:pt x="99" y="223"/>
                    <a:pt x="99" y="223"/>
                  </a:cubicBezTo>
                  <a:cubicBezTo>
                    <a:pt x="73" y="223"/>
                    <a:pt x="49" y="219"/>
                    <a:pt x="26" y="211"/>
                  </a:cubicBez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1" name="Freeform 727">
              <a:extLst>
                <a:ext uri="{FF2B5EF4-FFF2-40B4-BE49-F238E27FC236}">
                  <a16:creationId xmlns:a16="http://schemas.microsoft.com/office/drawing/2014/main" id="{7DCB3662-5F37-0148-9AFB-4459372C2EBD}"/>
                </a:ext>
              </a:extLst>
            </p:cNvPr>
            <p:cNvSpPr>
              <a:spLocks/>
            </p:cNvSpPr>
            <p:nvPr/>
          </p:nvSpPr>
          <p:spPr bwMode="auto">
            <a:xfrm>
              <a:off x="5461786" y="2346902"/>
              <a:ext cx="3294" cy="116933"/>
            </a:xfrm>
            <a:custGeom>
              <a:avLst/>
              <a:gdLst>
                <a:gd name="T0" fmla="*/ 0 w 2"/>
                <a:gd name="T1" fmla="*/ 68 h 68"/>
                <a:gd name="T2" fmla="*/ 0 w 2"/>
                <a:gd name="T3" fmla="*/ 0 h 68"/>
                <a:gd name="T4" fmla="*/ 1 w 2"/>
                <a:gd name="T5" fmla="*/ 2 h 68"/>
                <a:gd name="T6" fmla="*/ 2 w 2"/>
                <a:gd name="T7" fmla="*/ 1 h 68"/>
                <a:gd name="T8" fmla="*/ 2 w 2"/>
                <a:gd name="T9" fmla="*/ 68 h 68"/>
                <a:gd name="T10" fmla="*/ 2 w 2"/>
                <a:gd name="T11" fmla="*/ 68 h 68"/>
                <a:gd name="T12" fmla="*/ 0 w 2"/>
                <a:gd name="T13" fmla="*/ 68 h 68"/>
              </a:gdLst>
              <a:ahLst/>
              <a:cxnLst>
                <a:cxn ang="0">
                  <a:pos x="T0" y="T1"/>
                </a:cxn>
                <a:cxn ang="0">
                  <a:pos x="T2" y="T3"/>
                </a:cxn>
                <a:cxn ang="0">
                  <a:pos x="T4" y="T5"/>
                </a:cxn>
                <a:cxn ang="0">
                  <a:pos x="T6" y="T7"/>
                </a:cxn>
                <a:cxn ang="0">
                  <a:pos x="T8" y="T9"/>
                </a:cxn>
                <a:cxn ang="0">
                  <a:pos x="T10" y="T11"/>
                </a:cxn>
                <a:cxn ang="0">
                  <a:pos x="T12" y="T13"/>
                </a:cxn>
              </a:cxnLst>
              <a:rect l="0" t="0" r="r" b="b"/>
              <a:pathLst>
                <a:path w="2" h="68">
                  <a:moveTo>
                    <a:pt x="0" y="68"/>
                  </a:moveTo>
                  <a:cubicBezTo>
                    <a:pt x="0" y="0"/>
                    <a:pt x="0" y="0"/>
                    <a:pt x="0" y="0"/>
                  </a:cubicBezTo>
                  <a:cubicBezTo>
                    <a:pt x="1" y="2"/>
                    <a:pt x="1" y="2"/>
                    <a:pt x="1" y="2"/>
                  </a:cubicBezTo>
                  <a:cubicBezTo>
                    <a:pt x="2" y="1"/>
                    <a:pt x="2" y="1"/>
                    <a:pt x="2" y="1"/>
                  </a:cubicBezTo>
                  <a:cubicBezTo>
                    <a:pt x="2" y="68"/>
                    <a:pt x="2" y="68"/>
                    <a:pt x="2" y="68"/>
                  </a:cubicBezTo>
                  <a:cubicBezTo>
                    <a:pt x="2" y="68"/>
                    <a:pt x="2" y="68"/>
                    <a:pt x="2" y="68"/>
                  </a:cubicBezTo>
                  <a:cubicBezTo>
                    <a:pt x="1" y="68"/>
                    <a:pt x="1" y="68"/>
                    <a:pt x="0" y="68"/>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2" name="Freeform 728">
              <a:extLst>
                <a:ext uri="{FF2B5EF4-FFF2-40B4-BE49-F238E27FC236}">
                  <a16:creationId xmlns:a16="http://schemas.microsoft.com/office/drawing/2014/main" id="{C17D6E28-F94C-F446-80C1-FA135829C865}"/>
                </a:ext>
              </a:extLst>
            </p:cNvPr>
            <p:cNvSpPr>
              <a:spLocks/>
            </p:cNvSpPr>
            <p:nvPr/>
          </p:nvSpPr>
          <p:spPr bwMode="auto">
            <a:xfrm>
              <a:off x="5463433" y="2077628"/>
              <a:ext cx="103757" cy="275862"/>
            </a:xfrm>
            <a:custGeom>
              <a:avLst/>
              <a:gdLst>
                <a:gd name="T0" fmla="*/ 78 w 126"/>
                <a:gd name="T1" fmla="*/ 0 h 335"/>
                <a:gd name="T2" fmla="*/ 116 w 126"/>
                <a:gd name="T3" fmla="*/ 12 h 335"/>
                <a:gd name="T4" fmla="*/ 126 w 126"/>
                <a:gd name="T5" fmla="*/ 96 h 335"/>
                <a:gd name="T6" fmla="*/ 84 w 126"/>
                <a:gd name="T7" fmla="*/ 94 h 335"/>
                <a:gd name="T8" fmla="*/ 116 w 126"/>
                <a:gd name="T9" fmla="*/ 134 h 335"/>
                <a:gd name="T10" fmla="*/ 0 w 126"/>
                <a:gd name="T11" fmla="*/ 335 h 335"/>
                <a:gd name="T12" fmla="*/ 78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78" y="0"/>
                  </a:moveTo>
                  <a:lnTo>
                    <a:pt x="116" y="12"/>
                  </a:lnTo>
                  <a:lnTo>
                    <a:pt x="126" y="96"/>
                  </a:lnTo>
                  <a:lnTo>
                    <a:pt x="84" y="94"/>
                  </a:lnTo>
                  <a:lnTo>
                    <a:pt x="116" y="134"/>
                  </a:lnTo>
                  <a:lnTo>
                    <a:pt x="0" y="335"/>
                  </a:lnTo>
                  <a:lnTo>
                    <a:pt x="78"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3" name="Freeform 729">
              <a:extLst>
                <a:ext uri="{FF2B5EF4-FFF2-40B4-BE49-F238E27FC236}">
                  <a16:creationId xmlns:a16="http://schemas.microsoft.com/office/drawing/2014/main" id="{D8508E8C-3703-E749-8E9E-432F7EBEECE1}"/>
                </a:ext>
              </a:extLst>
            </p:cNvPr>
            <p:cNvSpPr>
              <a:spLocks/>
            </p:cNvSpPr>
            <p:nvPr/>
          </p:nvSpPr>
          <p:spPr bwMode="auto">
            <a:xfrm>
              <a:off x="5359676" y="2077628"/>
              <a:ext cx="103757" cy="275862"/>
            </a:xfrm>
            <a:custGeom>
              <a:avLst/>
              <a:gdLst>
                <a:gd name="T0" fmla="*/ 49 w 126"/>
                <a:gd name="T1" fmla="*/ 0 h 335"/>
                <a:gd name="T2" fmla="*/ 11 w 126"/>
                <a:gd name="T3" fmla="*/ 12 h 335"/>
                <a:gd name="T4" fmla="*/ 0 w 126"/>
                <a:gd name="T5" fmla="*/ 96 h 335"/>
                <a:gd name="T6" fmla="*/ 42 w 126"/>
                <a:gd name="T7" fmla="*/ 94 h 335"/>
                <a:gd name="T8" fmla="*/ 11 w 126"/>
                <a:gd name="T9" fmla="*/ 134 h 335"/>
                <a:gd name="T10" fmla="*/ 126 w 126"/>
                <a:gd name="T11" fmla="*/ 335 h 335"/>
                <a:gd name="T12" fmla="*/ 49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49" y="0"/>
                  </a:moveTo>
                  <a:lnTo>
                    <a:pt x="11" y="12"/>
                  </a:lnTo>
                  <a:lnTo>
                    <a:pt x="0" y="96"/>
                  </a:lnTo>
                  <a:lnTo>
                    <a:pt x="42" y="94"/>
                  </a:lnTo>
                  <a:lnTo>
                    <a:pt x="11" y="134"/>
                  </a:lnTo>
                  <a:lnTo>
                    <a:pt x="126" y="335"/>
                  </a:lnTo>
                  <a:lnTo>
                    <a:pt x="49"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4" name="Oval 730">
              <a:extLst>
                <a:ext uri="{FF2B5EF4-FFF2-40B4-BE49-F238E27FC236}">
                  <a16:creationId xmlns:a16="http://schemas.microsoft.com/office/drawing/2014/main" id="{9AAA1DE9-3CCE-4644-A5E4-F3D321449D39}"/>
                </a:ext>
              </a:extLst>
            </p:cNvPr>
            <p:cNvSpPr>
              <a:spLocks noChangeArrowheads="1"/>
            </p:cNvSpPr>
            <p:nvPr/>
          </p:nvSpPr>
          <p:spPr bwMode="auto">
            <a:xfrm>
              <a:off x="5437905" y="2374077"/>
              <a:ext cx="17293" cy="18940"/>
            </a:xfrm>
            <a:prstGeom prst="ellipse">
              <a:avLst/>
            </a:pr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5" name="Freeform 731">
              <a:extLst>
                <a:ext uri="{FF2B5EF4-FFF2-40B4-BE49-F238E27FC236}">
                  <a16:creationId xmlns:a16="http://schemas.microsoft.com/office/drawing/2014/main" id="{358CA571-2F3C-0D4D-979D-BE3A5BAABCA2}"/>
                </a:ext>
              </a:extLst>
            </p:cNvPr>
            <p:cNvSpPr>
              <a:spLocks/>
            </p:cNvSpPr>
            <p:nvPr/>
          </p:nvSpPr>
          <p:spPr bwMode="auto">
            <a:xfrm>
              <a:off x="5465080" y="2065276"/>
              <a:ext cx="67524" cy="60113"/>
            </a:xfrm>
            <a:custGeom>
              <a:avLst/>
              <a:gdLst>
                <a:gd name="T0" fmla="*/ 24 w 39"/>
                <a:gd name="T1" fmla="*/ 0 h 35"/>
                <a:gd name="T2" fmla="*/ 0 w 39"/>
                <a:gd name="T3" fmla="*/ 21 h 35"/>
                <a:gd name="T4" fmla="*/ 25 w 39"/>
                <a:gd name="T5" fmla="*/ 35 h 35"/>
                <a:gd name="T6" fmla="*/ 39 w 39"/>
                <a:gd name="T7" fmla="*/ 7 h 35"/>
                <a:gd name="T8" fmla="*/ 24 w 39"/>
                <a:gd name="T9" fmla="*/ 0 h 35"/>
              </a:gdLst>
              <a:ahLst/>
              <a:cxnLst>
                <a:cxn ang="0">
                  <a:pos x="T0" y="T1"/>
                </a:cxn>
                <a:cxn ang="0">
                  <a:pos x="T2" y="T3"/>
                </a:cxn>
                <a:cxn ang="0">
                  <a:pos x="T4" y="T5"/>
                </a:cxn>
                <a:cxn ang="0">
                  <a:pos x="T6" y="T7"/>
                </a:cxn>
                <a:cxn ang="0">
                  <a:pos x="T8" y="T9"/>
                </a:cxn>
              </a:cxnLst>
              <a:rect l="0" t="0" r="r" b="b"/>
              <a:pathLst>
                <a:path w="39" h="35">
                  <a:moveTo>
                    <a:pt x="24" y="0"/>
                  </a:moveTo>
                  <a:cubicBezTo>
                    <a:pt x="22" y="9"/>
                    <a:pt x="9" y="18"/>
                    <a:pt x="0" y="21"/>
                  </a:cubicBezTo>
                  <a:cubicBezTo>
                    <a:pt x="25" y="35"/>
                    <a:pt x="25" y="35"/>
                    <a:pt x="25" y="35"/>
                  </a:cubicBezTo>
                  <a:cubicBezTo>
                    <a:pt x="25" y="35"/>
                    <a:pt x="37" y="12"/>
                    <a:pt x="39" y="7"/>
                  </a:cubicBezTo>
                  <a:cubicBezTo>
                    <a:pt x="33" y="4"/>
                    <a:pt x="24" y="0"/>
                    <a:pt x="24"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6" name="Freeform 732">
              <a:extLst>
                <a:ext uri="{FF2B5EF4-FFF2-40B4-BE49-F238E27FC236}">
                  <a16:creationId xmlns:a16="http://schemas.microsoft.com/office/drawing/2014/main" id="{5D0DCBCC-4BFA-4846-8DA0-A6D64C11A5CE}"/>
                </a:ext>
              </a:extLst>
            </p:cNvPr>
            <p:cNvSpPr>
              <a:spLocks/>
            </p:cNvSpPr>
            <p:nvPr/>
          </p:nvSpPr>
          <p:spPr bwMode="auto">
            <a:xfrm>
              <a:off x="5394261" y="2065276"/>
              <a:ext cx="70818" cy="60113"/>
            </a:xfrm>
            <a:custGeom>
              <a:avLst/>
              <a:gdLst>
                <a:gd name="T0" fmla="*/ 15 w 41"/>
                <a:gd name="T1" fmla="*/ 0 h 35"/>
                <a:gd name="T2" fmla="*/ 41 w 41"/>
                <a:gd name="T3" fmla="*/ 21 h 35"/>
                <a:gd name="T4" fmla="*/ 16 w 41"/>
                <a:gd name="T5" fmla="*/ 35 h 35"/>
                <a:gd name="T6" fmla="*/ 0 w 41"/>
                <a:gd name="T7" fmla="*/ 7 h 35"/>
                <a:gd name="T8" fmla="*/ 15 w 41"/>
                <a:gd name="T9" fmla="*/ 0 h 35"/>
              </a:gdLst>
              <a:ahLst/>
              <a:cxnLst>
                <a:cxn ang="0">
                  <a:pos x="T0" y="T1"/>
                </a:cxn>
                <a:cxn ang="0">
                  <a:pos x="T2" y="T3"/>
                </a:cxn>
                <a:cxn ang="0">
                  <a:pos x="T4" y="T5"/>
                </a:cxn>
                <a:cxn ang="0">
                  <a:pos x="T6" y="T7"/>
                </a:cxn>
                <a:cxn ang="0">
                  <a:pos x="T8" y="T9"/>
                </a:cxn>
              </a:cxnLst>
              <a:rect l="0" t="0" r="r" b="b"/>
              <a:pathLst>
                <a:path w="41" h="35">
                  <a:moveTo>
                    <a:pt x="15" y="0"/>
                  </a:moveTo>
                  <a:cubicBezTo>
                    <a:pt x="17" y="9"/>
                    <a:pt x="32" y="18"/>
                    <a:pt x="41" y="21"/>
                  </a:cubicBezTo>
                  <a:cubicBezTo>
                    <a:pt x="16" y="35"/>
                    <a:pt x="16" y="35"/>
                    <a:pt x="16" y="35"/>
                  </a:cubicBezTo>
                  <a:cubicBezTo>
                    <a:pt x="16" y="35"/>
                    <a:pt x="2" y="12"/>
                    <a:pt x="0" y="7"/>
                  </a:cubicBezTo>
                  <a:cubicBezTo>
                    <a:pt x="6" y="4"/>
                    <a:pt x="15" y="0"/>
                    <a:pt x="15"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7" name="Freeform 733">
              <a:extLst>
                <a:ext uri="{FF2B5EF4-FFF2-40B4-BE49-F238E27FC236}">
                  <a16:creationId xmlns:a16="http://schemas.microsoft.com/office/drawing/2014/main" id="{8AA337D5-0A98-E547-8959-A66F1AC7F54E}"/>
                </a:ext>
              </a:extLst>
            </p:cNvPr>
            <p:cNvSpPr>
              <a:spLocks/>
            </p:cNvSpPr>
            <p:nvPr/>
          </p:nvSpPr>
          <p:spPr bwMode="auto">
            <a:xfrm>
              <a:off x="5361322" y="1775415"/>
              <a:ext cx="204220" cy="151518"/>
            </a:xfrm>
            <a:custGeom>
              <a:avLst/>
              <a:gdLst>
                <a:gd name="T0" fmla="*/ 82 w 118"/>
                <a:gd name="T1" fmla="*/ 33 h 88"/>
                <a:gd name="T2" fmla="*/ 54 w 118"/>
                <a:gd name="T3" fmla="*/ 56 h 88"/>
                <a:gd name="T4" fmla="*/ 11 w 118"/>
                <a:gd name="T5" fmla="*/ 66 h 88"/>
                <a:gd name="T6" fmla="*/ 9 w 118"/>
                <a:gd name="T7" fmla="*/ 88 h 88"/>
                <a:gd name="T8" fmla="*/ 0 w 118"/>
                <a:gd name="T9" fmla="*/ 66 h 88"/>
                <a:gd name="T10" fmla="*/ 63 w 118"/>
                <a:gd name="T11" fmla="*/ 1 h 88"/>
                <a:gd name="T12" fmla="*/ 118 w 118"/>
                <a:gd name="T13" fmla="*/ 66 h 88"/>
                <a:gd name="T14" fmla="*/ 109 w 118"/>
                <a:gd name="T15" fmla="*/ 85 h 88"/>
                <a:gd name="T16" fmla="*/ 82 w 118"/>
                <a:gd name="T17" fmla="*/ 3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8" h="88">
                  <a:moveTo>
                    <a:pt x="82" y="33"/>
                  </a:moveTo>
                  <a:cubicBezTo>
                    <a:pt x="82" y="33"/>
                    <a:pt x="69" y="51"/>
                    <a:pt x="54" y="56"/>
                  </a:cubicBezTo>
                  <a:cubicBezTo>
                    <a:pt x="14" y="70"/>
                    <a:pt x="15" y="60"/>
                    <a:pt x="11" y="66"/>
                  </a:cubicBezTo>
                  <a:cubicBezTo>
                    <a:pt x="9" y="68"/>
                    <a:pt x="9" y="80"/>
                    <a:pt x="9" y="88"/>
                  </a:cubicBezTo>
                  <a:cubicBezTo>
                    <a:pt x="6" y="80"/>
                    <a:pt x="1" y="80"/>
                    <a:pt x="0" y="66"/>
                  </a:cubicBezTo>
                  <a:cubicBezTo>
                    <a:pt x="12" y="11"/>
                    <a:pt x="7" y="2"/>
                    <a:pt x="63" y="1"/>
                  </a:cubicBezTo>
                  <a:cubicBezTo>
                    <a:pt x="92" y="0"/>
                    <a:pt x="113" y="13"/>
                    <a:pt x="118" y="66"/>
                  </a:cubicBezTo>
                  <a:cubicBezTo>
                    <a:pt x="118" y="70"/>
                    <a:pt x="115" y="82"/>
                    <a:pt x="109" y="85"/>
                  </a:cubicBezTo>
                  <a:cubicBezTo>
                    <a:pt x="110" y="57"/>
                    <a:pt x="88" y="59"/>
                    <a:pt x="82" y="33"/>
                  </a:cubicBez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8" name="Freeform 734">
              <a:extLst>
                <a:ext uri="{FF2B5EF4-FFF2-40B4-BE49-F238E27FC236}">
                  <a16:creationId xmlns:a16="http://schemas.microsoft.com/office/drawing/2014/main" id="{0EC2BA58-2010-114F-89D2-EDCC4FA649C6}"/>
                </a:ext>
              </a:extLst>
            </p:cNvPr>
            <p:cNvSpPr>
              <a:spLocks/>
            </p:cNvSpPr>
            <p:nvPr/>
          </p:nvSpPr>
          <p:spPr bwMode="auto">
            <a:xfrm>
              <a:off x="5526016" y="1877525"/>
              <a:ext cx="51879" cy="153165"/>
            </a:xfrm>
            <a:custGeom>
              <a:avLst/>
              <a:gdLst>
                <a:gd name="T0" fmla="*/ 10 w 30"/>
                <a:gd name="T1" fmla="*/ 5 h 89"/>
                <a:gd name="T2" fmla="*/ 0 w 30"/>
                <a:gd name="T3" fmla="*/ 89 h 89"/>
                <a:gd name="T4" fmla="*/ 18 w 30"/>
                <a:gd name="T5" fmla="*/ 0 h 89"/>
                <a:gd name="T6" fmla="*/ 10 w 30"/>
                <a:gd name="T7" fmla="*/ 5 h 89"/>
              </a:gdLst>
              <a:ahLst/>
              <a:cxnLst>
                <a:cxn ang="0">
                  <a:pos x="T0" y="T1"/>
                </a:cxn>
                <a:cxn ang="0">
                  <a:pos x="T2" y="T3"/>
                </a:cxn>
                <a:cxn ang="0">
                  <a:pos x="T4" y="T5"/>
                </a:cxn>
                <a:cxn ang="0">
                  <a:pos x="T6" y="T7"/>
                </a:cxn>
              </a:cxnLst>
              <a:rect l="0" t="0" r="r" b="b"/>
              <a:pathLst>
                <a:path w="30" h="89">
                  <a:moveTo>
                    <a:pt x="10" y="5"/>
                  </a:moveTo>
                  <a:cubicBezTo>
                    <a:pt x="14" y="31"/>
                    <a:pt x="17" y="66"/>
                    <a:pt x="0" y="89"/>
                  </a:cubicBezTo>
                  <a:cubicBezTo>
                    <a:pt x="30" y="61"/>
                    <a:pt x="20" y="40"/>
                    <a:pt x="18" y="0"/>
                  </a:cubicBezTo>
                  <a:lnTo>
                    <a:pt x="1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9" name="Freeform 735">
              <a:extLst>
                <a:ext uri="{FF2B5EF4-FFF2-40B4-BE49-F238E27FC236}">
                  <a16:creationId xmlns:a16="http://schemas.microsoft.com/office/drawing/2014/main" id="{9E766EC2-83F8-BB49-BDF0-AF9E506F045F}"/>
                </a:ext>
              </a:extLst>
            </p:cNvPr>
            <p:cNvSpPr>
              <a:spLocks/>
            </p:cNvSpPr>
            <p:nvPr/>
          </p:nvSpPr>
          <p:spPr bwMode="auto">
            <a:xfrm>
              <a:off x="5349794" y="1873408"/>
              <a:ext cx="51879" cy="153989"/>
            </a:xfrm>
            <a:custGeom>
              <a:avLst/>
              <a:gdLst>
                <a:gd name="T0" fmla="*/ 20 w 30"/>
                <a:gd name="T1" fmla="*/ 5 h 89"/>
                <a:gd name="T2" fmla="*/ 30 w 30"/>
                <a:gd name="T3" fmla="*/ 89 h 89"/>
                <a:gd name="T4" fmla="*/ 12 w 30"/>
                <a:gd name="T5" fmla="*/ 0 h 89"/>
                <a:gd name="T6" fmla="*/ 20 w 30"/>
                <a:gd name="T7" fmla="*/ 5 h 89"/>
              </a:gdLst>
              <a:ahLst/>
              <a:cxnLst>
                <a:cxn ang="0">
                  <a:pos x="T0" y="T1"/>
                </a:cxn>
                <a:cxn ang="0">
                  <a:pos x="T2" y="T3"/>
                </a:cxn>
                <a:cxn ang="0">
                  <a:pos x="T4" y="T5"/>
                </a:cxn>
                <a:cxn ang="0">
                  <a:pos x="T6" y="T7"/>
                </a:cxn>
              </a:cxnLst>
              <a:rect l="0" t="0" r="r" b="b"/>
              <a:pathLst>
                <a:path w="30" h="89">
                  <a:moveTo>
                    <a:pt x="20" y="5"/>
                  </a:moveTo>
                  <a:cubicBezTo>
                    <a:pt x="16" y="32"/>
                    <a:pt x="13" y="66"/>
                    <a:pt x="30" y="89"/>
                  </a:cubicBezTo>
                  <a:cubicBezTo>
                    <a:pt x="0" y="62"/>
                    <a:pt x="10" y="41"/>
                    <a:pt x="12" y="0"/>
                  </a:cubicBezTo>
                  <a:lnTo>
                    <a:pt x="2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50" name="Oval Callout 14">
            <a:extLst>
              <a:ext uri="{FF2B5EF4-FFF2-40B4-BE49-F238E27FC236}">
                <a16:creationId xmlns:a16="http://schemas.microsoft.com/office/drawing/2014/main" id="{C74E2A0F-3989-164B-844C-5A36237A33D4}"/>
              </a:ext>
            </a:extLst>
          </p:cNvPr>
          <p:cNvSpPr/>
          <p:nvPr/>
        </p:nvSpPr>
        <p:spPr>
          <a:xfrm>
            <a:off x="1956677" y="3293793"/>
            <a:ext cx="9114177" cy="902563"/>
          </a:xfrm>
          <a:prstGeom prst="wedgeRectCallout">
            <a:avLst>
              <a:gd name="adj1" fmla="val -55125"/>
              <a:gd name="adj2" fmla="val -12562"/>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US" dirty="0"/>
              <a:t>Half a day training/refresher is not sufficient to build confidence in practice no matter how high your banding is. Having to refresh on IVs that are predominantly given in CC would have been a lot more helpful it was ongoing training</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Redeployed pharmacist</a:t>
            </a:r>
          </a:p>
        </p:txBody>
      </p:sp>
      <p:grpSp>
        <p:nvGrpSpPr>
          <p:cNvPr id="53" name="Group 52">
            <a:extLst>
              <a:ext uri="{FF2B5EF4-FFF2-40B4-BE49-F238E27FC236}">
                <a16:creationId xmlns:a16="http://schemas.microsoft.com/office/drawing/2014/main" id="{2D97E5E2-601B-5243-A309-497D52D25A97}"/>
              </a:ext>
            </a:extLst>
          </p:cNvPr>
          <p:cNvGrpSpPr>
            <a:grpSpLocks noChangeAspect="1"/>
          </p:cNvGrpSpPr>
          <p:nvPr/>
        </p:nvGrpSpPr>
        <p:grpSpPr>
          <a:xfrm>
            <a:off x="919805" y="5697095"/>
            <a:ext cx="871797" cy="870845"/>
            <a:chOff x="3402012" y="5520531"/>
            <a:chExt cx="1454150" cy="1452563"/>
          </a:xfrm>
        </p:grpSpPr>
        <p:sp>
          <p:nvSpPr>
            <p:cNvPr id="54" name="Oval 152">
              <a:extLst>
                <a:ext uri="{FF2B5EF4-FFF2-40B4-BE49-F238E27FC236}">
                  <a16:creationId xmlns:a16="http://schemas.microsoft.com/office/drawing/2014/main" id="{747E42B3-9B95-194E-B473-B7F4FD4C2C12}"/>
                </a:ext>
              </a:extLst>
            </p:cNvPr>
            <p:cNvSpPr>
              <a:spLocks noChangeArrowheads="1"/>
            </p:cNvSpPr>
            <p:nvPr/>
          </p:nvSpPr>
          <p:spPr bwMode="auto">
            <a:xfrm>
              <a:off x="3402012" y="5520531"/>
              <a:ext cx="1454150" cy="1452563"/>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55" name="Rectangle 45">
              <a:extLst>
                <a:ext uri="{FF2B5EF4-FFF2-40B4-BE49-F238E27FC236}">
                  <a16:creationId xmlns:a16="http://schemas.microsoft.com/office/drawing/2014/main" id="{711D4ECA-3CB8-974B-8FFB-9A2200418AEE}"/>
                </a:ext>
              </a:extLst>
            </p:cNvPr>
            <p:cNvSpPr>
              <a:spLocks noChangeArrowheads="1"/>
            </p:cNvSpPr>
            <p:nvPr/>
          </p:nvSpPr>
          <p:spPr bwMode="auto">
            <a:xfrm>
              <a:off x="4052888" y="6034088"/>
              <a:ext cx="158750" cy="165100"/>
            </a:xfrm>
            <a:prstGeom prst="rect">
              <a:avLst/>
            </a:prstGeom>
            <a:solidFill>
              <a:srgbClr val="F0C9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6" name="Freeform 46">
              <a:extLst>
                <a:ext uri="{FF2B5EF4-FFF2-40B4-BE49-F238E27FC236}">
                  <a16:creationId xmlns:a16="http://schemas.microsoft.com/office/drawing/2014/main" id="{55FDFF02-5D16-D44A-9D50-3B9B2FF750AB}"/>
                </a:ext>
              </a:extLst>
            </p:cNvPr>
            <p:cNvSpPr>
              <a:spLocks/>
            </p:cNvSpPr>
            <p:nvPr/>
          </p:nvSpPr>
          <p:spPr bwMode="auto">
            <a:xfrm>
              <a:off x="4359276" y="6408738"/>
              <a:ext cx="161925" cy="388938"/>
            </a:xfrm>
            <a:custGeom>
              <a:avLst/>
              <a:gdLst>
                <a:gd name="T0" fmla="*/ 12 w 51"/>
                <a:gd name="T1" fmla="*/ 122 h 122"/>
                <a:gd name="T2" fmla="*/ 8 w 51"/>
                <a:gd name="T3" fmla="*/ 94 h 122"/>
                <a:gd name="T4" fmla="*/ 0 w 51"/>
                <a:gd name="T5" fmla="*/ 32 h 122"/>
                <a:gd name="T6" fmla="*/ 40 w 51"/>
                <a:gd name="T7" fmla="*/ 18 h 122"/>
                <a:gd name="T8" fmla="*/ 50 w 51"/>
                <a:gd name="T9" fmla="*/ 75 h 122"/>
                <a:gd name="T10" fmla="*/ 51 w 51"/>
                <a:gd name="T11" fmla="*/ 101 h 122"/>
                <a:gd name="T12" fmla="*/ 12 w 51"/>
                <a:gd name="T13" fmla="*/ 122 h 122"/>
              </a:gdLst>
              <a:ahLst/>
              <a:cxnLst>
                <a:cxn ang="0">
                  <a:pos x="T0" y="T1"/>
                </a:cxn>
                <a:cxn ang="0">
                  <a:pos x="T2" y="T3"/>
                </a:cxn>
                <a:cxn ang="0">
                  <a:pos x="T4" y="T5"/>
                </a:cxn>
                <a:cxn ang="0">
                  <a:pos x="T6" y="T7"/>
                </a:cxn>
                <a:cxn ang="0">
                  <a:pos x="T8" y="T9"/>
                </a:cxn>
                <a:cxn ang="0">
                  <a:pos x="T10" y="T11"/>
                </a:cxn>
                <a:cxn ang="0">
                  <a:pos x="T12" y="T13"/>
                </a:cxn>
              </a:cxnLst>
              <a:rect l="0" t="0" r="r" b="b"/>
              <a:pathLst>
                <a:path w="51" h="122">
                  <a:moveTo>
                    <a:pt x="12" y="122"/>
                  </a:moveTo>
                  <a:cubicBezTo>
                    <a:pt x="10" y="110"/>
                    <a:pt x="10" y="104"/>
                    <a:pt x="8" y="94"/>
                  </a:cubicBezTo>
                  <a:cubicBezTo>
                    <a:pt x="6" y="80"/>
                    <a:pt x="0" y="32"/>
                    <a:pt x="0" y="32"/>
                  </a:cubicBezTo>
                  <a:cubicBezTo>
                    <a:pt x="8" y="0"/>
                    <a:pt x="39" y="3"/>
                    <a:pt x="40" y="18"/>
                  </a:cubicBezTo>
                  <a:cubicBezTo>
                    <a:pt x="42" y="33"/>
                    <a:pt x="47" y="48"/>
                    <a:pt x="50" y="75"/>
                  </a:cubicBezTo>
                  <a:cubicBezTo>
                    <a:pt x="51" y="85"/>
                    <a:pt x="51" y="93"/>
                    <a:pt x="51" y="101"/>
                  </a:cubicBezTo>
                  <a:cubicBezTo>
                    <a:pt x="39" y="109"/>
                    <a:pt x="26" y="116"/>
                    <a:pt x="12" y="122"/>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7" name="Freeform 47">
              <a:extLst>
                <a:ext uri="{FF2B5EF4-FFF2-40B4-BE49-F238E27FC236}">
                  <a16:creationId xmlns:a16="http://schemas.microsoft.com/office/drawing/2014/main" id="{879BB8E1-F254-544A-859D-B4CCF0DCFF68}"/>
                </a:ext>
              </a:extLst>
            </p:cNvPr>
            <p:cNvSpPr>
              <a:spLocks/>
            </p:cNvSpPr>
            <p:nvPr/>
          </p:nvSpPr>
          <p:spPr bwMode="auto">
            <a:xfrm>
              <a:off x="4378326" y="6227763"/>
              <a:ext cx="152400" cy="534988"/>
            </a:xfrm>
            <a:custGeom>
              <a:avLst/>
              <a:gdLst>
                <a:gd name="T0" fmla="*/ 19 w 48"/>
                <a:gd name="T1" fmla="*/ 0 h 168"/>
                <a:gd name="T2" fmla="*/ 22 w 48"/>
                <a:gd name="T3" fmla="*/ 1 h 168"/>
                <a:gd name="T4" fmla="*/ 32 w 48"/>
                <a:gd name="T5" fmla="*/ 14 h 168"/>
                <a:gd name="T6" fmla="*/ 48 w 48"/>
                <a:gd name="T7" fmla="*/ 156 h 168"/>
                <a:gd name="T8" fmla="*/ 36 w 48"/>
                <a:gd name="T9" fmla="*/ 164 h 168"/>
                <a:gd name="T10" fmla="*/ 2 w 48"/>
                <a:gd name="T11" fmla="*/ 168 h 168"/>
                <a:gd name="T12" fmla="*/ 0 w 48"/>
                <a:gd name="T13" fmla="*/ 141 h 168"/>
                <a:gd name="T14" fmla="*/ 21 w 48"/>
                <a:gd name="T15" fmla="*/ 1 h 168"/>
                <a:gd name="T16" fmla="*/ 19 w 48"/>
                <a:gd name="T17" fmla="*/ 0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168">
                  <a:moveTo>
                    <a:pt x="19" y="0"/>
                  </a:moveTo>
                  <a:cubicBezTo>
                    <a:pt x="20" y="0"/>
                    <a:pt x="21" y="1"/>
                    <a:pt x="22" y="1"/>
                  </a:cubicBezTo>
                  <a:cubicBezTo>
                    <a:pt x="27" y="3"/>
                    <a:pt x="30" y="9"/>
                    <a:pt x="32" y="14"/>
                  </a:cubicBezTo>
                  <a:cubicBezTo>
                    <a:pt x="40" y="31"/>
                    <a:pt x="45" y="105"/>
                    <a:pt x="48" y="156"/>
                  </a:cubicBezTo>
                  <a:cubicBezTo>
                    <a:pt x="44" y="159"/>
                    <a:pt x="40" y="162"/>
                    <a:pt x="36" y="164"/>
                  </a:cubicBezTo>
                  <a:cubicBezTo>
                    <a:pt x="2" y="168"/>
                    <a:pt x="2" y="168"/>
                    <a:pt x="2" y="168"/>
                  </a:cubicBezTo>
                  <a:cubicBezTo>
                    <a:pt x="0" y="141"/>
                    <a:pt x="0" y="141"/>
                    <a:pt x="0" y="141"/>
                  </a:cubicBezTo>
                  <a:cubicBezTo>
                    <a:pt x="6" y="92"/>
                    <a:pt x="16" y="32"/>
                    <a:pt x="21" y="1"/>
                  </a:cubicBezTo>
                  <a:cubicBezTo>
                    <a:pt x="20" y="1"/>
                    <a:pt x="19" y="0"/>
                    <a:pt x="19"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8" name="Freeform 48">
              <a:extLst>
                <a:ext uri="{FF2B5EF4-FFF2-40B4-BE49-F238E27FC236}">
                  <a16:creationId xmlns:a16="http://schemas.microsoft.com/office/drawing/2014/main" id="{5664AB73-3696-7646-8A49-8CE23FAC6FE8}"/>
                </a:ext>
              </a:extLst>
            </p:cNvPr>
            <p:cNvSpPr>
              <a:spLocks/>
            </p:cNvSpPr>
            <p:nvPr/>
          </p:nvSpPr>
          <p:spPr bwMode="auto">
            <a:xfrm>
              <a:off x="4378326" y="6557963"/>
              <a:ext cx="38100" cy="204788"/>
            </a:xfrm>
            <a:custGeom>
              <a:avLst/>
              <a:gdLst>
                <a:gd name="T0" fmla="*/ 12 w 12"/>
                <a:gd name="T1" fmla="*/ 63 h 64"/>
                <a:gd name="T2" fmla="*/ 2 w 12"/>
                <a:gd name="T3" fmla="*/ 64 h 64"/>
                <a:gd name="T4" fmla="*/ 0 w 12"/>
                <a:gd name="T5" fmla="*/ 37 h 64"/>
                <a:gd name="T6" fmla="*/ 5 w 12"/>
                <a:gd name="T7" fmla="*/ 0 h 64"/>
                <a:gd name="T8" fmla="*/ 12 w 12"/>
                <a:gd name="T9" fmla="*/ 63 h 64"/>
              </a:gdLst>
              <a:ahLst/>
              <a:cxnLst>
                <a:cxn ang="0">
                  <a:pos x="T0" y="T1"/>
                </a:cxn>
                <a:cxn ang="0">
                  <a:pos x="T2" y="T3"/>
                </a:cxn>
                <a:cxn ang="0">
                  <a:pos x="T4" y="T5"/>
                </a:cxn>
                <a:cxn ang="0">
                  <a:pos x="T6" y="T7"/>
                </a:cxn>
                <a:cxn ang="0">
                  <a:pos x="T8" y="T9"/>
                </a:cxn>
              </a:cxnLst>
              <a:rect l="0" t="0" r="r" b="b"/>
              <a:pathLst>
                <a:path w="12" h="64">
                  <a:moveTo>
                    <a:pt x="12" y="63"/>
                  </a:moveTo>
                  <a:cubicBezTo>
                    <a:pt x="2" y="64"/>
                    <a:pt x="2" y="64"/>
                    <a:pt x="2" y="64"/>
                  </a:cubicBezTo>
                  <a:cubicBezTo>
                    <a:pt x="0" y="37"/>
                    <a:pt x="0" y="37"/>
                    <a:pt x="0" y="37"/>
                  </a:cubicBezTo>
                  <a:cubicBezTo>
                    <a:pt x="1" y="25"/>
                    <a:pt x="3" y="12"/>
                    <a:pt x="5" y="0"/>
                  </a:cubicBezTo>
                  <a:lnTo>
                    <a:pt x="12" y="63"/>
                  </a:ln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9" name="Freeform 49">
              <a:extLst>
                <a:ext uri="{FF2B5EF4-FFF2-40B4-BE49-F238E27FC236}">
                  <a16:creationId xmlns:a16="http://schemas.microsoft.com/office/drawing/2014/main" id="{74B0191A-9C57-1544-BD6E-A71062907524}"/>
                </a:ext>
              </a:extLst>
            </p:cNvPr>
            <p:cNvSpPr>
              <a:spLocks/>
            </p:cNvSpPr>
            <p:nvPr/>
          </p:nvSpPr>
          <p:spPr bwMode="auto">
            <a:xfrm>
              <a:off x="3743326" y="6408738"/>
              <a:ext cx="161925" cy="385763"/>
            </a:xfrm>
            <a:custGeom>
              <a:avLst/>
              <a:gdLst>
                <a:gd name="T0" fmla="*/ 39 w 51"/>
                <a:gd name="T1" fmla="*/ 121 h 121"/>
                <a:gd name="T2" fmla="*/ 43 w 51"/>
                <a:gd name="T3" fmla="*/ 94 h 121"/>
                <a:gd name="T4" fmla="*/ 51 w 51"/>
                <a:gd name="T5" fmla="*/ 32 h 121"/>
                <a:gd name="T6" fmla="*/ 11 w 51"/>
                <a:gd name="T7" fmla="*/ 18 h 121"/>
                <a:gd name="T8" fmla="*/ 1 w 51"/>
                <a:gd name="T9" fmla="*/ 75 h 121"/>
                <a:gd name="T10" fmla="*/ 0 w 51"/>
                <a:gd name="T11" fmla="*/ 99 h 121"/>
                <a:gd name="T12" fmla="*/ 39 w 51"/>
                <a:gd name="T13" fmla="*/ 121 h 121"/>
              </a:gdLst>
              <a:ahLst/>
              <a:cxnLst>
                <a:cxn ang="0">
                  <a:pos x="T0" y="T1"/>
                </a:cxn>
                <a:cxn ang="0">
                  <a:pos x="T2" y="T3"/>
                </a:cxn>
                <a:cxn ang="0">
                  <a:pos x="T4" y="T5"/>
                </a:cxn>
                <a:cxn ang="0">
                  <a:pos x="T6" y="T7"/>
                </a:cxn>
                <a:cxn ang="0">
                  <a:pos x="T8" y="T9"/>
                </a:cxn>
                <a:cxn ang="0">
                  <a:pos x="T10" y="T11"/>
                </a:cxn>
                <a:cxn ang="0">
                  <a:pos x="T12" y="T13"/>
                </a:cxn>
              </a:cxnLst>
              <a:rect l="0" t="0" r="r" b="b"/>
              <a:pathLst>
                <a:path w="51" h="121">
                  <a:moveTo>
                    <a:pt x="39" y="121"/>
                  </a:moveTo>
                  <a:cubicBezTo>
                    <a:pt x="41" y="110"/>
                    <a:pt x="41" y="104"/>
                    <a:pt x="43" y="94"/>
                  </a:cubicBezTo>
                  <a:cubicBezTo>
                    <a:pt x="45" y="80"/>
                    <a:pt x="51" y="32"/>
                    <a:pt x="51" y="32"/>
                  </a:cubicBezTo>
                  <a:cubicBezTo>
                    <a:pt x="43" y="0"/>
                    <a:pt x="12" y="3"/>
                    <a:pt x="11" y="18"/>
                  </a:cubicBezTo>
                  <a:cubicBezTo>
                    <a:pt x="9" y="33"/>
                    <a:pt x="4" y="48"/>
                    <a:pt x="1" y="75"/>
                  </a:cubicBezTo>
                  <a:cubicBezTo>
                    <a:pt x="0" y="84"/>
                    <a:pt x="0" y="92"/>
                    <a:pt x="0" y="99"/>
                  </a:cubicBezTo>
                  <a:cubicBezTo>
                    <a:pt x="12" y="108"/>
                    <a:pt x="25" y="115"/>
                    <a:pt x="39" y="121"/>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0" name="Freeform 50">
              <a:extLst>
                <a:ext uri="{FF2B5EF4-FFF2-40B4-BE49-F238E27FC236}">
                  <a16:creationId xmlns:a16="http://schemas.microsoft.com/office/drawing/2014/main" id="{5F81791A-3CC2-B34C-A27D-FE02B00F1ED8}"/>
                </a:ext>
              </a:extLst>
            </p:cNvPr>
            <p:cNvSpPr>
              <a:spLocks/>
            </p:cNvSpPr>
            <p:nvPr/>
          </p:nvSpPr>
          <p:spPr bwMode="auto">
            <a:xfrm>
              <a:off x="3730626" y="6196013"/>
              <a:ext cx="203200" cy="566738"/>
            </a:xfrm>
            <a:custGeom>
              <a:avLst/>
              <a:gdLst>
                <a:gd name="T0" fmla="*/ 64 w 64"/>
                <a:gd name="T1" fmla="*/ 0 h 178"/>
                <a:gd name="T2" fmla="*/ 27 w 64"/>
                <a:gd name="T3" fmla="*/ 11 h 178"/>
                <a:gd name="T4" fmla="*/ 17 w 64"/>
                <a:gd name="T5" fmla="*/ 24 h 178"/>
                <a:gd name="T6" fmla="*/ 0 w 64"/>
                <a:gd name="T7" fmla="*/ 164 h 178"/>
                <a:gd name="T8" fmla="*/ 16 w 64"/>
                <a:gd name="T9" fmla="*/ 175 h 178"/>
                <a:gd name="T10" fmla="*/ 46 w 64"/>
                <a:gd name="T11" fmla="*/ 178 h 178"/>
                <a:gd name="T12" fmla="*/ 64 w 64"/>
                <a:gd name="T13" fmla="*/ 0 h 178"/>
              </a:gdLst>
              <a:ahLst/>
              <a:cxnLst>
                <a:cxn ang="0">
                  <a:pos x="T0" y="T1"/>
                </a:cxn>
                <a:cxn ang="0">
                  <a:pos x="T2" y="T3"/>
                </a:cxn>
                <a:cxn ang="0">
                  <a:pos x="T4" y="T5"/>
                </a:cxn>
                <a:cxn ang="0">
                  <a:pos x="T6" y="T7"/>
                </a:cxn>
                <a:cxn ang="0">
                  <a:pos x="T8" y="T9"/>
                </a:cxn>
                <a:cxn ang="0">
                  <a:pos x="T10" y="T11"/>
                </a:cxn>
                <a:cxn ang="0">
                  <a:pos x="T12" y="T13"/>
                </a:cxn>
              </a:cxnLst>
              <a:rect l="0" t="0" r="r" b="b"/>
              <a:pathLst>
                <a:path w="64" h="178">
                  <a:moveTo>
                    <a:pt x="64" y="0"/>
                  </a:moveTo>
                  <a:cubicBezTo>
                    <a:pt x="64" y="0"/>
                    <a:pt x="41" y="6"/>
                    <a:pt x="27" y="11"/>
                  </a:cubicBezTo>
                  <a:cubicBezTo>
                    <a:pt x="22" y="13"/>
                    <a:pt x="19" y="19"/>
                    <a:pt x="17" y="24"/>
                  </a:cubicBezTo>
                  <a:cubicBezTo>
                    <a:pt x="9" y="41"/>
                    <a:pt x="4" y="113"/>
                    <a:pt x="0" y="164"/>
                  </a:cubicBezTo>
                  <a:cubicBezTo>
                    <a:pt x="6" y="168"/>
                    <a:pt x="11" y="171"/>
                    <a:pt x="16" y="175"/>
                  </a:cubicBezTo>
                  <a:cubicBezTo>
                    <a:pt x="46" y="178"/>
                    <a:pt x="46" y="178"/>
                    <a:pt x="46" y="178"/>
                  </a:cubicBezTo>
                  <a:lnTo>
                    <a:pt x="6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1" name="Freeform 51">
              <a:extLst>
                <a:ext uri="{FF2B5EF4-FFF2-40B4-BE49-F238E27FC236}">
                  <a16:creationId xmlns:a16="http://schemas.microsoft.com/office/drawing/2014/main" id="{0480621C-7B47-7043-95D3-628FC921A812}"/>
                </a:ext>
              </a:extLst>
            </p:cNvPr>
            <p:cNvSpPr>
              <a:spLocks/>
            </p:cNvSpPr>
            <p:nvPr/>
          </p:nvSpPr>
          <p:spPr bwMode="auto">
            <a:xfrm>
              <a:off x="3848101" y="6424613"/>
              <a:ext cx="57150" cy="338138"/>
            </a:xfrm>
            <a:custGeom>
              <a:avLst/>
              <a:gdLst>
                <a:gd name="T0" fmla="*/ 0 w 36"/>
                <a:gd name="T1" fmla="*/ 211 h 213"/>
                <a:gd name="T2" fmla="*/ 18 w 36"/>
                <a:gd name="T3" fmla="*/ 213 h 213"/>
                <a:gd name="T4" fmla="*/ 36 w 36"/>
                <a:gd name="T5" fmla="*/ 38 h 213"/>
                <a:gd name="T6" fmla="*/ 22 w 36"/>
                <a:gd name="T7" fmla="*/ 0 h 213"/>
                <a:gd name="T8" fmla="*/ 0 w 36"/>
                <a:gd name="T9" fmla="*/ 211 h 213"/>
              </a:gdLst>
              <a:ahLst/>
              <a:cxnLst>
                <a:cxn ang="0">
                  <a:pos x="T0" y="T1"/>
                </a:cxn>
                <a:cxn ang="0">
                  <a:pos x="T2" y="T3"/>
                </a:cxn>
                <a:cxn ang="0">
                  <a:pos x="T4" y="T5"/>
                </a:cxn>
                <a:cxn ang="0">
                  <a:pos x="T6" y="T7"/>
                </a:cxn>
                <a:cxn ang="0">
                  <a:pos x="T8" y="T9"/>
                </a:cxn>
              </a:cxnLst>
              <a:rect l="0" t="0" r="r" b="b"/>
              <a:pathLst>
                <a:path w="36" h="213">
                  <a:moveTo>
                    <a:pt x="0" y="211"/>
                  </a:moveTo>
                  <a:lnTo>
                    <a:pt x="18" y="213"/>
                  </a:lnTo>
                  <a:lnTo>
                    <a:pt x="36" y="38"/>
                  </a:lnTo>
                  <a:lnTo>
                    <a:pt x="22" y="0"/>
                  </a:lnTo>
                  <a:lnTo>
                    <a:pt x="0" y="211"/>
                  </a:ln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2" name="Freeform 52">
              <a:extLst>
                <a:ext uri="{FF2B5EF4-FFF2-40B4-BE49-F238E27FC236}">
                  <a16:creationId xmlns:a16="http://schemas.microsoft.com/office/drawing/2014/main" id="{9EAFA9B9-6B8A-8D4A-8B85-DC606AB34B50}"/>
                </a:ext>
              </a:extLst>
            </p:cNvPr>
            <p:cNvSpPr>
              <a:spLocks/>
            </p:cNvSpPr>
            <p:nvPr/>
          </p:nvSpPr>
          <p:spPr bwMode="auto">
            <a:xfrm>
              <a:off x="3819526" y="6138863"/>
              <a:ext cx="625475" cy="709613"/>
            </a:xfrm>
            <a:custGeom>
              <a:avLst/>
              <a:gdLst>
                <a:gd name="T0" fmla="*/ 170 w 196"/>
                <a:gd name="T1" fmla="*/ 211 h 223"/>
                <a:gd name="T2" fmla="*/ 196 w 196"/>
                <a:gd name="T3" fmla="*/ 29 h 223"/>
                <a:gd name="T4" fmla="*/ 137 w 196"/>
                <a:gd name="T5" fmla="*/ 7 h 223"/>
                <a:gd name="T6" fmla="*/ 98 w 196"/>
                <a:gd name="T7" fmla="*/ 0 h 223"/>
                <a:gd name="T8" fmla="*/ 59 w 196"/>
                <a:gd name="T9" fmla="*/ 7 h 223"/>
                <a:gd name="T10" fmla="*/ 0 w 196"/>
                <a:gd name="T11" fmla="*/ 29 h 223"/>
                <a:gd name="T12" fmla="*/ 25 w 196"/>
                <a:gd name="T13" fmla="*/ 210 h 223"/>
                <a:gd name="T14" fmla="*/ 99 w 196"/>
                <a:gd name="T15" fmla="*/ 223 h 223"/>
                <a:gd name="T16" fmla="*/ 99 w 196"/>
                <a:gd name="T17" fmla="*/ 223 h 223"/>
                <a:gd name="T18" fmla="*/ 170 w 196"/>
                <a:gd name="T19" fmla="*/ 21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23">
                  <a:moveTo>
                    <a:pt x="170" y="211"/>
                  </a:moveTo>
                  <a:cubicBezTo>
                    <a:pt x="175" y="161"/>
                    <a:pt x="190" y="69"/>
                    <a:pt x="196" y="29"/>
                  </a:cubicBezTo>
                  <a:cubicBezTo>
                    <a:pt x="175" y="18"/>
                    <a:pt x="158" y="13"/>
                    <a:pt x="137" y="7"/>
                  </a:cubicBezTo>
                  <a:cubicBezTo>
                    <a:pt x="124" y="3"/>
                    <a:pt x="111" y="2"/>
                    <a:pt x="98" y="0"/>
                  </a:cubicBezTo>
                  <a:cubicBezTo>
                    <a:pt x="85" y="2"/>
                    <a:pt x="72" y="3"/>
                    <a:pt x="59" y="7"/>
                  </a:cubicBezTo>
                  <a:cubicBezTo>
                    <a:pt x="38" y="13"/>
                    <a:pt x="21" y="18"/>
                    <a:pt x="0" y="29"/>
                  </a:cubicBezTo>
                  <a:cubicBezTo>
                    <a:pt x="6" y="69"/>
                    <a:pt x="21" y="160"/>
                    <a:pt x="25" y="210"/>
                  </a:cubicBezTo>
                  <a:cubicBezTo>
                    <a:pt x="48" y="218"/>
                    <a:pt x="73" y="223"/>
                    <a:pt x="99" y="223"/>
                  </a:cubicBezTo>
                  <a:cubicBezTo>
                    <a:pt x="99" y="223"/>
                    <a:pt x="99" y="223"/>
                    <a:pt x="99" y="223"/>
                  </a:cubicBezTo>
                  <a:cubicBezTo>
                    <a:pt x="124" y="223"/>
                    <a:pt x="148" y="218"/>
                    <a:pt x="170" y="211"/>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3" name="Freeform 53">
              <a:extLst>
                <a:ext uri="{FF2B5EF4-FFF2-40B4-BE49-F238E27FC236}">
                  <a16:creationId xmlns:a16="http://schemas.microsoft.com/office/drawing/2014/main" id="{015D438E-EDB7-DC40-A5CD-C5397DD7B094}"/>
                </a:ext>
              </a:extLst>
            </p:cNvPr>
            <p:cNvSpPr>
              <a:spLocks/>
            </p:cNvSpPr>
            <p:nvPr/>
          </p:nvSpPr>
          <p:spPr bwMode="auto">
            <a:xfrm>
              <a:off x="3986213" y="6138863"/>
              <a:ext cx="292100" cy="107950"/>
            </a:xfrm>
            <a:custGeom>
              <a:avLst/>
              <a:gdLst>
                <a:gd name="T0" fmla="*/ 89 w 92"/>
                <a:gd name="T1" fmla="*/ 8 h 34"/>
                <a:gd name="T2" fmla="*/ 85 w 92"/>
                <a:gd name="T3" fmla="*/ 7 h 34"/>
                <a:gd name="T4" fmla="*/ 46 w 92"/>
                <a:gd name="T5" fmla="*/ 0 h 34"/>
                <a:gd name="T6" fmla="*/ 7 w 92"/>
                <a:gd name="T7" fmla="*/ 7 h 34"/>
                <a:gd name="T8" fmla="*/ 3 w 92"/>
                <a:gd name="T9" fmla="*/ 8 h 34"/>
                <a:gd name="T10" fmla="*/ 0 w 92"/>
                <a:gd name="T11" fmla="*/ 15 h 34"/>
                <a:gd name="T12" fmla="*/ 46 w 92"/>
                <a:gd name="T13" fmla="*/ 34 h 34"/>
                <a:gd name="T14" fmla="*/ 92 w 92"/>
                <a:gd name="T15" fmla="*/ 15 h 34"/>
                <a:gd name="T16" fmla="*/ 89 w 92"/>
                <a:gd name="T17" fmla="*/ 8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 h="34">
                  <a:moveTo>
                    <a:pt x="89" y="8"/>
                  </a:moveTo>
                  <a:cubicBezTo>
                    <a:pt x="88" y="7"/>
                    <a:pt x="86" y="7"/>
                    <a:pt x="85" y="7"/>
                  </a:cubicBezTo>
                  <a:cubicBezTo>
                    <a:pt x="72" y="3"/>
                    <a:pt x="59" y="2"/>
                    <a:pt x="46" y="0"/>
                  </a:cubicBezTo>
                  <a:cubicBezTo>
                    <a:pt x="33" y="2"/>
                    <a:pt x="20" y="3"/>
                    <a:pt x="7" y="7"/>
                  </a:cubicBezTo>
                  <a:cubicBezTo>
                    <a:pt x="6" y="7"/>
                    <a:pt x="4" y="7"/>
                    <a:pt x="3" y="8"/>
                  </a:cubicBezTo>
                  <a:cubicBezTo>
                    <a:pt x="1" y="10"/>
                    <a:pt x="0" y="12"/>
                    <a:pt x="0" y="15"/>
                  </a:cubicBezTo>
                  <a:cubicBezTo>
                    <a:pt x="0" y="25"/>
                    <a:pt x="20" y="34"/>
                    <a:pt x="46" y="34"/>
                  </a:cubicBezTo>
                  <a:cubicBezTo>
                    <a:pt x="72" y="34"/>
                    <a:pt x="92" y="25"/>
                    <a:pt x="92" y="15"/>
                  </a:cubicBezTo>
                  <a:cubicBezTo>
                    <a:pt x="92" y="12"/>
                    <a:pt x="91" y="10"/>
                    <a:pt x="89" y="8"/>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4" name="Freeform 54">
              <a:extLst>
                <a:ext uri="{FF2B5EF4-FFF2-40B4-BE49-F238E27FC236}">
                  <a16:creationId xmlns:a16="http://schemas.microsoft.com/office/drawing/2014/main" id="{4AE28ED7-60B4-414C-B07C-3522AE241C28}"/>
                </a:ext>
              </a:extLst>
            </p:cNvPr>
            <p:cNvSpPr>
              <a:spLocks/>
            </p:cNvSpPr>
            <p:nvPr/>
          </p:nvSpPr>
          <p:spPr bwMode="auto">
            <a:xfrm>
              <a:off x="4189413" y="6145213"/>
              <a:ext cx="66675" cy="73025"/>
            </a:xfrm>
            <a:custGeom>
              <a:avLst/>
              <a:gdLst>
                <a:gd name="T0" fmla="*/ 21 w 21"/>
                <a:gd name="T1" fmla="*/ 5 h 23"/>
                <a:gd name="T2" fmla="*/ 1 w 21"/>
                <a:gd name="T3" fmla="*/ 0 h 23"/>
                <a:gd name="T4" fmla="*/ 0 w 21"/>
                <a:gd name="T5" fmla="*/ 11 h 23"/>
                <a:gd name="T6" fmla="*/ 14 w 21"/>
                <a:gd name="T7" fmla="*/ 23 h 23"/>
                <a:gd name="T8" fmla="*/ 21 w 21"/>
                <a:gd name="T9" fmla="*/ 5 h 23"/>
              </a:gdLst>
              <a:ahLst/>
              <a:cxnLst>
                <a:cxn ang="0">
                  <a:pos x="T0" y="T1"/>
                </a:cxn>
                <a:cxn ang="0">
                  <a:pos x="T2" y="T3"/>
                </a:cxn>
                <a:cxn ang="0">
                  <a:pos x="T4" y="T5"/>
                </a:cxn>
                <a:cxn ang="0">
                  <a:pos x="T6" y="T7"/>
                </a:cxn>
                <a:cxn ang="0">
                  <a:pos x="T8" y="T9"/>
                </a:cxn>
              </a:cxnLst>
              <a:rect l="0" t="0" r="r" b="b"/>
              <a:pathLst>
                <a:path w="21" h="23">
                  <a:moveTo>
                    <a:pt x="21" y="5"/>
                  </a:moveTo>
                  <a:cubicBezTo>
                    <a:pt x="14" y="3"/>
                    <a:pt x="8" y="1"/>
                    <a:pt x="1" y="0"/>
                  </a:cubicBezTo>
                  <a:cubicBezTo>
                    <a:pt x="0" y="11"/>
                    <a:pt x="0" y="11"/>
                    <a:pt x="0" y="11"/>
                  </a:cubicBezTo>
                  <a:cubicBezTo>
                    <a:pt x="14" y="23"/>
                    <a:pt x="14" y="23"/>
                    <a:pt x="14" y="23"/>
                  </a:cubicBezTo>
                  <a:lnTo>
                    <a:pt x="21" y="5"/>
                  </a:ln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5" name="Freeform 55">
              <a:extLst>
                <a:ext uri="{FF2B5EF4-FFF2-40B4-BE49-F238E27FC236}">
                  <a16:creationId xmlns:a16="http://schemas.microsoft.com/office/drawing/2014/main" id="{4916EA79-46E0-AF46-9093-1A74D4FEE642}"/>
                </a:ext>
              </a:extLst>
            </p:cNvPr>
            <p:cNvSpPr>
              <a:spLocks/>
            </p:cNvSpPr>
            <p:nvPr/>
          </p:nvSpPr>
          <p:spPr bwMode="auto">
            <a:xfrm>
              <a:off x="4052888" y="6034088"/>
              <a:ext cx="158750" cy="146050"/>
            </a:xfrm>
            <a:custGeom>
              <a:avLst/>
              <a:gdLst>
                <a:gd name="T0" fmla="*/ 0 w 100"/>
                <a:gd name="T1" fmla="*/ 0 h 92"/>
                <a:gd name="T2" fmla="*/ 100 w 100"/>
                <a:gd name="T3" fmla="*/ 0 h 92"/>
                <a:gd name="T4" fmla="*/ 100 w 100"/>
                <a:gd name="T5" fmla="*/ 82 h 92"/>
                <a:gd name="T6" fmla="*/ 86 w 100"/>
                <a:gd name="T7" fmla="*/ 92 h 92"/>
                <a:gd name="T8" fmla="*/ 0 w 100"/>
                <a:gd name="T9" fmla="*/ 6 h 92"/>
                <a:gd name="T10" fmla="*/ 0 w 100"/>
                <a:gd name="T11" fmla="*/ 0 h 92"/>
              </a:gdLst>
              <a:ahLst/>
              <a:cxnLst>
                <a:cxn ang="0">
                  <a:pos x="T0" y="T1"/>
                </a:cxn>
                <a:cxn ang="0">
                  <a:pos x="T2" y="T3"/>
                </a:cxn>
                <a:cxn ang="0">
                  <a:pos x="T4" y="T5"/>
                </a:cxn>
                <a:cxn ang="0">
                  <a:pos x="T6" y="T7"/>
                </a:cxn>
                <a:cxn ang="0">
                  <a:pos x="T8" y="T9"/>
                </a:cxn>
                <a:cxn ang="0">
                  <a:pos x="T10" y="T11"/>
                </a:cxn>
              </a:cxnLst>
              <a:rect l="0" t="0" r="r" b="b"/>
              <a:pathLst>
                <a:path w="100" h="92">
                  <a:moveTo>
                    <a:pt x="0" y="0"/>
                  </a:moveTo>
                  <a:lnTo>
                    <a:pt x="100" y="0"/>
                  </a:lnTo>
                  <a:lnTo>
                    <a:pt x="100" y="82"/>
                  </a:lnTo>
                  <a:lnTo>
                    <a:pt x="86" y="92"/>
                  </a:lnTo>
                  <a:lnTo>
                    <a:pt x="0" y="6"/>
                  </a:lnTo>
                  <a:lnTo>
                    <a:pt x="0" y="0"/>
                  </a:ln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6" name="Freeform 56">
              <a:extLst>
                <a:ext uri="{FF2B5EF4-FFF2-40B4-BE49-F238E27FC236}">
                  <a16:creationId xmlns:a16="http://schemas.microsoft.com/office/drawing/2014/main" id="{746B2E48-7BBB-4F4A-B2F6-D11C5DCFE9BB}"/>
                </a:ext>
              </a:extLst>
            </p:cNvPr>
            <p:cNvSpPr>
              <a:spLocks/>
            </p:cNvSpPr>
            <p:nvPr/>
          </p:nvSpPr>
          <p:spPr bwMode="auto">
            <a:xfrm>
              <a:off x="3873501" y="5768975"/>
              <a:ext cx="255588" cy="347663"/>
            </a:xfrm>
            <a:custGeom>
              <a:avLst/>
              <a:gdLst>
                <a:gd name="T0" fmla="*/ 80 w 80"/>
                <a:gd name="T1" fmla="*/ 97 h 109"/>
                <a:gd name="T2" fmla="*/ 25 w 80"/>
                <a:gd name="T3" fmla="*/ 109 h 109"/>
                <a:gd name="T4" fmla="*/ 20 w 80"/>
                <a:gd name="T5" fmla="*/ 9 h 109"/>
                <a:gd name="T6" fmla="*/ 80 w 80"/>
                <a:gd name="T7" fmla="*/ 0 h 109"/>
                <a:gd name="T8" fmla="*/ 80 w 80"/>
                <a:gd name="T9" fmla="*/ 97 h 109"/>
              </a:gdLst>
              <a:ahLst/>
              <a:cxnLst>
                <a:cxn ang="0">
                  <a:pos x="T0" y="T1"/>
                </a:cxn>
                <a:cxn ang="0">
                  <a:pos x="T2" y="T3"/>
                </a:cxn>
                <a:cxn ang="0">
                  <a:pos x="T4" y="T5"/>
                </a:cxn>
                <a:cxn ang="0">
                  <a:pos x="T6" y="T7"/>
                </a:cxn>
                <a:cxn ang="0">
                  <a:pos x="T8" y="T9"/>
                </a:cxn>
              </a:cxnLst>
              <a:rect l="0" t="0" r="r" b="b"/>
              <a:pathLst>
                <a:path w="80" h="109">
                  <a:moveTo>
                    <a:pt x="80" y="97"/>
                  </a:moveTo>
                  <a:cubicBezTo>
                    <a:pt x="52" y="95"/>
                    <a:pt x="49" y="93"/>
                    <a:pt x="25" y="109"/>
                  </a:cubicBezTo>
                  <a:cubicBezTo>
                    <a:pt x="8" y="92"/>
                    <a:pt x="0" y="59"/>
                    <a:pt x="20" y="9"/>
                  </a:cubicBezTo>
                  <a:cubicBezTo>
                    <a:pt x="80" y="0"/>
                    <a:pt x="80" y="0"/>
                    <a:pt x="80" y="0"/>
                  </a:cubicBezTo>
                  <a:lnTo>
                    <a:pt x="80" y="97"/>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7" name="Freeform 57">
              <a:extLst>
                <a:ext uri="{FF2B5EF4-FFF2-40B4-BE49-F238E27FC236}">
                  <a16:creationId xmlns:a16="http://schemas.microsoft.com/office/drawing/2014/main" id="{440E26AA-524A-374A-BCF8-753AE12EDBD6}"/>
                </a:ext>
              </a:extLst>
            </p:cNvPr>
            <p:cNvSpPr>
              <a:spLocks/>
            </p:cNvSpPr>
            <p:nvPr/>
          </p:nvSpPr>
          <p:spPr bwMode="auto">
            <a:xfrm>
              <a:off x="4135438" y="5768975"/>
              <a:ext cx="255588" cy="347663"/>
            </a:xfrm>
            <a:custGeom>
              <a:avLst/>
              <a:gdLst>
                <a:gd name="T0" fmla="*/ 0 w 80"/>
                <a:gd name="T1" fmla="*/ 97 h 109"/>
                <a:gd name="T2" fmla="*/ 55 w 80"/>
                <a:gd name="T3" fmla="*/ 109 h 109"/>
                <a:gd name="T4" fmla="*/ 60 w 80"/>
                <a:gd name="T5" fmla="*/ 9 h 109"/>
                <a:gd name="T6" fmla="*/ 0 w 80"/>
                <a:gd name="T7" fmla="*/ 0 h 109"/>
                <a:gd name="T8" fmla="*/ 0 w 80"/>
                <a:gd name="T9" fmla="*/ 97 h 109"/>
              </a:gdLst>
              <a:ahLst/>
              <a:cxnLst>
                <a:cxn ang="0">
                  <a:pos x="T0" y="T1"/>
                </a:cxn>
                <a:cxn ang="0">
                  <a:pos x="T2" y="T3"/>
                </a:cxn>
                <a:cxn ang="0">
                  <a:pos x="T4" y="T5"/>
                </a:cxn>
                <a:cxn ang="0">
                  <a:pos x="T6" y="T7"/>
                </a:cxn>
                <a:cxn ang="0">
                  <a:pos x="T8" y="T9"/>
                </a:cxn>
              </a:cxnLst>
              <a:rect l="0" t="0" r="r" b="b"/>
              <a:pathLst>
                <a:path w="80" h="109">
                  <a:moveTo>
                    <a:pt x="0" y="97"/>
                  </a:moveTo>
                  <a:cubicBezTo>
                    <a:pt x="28" y="95"/>
                    <a:pt x="31" y="93"/>
                    <a:pt x="55" y="109"/>
                  </a:cubicBezTo>
                  <a:cubicBezTo>
                    <a:pt x="72" y="92"/>
                    <a:pt x="80" y="59"/>
                    <a:pt x="60" y="9"/>
                  </a:cubicBezTo>
                  <a:cubicBezTo>
                    <a:pt x="0" y="0"/>
                    <a:pt x="0" y="0"/>
                    <a:pt x="0" y="0"/>
                  </a:cubicBezTo>
                  <a:lnTo>
                    <a:pt x="0" y="97"/>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8" name="Freeform 58">
              <a:extLst>
                <a:ext uri="{FF2B5EF4-FFF2-40B4-BE49-F238E27FC236}">
                  <a16:creationId xmlns:a16="http://schemas.microsoft.com/office/drawing/2014/main" id="{7B392285-4C88-394B-860A-2FD4C86F3E17}"/>
                </a:ext>
              </a:extLst>
            </p:cNvPr>
            <p:cNvSpPr>
              <a:spLocks/>
            </p:cNvSpPr>
            <p:nvPr/>
          </p:nvSpPr>
          <p:spPr bwMode="auto">
            <a:xfrm>
              <a:off x="3933826" y="5826125"/>
              <a:ext cx="93663" cy="155575"/>
            </a:xfrm>
            <a:custGeom>
              <a:avLst/>
              <a:gdLst>
                <a:gd name="T0" fmla="*/ 17 w 29"/>
                <a:gd name="T1" fmla="*/ 7 h 49"/>
                <a:gd name="T2" fmla="*/ 3 w 29"/>
                <a:gd name="T3" fmla="*/ 27 h 49"/>
                <a:gd name="T4" fmla="*/ 14 w 29"/>
                <a:gd name="T5" fmla="*/ 42 h 49"/>
                <a:gd name="T6" fmla="*/ 17 w 29"/>
                <a:gd name="T7" fmla="*/ 7 h 49"/>
              </a:gdLst>
              <a:ahLst/>
              <a:cxnLst>
                <a:cxn ang="0">
                  <a:pos x="T0" y="T1"/>
                </a:cxn>
                <a:cxn ang="0">
                  <a:pos x="T2" y="T3"/>
                </a:cxn>
                <a:cxn ang="0">
                  <a:pos x="T4" y="T5"/>
                </a:cxn>
                <a:cxn ang="0">
                  <a:pos x="T6" y="T7"/>
                </a:cxn>
              </a:cxnLst>
              <a:rect l="0" t="0" r="r" b="b"/>
              <a:pathLst>
                <a:path w="29" h="49">
                  <a:moveTo>
                    <a:pt x="17" y="7"/>
                  </a:moveTo>
                  <a:cubicBezTo>
                    <a:pt x="0" y="0"/>
                    <a:pt x="0" y="16"/>
                    <a:pt x="3" y="27"/>
                  </a:cubicBezTo>
                  <a:cubicBezTo>
                    <a:pt x="5" y="34"/>
                    <a:pt x="9" y="39"/>
                    <a:pt x="14" y="42"/>
                  </a:cubicBezTo>
                  <a:cubicBezTo>
                    <a:pt x="29" y="49"/>
                    <a:pt x="12" y="15"/>
                    <a:pt x="17" y="7"/>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9" name="Freeform 59">
              <a:extLst>
                <a:ext uri="{FF2B5EF4-FFF2-40B4-BE49-F238E27FC236}">
                  <a16:creationId xmlns:a16="http://schemas.microsoft.com/office/drawing/2014/main" id="{242F18A0-CAB7-2949-B0FD-845071526FBE}"/>
                </a:ext>
              </a:extLst>
            </p:cNvPr>
            <p:cNvSpPr>
              <a:spLocks/>
            </p:cNvSpPr>
            <p:nvPr/>
          </p:nvSpPr>
          <p:spPr bwMode="auto">
            <a:xfrm>
              <a:off x="3949701" y="5854700"/>
              <a:ext cx="36513" cy="92075"/>
            </a:xfrm>
            <a:custGeom>
              <a:avLst/>
              <a:gdLst>
                <a:gd name="T0" fmla="*/ 4 w 11"/>
                <a:gd name="T1" fmla="*/ 0 h 29"/>
                <a:gd name="T2" fmla="*/ 7 w 11"/>
                <a:gd name="T3" fmla="*/ 0 h 29"/>
                <a:gd name="T4" fmla="*/ 9 w 11"/>
                <a:gd name="T5" fmla="*/ 17 h 29"/>
                <a:gd name="T6" fmla="*/ 11 w 11"/>
                <a:gd name="T7" fmla="*/ 29 h 29"/>
                <a:gd name="T8" fmla="*/ 6 w 11"/>
                <a:gd name="T9" fmla="*/ 24 h 29"/>
                <a:gd name="T10" fmla="*/ 2 w 11"/>
                <a:gd name="T11" fmla="*/ 17 h 29"/>
                <a:gd name="T12" fmla="*/ 1 w 11"/>
                <a:gd name="T13" fmla="*/ 6 h 29"/>
                <a:gd name="T14" fmla="*/ 2 w 11"/>
                <a:gd name="T15" fmla="*/ 1 h 29"/>
                <a:gd name="T16" fmla="*/ 4 w 11"/>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29">
                  <a:moveTo>
                    <a:pt x="4" y="0"/>
                  </a:moveTo>
                  <a:cubicBezTo>
                    <a:pt x="5" y="0"/>
                    <a:pt x="6" y="0"/>
                    <a:pt x="7" y="0"/>
                  </a:cubicBezTo>
                  <a:cubicBezTo>
                    <a:pt x="6" y="5"/>
                    <a:pt x="8" y="11"/>
                    <a:pt x="9" y="17"/>
                  </a:cubicBezTo>
                  <a:cubicBezTo>
                    <a:pt x="10" y="22"/>
                    <a:pt x="11" y="27"/>
                    <a:pt x="11" y="29"/>
                  </a:cubicBezTo>
                  <a:cubicBezTo>
                    <a:pt x="10" y="29"/>
                    <a:pt x="6" y="25"/>
                    <a:pt x="6" y="24"/>
                  </a:cubicBezTo>
                  <a:cubicBezTo>
                    <a:pt x="4" y="22"/>
                    <a:pt x="3" y="20"/>
                    <a:pt x="2" y="17"/>
                  </a:cubicBezTo>
                  <a:cubicBezTo>
                    <a:pt x="1" y="13"/>
                    <a:pt x="0" y="9"/>
                    <a:pt x="1" y="6"/>
                  </a:cubicBezTo>
                  <a:cubicBezTo>
                    <a:pt x="1" y="4"/>
                    <a:pt x="1" y="2"/>
                    <a:pt x="2" y="1"/>
                  </a:cubicBezTo>
                  <a:cubicBezTo>
                    <a:pt x="2" y="1"/>
                    <a:pt x="3" y="0"/>
                    <a:pt x="4" y="0"/>
                  </a:cubicBez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0" name="Freeform 60">
              <a:extLst>
                <a:ext uri="{FF2B5EF4-FFF2-40B4-BE49-F238E27FC236}">
                  <a16:creationId xmlns:a16="http://schemas.microsoft.com/office/drawing/2014/main" id="{7D4006AA-31A6-0F4A-98B7-6BBB1467C1F5}"/>
                </a:ext>
              </a:extLst>
            </p:cNvPr>
            <p:cNvSpPr>
              <a:spLocks/>
            </p:cNvSpPr>
            <p:nvPr/>
          </p:nvSpPr>
          <p:spPr bwMode="auto">
            <a:xfrm>
              <a:off x="4237038" y="5826125"/>
              <a:ext cx="92075" cy="155575"/>
            </a:xfrm>
            <a:custGeom>
              <a:avLst/>
              <a:gdLst>
                <a:gd name="T0" fmla="*/ 12 w 29"/>
                <a:gd name="T1" fmla="*/ 7 h 49"/>
                <a:gd name="T2" fmla="*/ 26 w 29"/>
                <a:gd name="T3" fmla="*/ 27 h 49"/>
                <a:gd name="T4" fmla="*/ 15 w 29"/>
                <a:gd name="T5" fmla="*/ 42 h 49"/>
                <a:gd name="T6" fmla="*/ 12 w 29"/>
                <a:gd name="T7" fmla="*/ 7 h 49"/>
              </a:gdLst>
              <a:ahLst/>
              <a:cxnLst>
                <a:cxn ang="0">
                  <a:pos x="T0" y="T1"/>
                </a:cxn>
                <a:cxn ang="0">
                  <a:pos x="T2" y="T3"/>
                </a:cxn>
                <a:cxn ang="0">
                  <a:pos x="T4" y="T5"/>
                </a:cxn>
                <a:cxn ang="0">
                  <a:pos x="T6" y="T7"/>
                </a:cxn>
              </a:cxnLst>
              <a:rect l="0" t="0" r="r" b="b"/>
              <a:pathLst>
                <a:path w="29" h="49">
                  <a:moveTo>
                    <a:pt x="12" y="7"/>
                  </a:moveTo>
                  <a:cubicBezTo>
                    <a:pt x="29" y="0"/>
                    <a:pt x="29" y="16"/>
                    <a:pt x="26" y="27"/>
                  </a:cubicBezTo>
                  <a:cubicBezTo>
                    <a:pt x="24" y="34"/>
                    <a:pt x="20" y="39"/>
                    <a:pt x="15" y="42"/>
                  </a:cubicBezTo>
                  <a:cubicBezTo>
                    <a:pt x="0" y="49"/>
                    <a:pt x="17" y="15"/>
                    <a:pt x="12" y="7"/>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1" name="Freeform 61">
              <a:extLst>
                <a:ext uri="{FF2B5EF4-FFF2-40B4-BE49-F238E27FC236}">
                  <a16:creationId xmlns:a16="http://schemas.microsoft.com/office/drawing/2014/main" id="{27E595ED-C417-2747-9A8E-F48552864014}"/>
                </a:ext>
              </a:extLst>
            </p:cNvPr>
            <p:cNvSpPr>
              <a:spLocks/>
            </p:cNvSpPr>
            <p:nvPr/>
          </p:nvSpPr>
          <p:spPr bwMode="auto">
            <a:xfrm>
              <a:off x="4278313" y="5854700"/>
              <a:ext cx="34925" cy="92075"/>
            </a:xfrm>
            <a:custGeom>
              <a:avLst/>
              <a:gdLst>
                <a:gd name="T0" fmla="*/ 7 w 11"/>
                <a:gd name="T1" fmla="*/ 0 h 29"/>
                <a:gd name="T2" fmla="*/ 4 w 11"/>
                <a:gd name="T3" fmla="*/ 0 h 29"/>
                <a:gd name="T4" fmla="*/ 2 w 11"/>
                <a:gd name="T5" fmla="*/ 17 h 29"/>
                <a:gd name="T6" fmla="*/ 0 w 11"/>
                <a:gd name="T7" fmla="*/ 29 h 29"/>
                <a:gd name="T8" fmla="*/ 5 w 11"/>
                <a:gd name="T9" fmla="*/ 24 h 29"/>
                <a:gd name="T10" fmla="*/ 9 w 11"/>
                <a:gd name="T11" fmla="*/ 17 h 29"/>
                <a:gd name="T12" fmla="*/ 10 w 11"/>
                <a:gd name="T13" fmla="*/ 6 h 29"/>
                <a:gd name="T14" fmla="*/ 9 w 11"/>
                <a:gd name="T15" fmla="*/ 1 h 29"/>
                <a:gd name="T16" fmla="*/ 7 w 11"/>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29">
                  <a:moveTo>
                    <a:pt x="7" y="0"/>
                  </a:moveTo>
                  <a:cubicBezTo>
                    <a:pt x="6" y="0"/>
                    <a:pt x="5" y="0"/>
                    <a:pt x="4" y="0"/>
                  </a:cubicBezTo>
                  <a:cubicBezTo>
                    <a:pt x="5" y="5"/>
                    <a:pt x="3" y="11"/>
                    <a:pt x="2" y="17"/>
                  </a:cubicBezTo>
                  <a:cubicBezTo>
                    <a:pt x="1" y="22"/>
                    <a:pt x="0" y="27"/>
                    <a:pt x="0" y="29"/>
                  </a:cubicBezTo>
                  <a:cubicBezTo>
                    <a:pt x="1" y="29"/>
                    <a:pt x="5" y="25"/>
                    <a:pt x="5" y="24"/>
                  </a:cubicBezTo>
                  <a:cubicBezTo>
                    <a:pt x="7" y="22"/>
                    <a:pt x="8" y="20"/>
                    <a:pt x="9" y="17"/>
                  </a:cubicBezTo>
                  <a:cubicBezTo>
                    <a:pt x="10" y="13"/>
                    <a:pt x="11" y="9"/>
                    <a:pt x="10" y="6"/>
                  </a:cubicBezTo>
                  <a:cubicBezTo>
                    <a:pt x="10" y="4"/>
                    <a:pt x="10" y="2"/>
                    <a:pt x="9" y="1"/>
                  </a:cubicBezTo>
                  <a:cubicBezTo>
                    <a:pt x="8" y="1"/>
                    <a:pt x="8" y="0"/>
                    <a:pt x="7" y="0"/>
                  </a:cubicBez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2" name="Freeform 62">
              <a:extLst>
                <a:ext uri="{FF2B5EF4-FFF2-40B4-BE49-F238E27FC236}">
                  <a16:creationId xmlns:a16="http://schemas.microsoft.com/office/drawing/2014/main" id="{973E179B-283C-014C-A5B1-500610D318BE}"/>
                </a:ext>
              </a:extLst>
            </p:cNvPr>
            <p:cNvSpPr>
              <a:spLocks/>
            </p:cNvSpPr>
            <p:nvPr/>
          </p:nvSpPr>
          <p:spPr bwMode="auto">
            <a:xfrm>
              <a:off x="3949701" y="5664200"/>
              <a:ext cx="363538" cy="439738"/>
            </a:xfrm>
            <a:custGeom>
              <a:avLst/>
              <a:gdLst>
                <a:gd name="T0" fmla="*/ 38 w 114"/>
                <a:gd name="T1" fmla="*/ 0 h 138"/>
                <a:gd name="T2" fmla="*/ 76 w 114"/>
                <a:gd name="T3" fmla="*/ 0 h 138"/>
                <a:gd name="T4" fmla="*/ 111 w 114"/>
                <a:gd name="T5" fmla="*/ 35 h 138"/>
                <a:gd name="T6" fmla="*/ 104 w 114"/>
                <a:gd name="T7" fmla="*/ 84 h 138"/>
                <a:gd name="T8" fmla="*/ 88 w 114"/>
                <a:gd name="T9" fmla="*/ 122 h 138"/>
                <a:gd name="T10" fmla="*/ 57 w 114"/>
                <a:gd name="T11" fmla="*/ 138 h 138"/>
                <a:gd name="T12" fmla="*/ 57 w 114"/>
                <a:gd name="T13" fmla="*/ 138 h 138"/>
                <a:gd name="T14" fmla="*/ 26 w 114"/>
                <a:gd name="T15" fmla="*/ 122 h 138"/>
                <a:gd name="T16" fmla="*/ 10 w 114"/>
                <a:gd name="T17" fmla="*/ 84 h 138"/>
                <a:gd name="T18" fmla="*/ 3 w 114"/>
                <a:gd name="T19" fmla="*/ 35 h 138"/>
                <a:gd name="T20" fmla="*/ 38 w 114"/>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38">
                  <a:moveTo>
                    <a:pt x="38" y="0"/>
                  </a:moveTo>
                  <a:cubicBezTo>
                    <a:pt x="76" y="0"/>
                    <a:pt x="76" y="0"/>
                    <a:pt x="76" y="0"/>
                  </a:cubicBezTo>
                  <a:cubicBezTo>
                    <a:pt x="95" y="0"/>
                    <a:pt x="114" y="16"/>
                    <a:pt x="111" y="35"/>
                  </a:cubicBezTo>
                  <a:cubicBezTo>
                    <a:pt x="104" y="84"/>
                    <a:pt x="104" y="84"/>
                    <a:pt x="104" y="84"/>
                  </a:cubicBezTo>
                  <a:cubicBezTo>
                    <a:pt x="102" y="98"/>
                    <a:pt x="96" y="112"/>
                    <a:pt x="88" y="122"/>
                  </a:cubicBezTo>
                  <a:cubicBezTo>
                    <a:pt x="81" y="132"/>
                    <a:pt x="72" y="138"/>
                    <a:pt x="57" y="138"/>
                  </a:cubicBezTo>
                  <a:cubicBezTo>
                    <a:pt x="57" y="138"/>
                    <a:pt x="57" y="138"/>
                    <a:pt x="57" y="138"/>
                  </a:cubicBezTo>
                  <a:cubicBezTo>
                    <a:pt x="42" y="138"/>
                    <a:pt x="33" y="132"/>
                    <a:pt x="26" y="122"/>
                  </a:cubicBezTo>
                  <a:cubicBezTo>
                    <a:pt x="17" y="111"/>
                    <a:pt x="12" y="97"/>
                    <a:pt x="10" y="84"/>
                  </a:cubicBezTo>
                  <a:cubicBezTo>
                    <a:pt x="3" y="35"/>
                    <a:pt x="3" y="35"/>
                    <a:pt x="3" y="35"/>
                  </a:cubicBezTo>
                  <a:cubicBezTo>
                    <a:pt x="0" y="16"/>
                    <a:pt x="19" y="0"/>
                    <a:pt x="38" y="0"/>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3" name="Freeform 63">
              <a:extLst>
                <a:ext uri="{FF2B5EF4-FFF2-40B4-BE49-F238E27FC236}">
                  <a16:creationId xmlns:a16="http://schemas.microsoft.com/office/drawing/2014/main" id="{F37E6BB2-3510-9146-94FA-070107DB9352}"/>
                </a:ext>
              </a:extLst>
            </p:cNvPr>
            <p:cNvSpPr>
              <a:spLocks/>
            </p:cNvSpPr>
            <p:nvPr/>
          </p:nvSpPr>
          <p:spPr bwMode="auto">
            <a:xfrm>
              <a:off x="3819526" y="6157913"/>
              <a:ext cx="625475" cy="690563"/>
            </a:xfrm>
            <a:custGeom>
              <a:avLst/>
              <a:gdLst>
                <a:gd name="T0" fmla="*/ 26 w 196"/>
                <a:gd name="T1" fmla="*/ 204 h 217"/>
                <a:gd name="T2" fmla="*/ 0 w 196"/>
                <a:gd name="T3" fmla="*/ 23 h 217"/>
                <a:gd name="T4" fmla="*/ 60 w 196"/>
                <a:gd name="T5" fmla="*/ 0 h 217"/>
                <a:gd name="T6" fmla="*/ 98 w 196"/>
                <a:gd name="T7" fmla="*/ 75 h 217"/>
                <a:gd name="T8" fmla="*/ 136 w 196"/>
                <a:gd name="T9" fmla="*/ 0 h 217"/>
                <a:gd name="T10" fmla="*/ 196 w 196"/>
                <a:gd name="T11" fmla="*/ 23 h 217"/>
                <a:gd name="T12" fmla="*/ 170 w 196"/>
                <a:gd name="T13" fmla="*/ 205 h 217"/>
                <a:gd name="T14" fmla="*/ 99 w 196"/>
                <a:gd name="T15" fmla="*/ 217 h 217"/>
                <a:gd name="T16" fmla="*/ 99 w 196"/>
                <a:gd name="T17" fmla="*/ 217 h 217"/>
                <a:gd name="T18" fmla="*/ 26 w 196"/>
                <a:gd name="T19" fmla="*/ 204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17">
                  <a:moveTo>
                    <a:pt x="26" y="204"/>
                  </a:moveTo>
                  <a:cubicBezTo>
                    <a:pt x="21" y="154"/>
                    <a:pt x="6" y="63"/>
                    <a:pt x="0" y="23"/>
                  </a:cubicBezTo>
                  <a:cubicBezTo>
                    <a:pt x="21" y="12"/>
                    <a:pt x="38" y="6"/>
                    <a:pt x="60" y="0"/>
                  </a:cubicBezTo>
                  <a:cubicBezTo>
                    <a:pt x="98" y="75"/>
                    <a:pt x="98" y="75"/>
                    <a:pt x="98" y="75"/>
                  </a:cubicBezTo>
                  <a:cubicBezTo>
                    <a:pt x="136" y="0"/>
                    <a:pt x="136" y="0"/>
                    <a:pt x="136" y="0"/>
                  </a:cubicBezTo>
                  <a:cubicBezTo>
                    <a:pt x="158" y="6"/>
                    <a:pt x="175" y="12"/>
                    <a:pt x="196" y="23"/>
                  </a:cubicBezTo>
                  <a:cubicBezTo>
                    <a:pt x="190" y="63"/>
                    <a:pt x="175" y="155"/>
                    <a:pt x="170" y="205"/>
                  </a:cubicBezTo>
                  <a:cubicBezTo>
                    <a:pt x="148" y="212"/>
                    <a:pt x="124" y="217"/>
                    <a:pt x="99" y="217"/>
                  </a:cubicBezTo>
                  <a:cubicBezTo>
                    <a:pt x="99" y="217"/>
                    <a:pt x="99" y="217"/>
                    <a:pt x="99" y="217"/>
                  </a:cubicBezTo>
                  <a:cubicBezTo>
                    <a:pt x="73" y="217"/>
                    <a:pt x="49" y="212"/>
                    <a:pt x="26" y="20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4" name="Freeform 64">
              <a:extLst>
                <a:ext uri="{FF2B5EF4-FFF2-40B4-BE49-F238E27FC236}">
                  <a16:creationId xmlns:a16="http://schemas.microsoft.com/office/drawing/2014/main" id="{48ED30BE-BA36-6249-A709-0106184D203D}"/>
                </a:ext>
              </a:extLst>
            </p:cNvPr>
            <p:cNvSpPr>
              <a:spLocks/>
            </p:cNvSpPr>
            <p:nvPr/>
          </p:nvSpPr>
          <p:spPr bwMode="auto">
            <a:xfrm>
              <a:off x="3995738" y="6157913"/>
              <a:ext cx="273050" cy="269875"/>
            </a:xfrm>
            <a:custGeom>
              <a:avLst/>
              <a:gdLst>
                <a:gd name="T0" fmla="*/ 0 w 86"/>
                <a:gd name="T1" fmla="*/ 1 h 85"/>
                <a:gd name="T2" fmla="*/ 5 w 86"/>
                <a:gd name="T3" fmla="*/ 0 h 85"/>
                <a:gd name="T4" fmla="*/ 43 w 86"/>
                <a:gd name="T5" fmla="*/ 75 h 85"/>
                <a:gd name="T6" fmla="*/ 81 w 86"/>
                <a:gd name="T7" fmla="*/ 0 h 85"/>
                <a:gd name="T8" fmla="*/ 86 w 86"/>
                <a:gd name="T9" fmla="*/ 1 h 85"/>
                <a:gd name="T10" fmla="*/ 47 w 86"/>
                <a:gd name="T11" fmla="*/ 77 h 85"/>
                <a:gd name="T12" fmla="*/ 43 w 86"/>
                <a:gd name="T13" fmla="*/ 85 h 85"/>
                <a:gd name="T14" fmla="*/ 39 w 86"/>
                <a:gd name="T15" fmla="*/ 77 h 85"/>
                <a:gd name="T16" fmla="*/ 0 w 86"/>
                <a:gd name="T17" fmla="*/ 1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 h="85">
                  <a:moveTo>
                    <a:pt x="0" y="1"/>
                  </a:moveTo>
                  <a:cubicBezTo>
                    <a:pt x="2" y="1"/>
                    <a:pt x="3" y="0"/>
                    <a:pt x="5" y="0"/>
                  </a:cubicBezTo>
                  <a:cubicBezTo>
                    <a:pt x="43" y="75"/>
                    <a:pt x="43" y="75"/>
                    <a:pt x="43" y="75"/>
                  </a:cubicBezTo>
                  <a:cubicBezTo>
                    <a:pt x="81" y="0"/>
                    <a:pt x="81" y="0"/>
                    <a:pt x="81" y="0"/>
                  </a:cubicBezTo>
                  <a:cubicBezTo>
                    <a:pt x="83" y="0"/>
                    <a:pt x="84" y="1"/>
                    <a:pt x="86" y="1"/>
                  </a:cubicBezTo>
                  <a:cubicBezTo>
                    <a:pt x="47" y="77"/>
                    <a:pt x="47" y="77"/>
                    <a:pt x="47" y="77"/>
                  </a:cubicBezTo>
                  <a:cubicBezTo>
                    <a:pt x="43" y="85"/>
                    <a:pt x="43" y="85"/>
                    <a:pt x="43" y="85"/>
                  </a:cubicBezTo>
                  <a:cubicBezTo>
                    <a:pt x="39" y="77"/>
                    <a:pt x="39" y="77"/>
                    <a:pt x="39" y="77"/>
                  </a:cubicBezTo>
                  <a:cubicBezTo>
                    <a:pt x="0" y="1"/>
                    <a:pt x="0" y="1"/>
                    <a:pt x="0" y="1"/>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5" name="Freeform 65">
              <a:extLst>
                <a:ext uri="{FF2B5EF4-FFF2-40B4-BE49-F238E27FC236}">
                  <a16:creationId xmlns:a16="http://schemas.microsoft.com/office/drawing/2014/main" id="{188F1129-2EDE-164F-B9FD-4DD4A1CA2416}"/>
                </a:ext>
              </a:extLst>
            </p:cNvPr>
            <p:cNvSpPr>
              <a:spLocks/>
            </p:cNvSpPr>
            <p:nvPr/>
          </p:nvSpPr>
          <p:spPr bwMode="auto">
            <a:xfrm>
              <a:off x="3914776" y="5568950"/>
              <a:ext cx="434975" cy="368300"/>
            </a:xfrm>
            <a:custGeom>
              <a:avLst/>
              <a:gdLst>
                <a:gd name="T0" fmla="*/ 68 w 136"/>
                <a:gd name="T1" fmla="*/ 71 h 116"/>
                <a:gd name="T2" fmla="*/ 53 w 136"/>
                <a:gd name="T3" fmla="*/ 70 h 116"/>
                <a:gd name="T4" fmla="*/ 52 w 136"/>
                <a:gd name="T5" fmla="*/ 41 h 116"/>
                <a:gd name="T6" fmla="*/ 45 w 136"/>
                <a:gd name="T7" fmla="*/ 69 h 116"/>
                <a:gd name="T8" fmla="*/ 27 w 136"/>
                <a:gd name="T9" fmla="*/ 69 h 116"/>
                <a:gd name="T10" fmla="*/ 21 w 136"/>
                <a:gd name="T11" fmla="*/ 116 h 116"/>
                <a:gd name="T12" fmla="*/ 33 w 136"/>
                <a:gd name="T13" fmla="*/ 14 h 116"/>
                <a:gd name="T14" fmla="*/ 103 w 136"/>
                <a:gd name="T15" fmla="*/ 14 h 116"/>
                <a:gd name="T16" fmla="*/ 115 w 136"/>
                <a:gd name="T17" fmla="*/ 116 h 116"/>
                <a:gd name="T18" fmla="*/ 109 w 136"/>
                <a:gd name="T19" fmla="*/ 69 h 116"/>
                <a:gd name="T20" fmla="*/ 68 w 136"/>
                <a:gd name="T21" fmla="*/ 71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6" h="116">
                  <a:moveTo>
                    <a:pt x="68" y="71"/>
                  </a:moveTo>
                  <a:cubicBezTo>
                    <a:pt x="62" y="71"/>
                    <a:pt x="58" y="71"/>
                    <a:pt x="53" y="70"/>
                  </a:cubicBezTo>
                  <a:cubicBezTo>
                    <a:pt x="50" y="62"/>
                    <a:pt x="49" y="54"/>
                    <a:pt x="52" y="41"/>
                  </a:cubicBezTo>
                  <a:cubicBezTo>
                    <a:pt x="52" y="41"/>
                    <a:pt x="44" y="53"/>
                    <a:pt x="45" y="69"/>
                  </a:cubicBezTo>
                  <a:cubicBezTo>
                    <a:pt x="39" y="67"/>
                    <a:pt x="33" y="70"/>
                    <a:pt x="27" y="69"/>
                  </a:cubicBezTo>
                  <a:cubicBezTo>
                    <a:pt x="21" y="79"/>
                    <a:pt x="20" y="97"/>
                    <a:pt x="21" y="116"/>
                  </a:cubicBezTo>
                  <a:cubicBezTo>
                    <a:pt x="0" y="78"/>
                    <a:pt x="7" y="34"/>
                    <a:pt x="33" y="14"/>
                  </a:cubicBezTo>
                  <a:cubicBezTo>
                    <a:pt x="53" y="0"/>
                    <a:pt x="83" y="0"/>
                    <a:pt x="103" y="14"/>
                  </a:cubicBezTo>
                  <a:cubicBezTo>
                    <a:pt x="128" y="33"/>
                    <a:pt x="136" y="78"/>
                    <a:pt x="115" y="116"/>
                  </a:cubicBezTo>
                  <a:cubicBezTo>
                    <a:pt x="116" y="97"/>
                    <a:pt x="115" y="79"/>
                    <a:pt x="109" y="69"/>
                  </a:cubicBezTo>
                  <a:cubicBezTo>
                    <a:pt x="96" y="72"/>
                    <a:pt x="82" y="71"/>
                    <a:pt x="68" y="71"/>
                  </a:cubicBez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52" name="Oval Callout 14">
            <a:extLst>
              <a:ext uri="{FF2B5EF4-FFF2-40B4-BE49-F238E27FC236}">
                <a16:creationId xmlns:a16="http://schemas.microsoft.com/office/drawing/2014/main" id="{5B23815B-CB28-F042-A8C8-C5CF54F971EB}"/>
              </a:ext>
            </a:extLst>
          </p:cNvPr>
          <p:cNvSpPr/>
          <p:nvPr/>
        </p:nvSpPr>
        <p:spPr>
          <a:xfrm>
            <a:off x="1956676" y="5809006"/>
            <a:ext cx="9114177" cy="688024"/>
          </a:xfrm>
          <a:prstGeom prst="wedgeRectCallout">
            <a:avLst>
              <a:gd name="adj1" fmla="val -54871"/>
              <a:gd name="adj2" fmla="val -10347"/>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US" dirty="0"/>
              <a:t>More an intro to permanent staff on ITU: I was new to them, they were new to new, but everyone was so busy that often I was never introduced properly”</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Redeployed pharmacist</a:t>
            </a:r>
          </a:p>
        </p:txBody>
      </p:sp>
    </p:spTree>
    <p:extLst>
      <p:ext uri="{BB962C8B-B14F-4D97-AF65-F5344CB8AC3E}">
        <p14:creationId xmlns:p14="http://schemas.microsoft.com/office/powerpoint/2010/main" val="3654415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a:xfrm>
            <a:off x="528221" y="548646"/>
            <a:ext cx="11137408" cy="611649"/>
          </a:xfrm>
        </p:spPr>
        <p:txBody>
          <a:bodyPr>
            <a:normAutofit fontScale="90000"/>
          </a:bodyPr>
          <a:lstStyle/>
          <a:p>
            <a:r>
              <a:rPr lang="en-US" sz="3200" b="1" dirty="0"/>
              <a:t>Q3. What were the most useful things you learnt whilst looking after patients in CC?* Who did you learn this from and how?</a:t>
            </a:r>
            <a:endParaRPr lang="en-GB" sz="3200" b="1" dirty="0"/>
          </a:p>
        </p:txBody>
      </p:sp>
      <p:sp>
        <p:nvSpPr>
          <p:cNvPr id="18" name="Content Placeholder 1">
            <a:extLst>
              <a:ext uri="{FF2B5EF4-FFF2-40B4-BE49-F238E27FC236}">
                <a16:creationId xmlns:a16="http://schemas.microsoft.com/office/drawing/2014/main" id="{1552DBD1-6397-4743-8A90-76112135B8D2}"/>
              </a:ext>
            </a:extLst>
          </p:cNvPr>
          <p:cNvSpPr txBox="1">
            <a:spLocks/>
          </p:cNvSpPr>
          <p:nvPr/>
        </p:nvSpPr>
        <p:spPr>
          <a:xfrm>
            <a:off x="528221" y="2402333"/>
            <a:ext cx="5347117" cy="4964921"/>
          </a:xfrm>
          <a:prstGeom prst="rect">
            <a:avLst/>
          </a:prstGeom>
        </p:spPr>
        <p:txBody>
          <a:bodyPr/>
          <a:lstStyle>
            <a:lvl1pPr marL="268271" indent="-268271" algn="l" defTabSz="1073084" rtl="0" eaLnBrk="1" latinLnBrk="0" hangingPunct="1">
              <a:lnSpc>
                <a:spcPct val="90000"/>
              </a:lnSpc>
              <a:spcBef>
                <a:spcPts val="1173"/>
              </a:spcBef>
              <a:buClr>
                <a:schemeClr val="accent1"/>
              </a:buClr>
              <a:buFont typeface="Arial" panose="020B0604020202020204" pitchFamily="34" charset="0"/>
              <a:buChar char="•"/>
              <a:defRPr sz="1643" kern="1200">
                <a:solidFill>
                  <a:schemeClr val="tx1"/>
                </a:solidFill>
                <a:latin typeface="Arial" panose="020B0604020202020204" pitchFamily="34" charset="0"/>
                <a:ea typeface="+mn-ea"/>
                <a:cs typeface="Arial" panose="020B0604020202020204" pitchFamily="34" charset="0"/>
              </a:defRPr>
            </a:lvl1pPr>
            <a:lvl2pPr marL="804813" indent="-268271" algn="l" defTabSz="1073084" rtl="0" eaLnBrk="1" latinLnBrk="0" hangingPunct="1">
              <a:lnSpc>
                <a:spcPct val="90000"/>
              </a:lnSpc>
              <a:spcBef>
                <a:spcPts val="587"/>
              </a:spcBef>
              <a:buClr>
                <a:schemeClr val="accent1"/>
              </a:buClr>
              <a:buFont typeface="Courier New" panose="02070309020205020404" pitchFamily="49" charset="0"/>
              <a:buChar char="o"/>
              <a:defRPr sz="1643" kern="1200">
                <a:solidFill>
                  <a:schemeClr val="tx1"/>
                </a:solidFill>
                <a:latin typeface="Arial" panose="020B0604020202020204" pitchFamily="34" charset="0"/>
                <a:ea typeface="+mn-ea"/>
                <a:cs typeface="Arial" panose="020B0604020202020204" pitchFamily="34" charset="0"/>
              </a:defRPr>
            </a:lvl2pPr>
            <a:lvl3pPr marL="1341355"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3pPr>
            <a:lvl4pPr marL="1877897"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4pPr>
            <a:lvl5pPr marL="2414438"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5pPr>
            <a:lvl6pPr marL="2950981"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6pPr>
            <a:lvl7pPr marL="3487523"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7pPr>
            <a:lvl8pPr marL="4024065"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8pPr>
            <a:lvl9pPr marL="4560606"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9pPr>
          </a:lstStyle>
          <a:p>
            <a:pPr marL="0" indent="0">
              <a:buFont typeface="Arial" panose="020B0604020202020204" pitchFamily="34" charset="0"/>
              <a:buNone/>
            </a:pPr>
            <a:endParaRPr lang="en-GB" sz="2000" dirty="0"/>
          </a:p>
        </p:txBody>
      </p:sp>
      <p:sp>
        <p:nvSpPr>
          <p:cNvPr id="3" name="Rectangle 2">
            <a:extLst>
              <a:ext uri="{FF2B5EF4-FFF2-40B4-BE49-F238E27FC236}">
                <a16:creationId xmlns:a16="http://schemas.microsoft.com/office/drawing/2014/main" id="{A70B5AF6-347C-2646-9D89-CFCDB3BE91CE}"/>
              </a:ext>
            </a:extLst>
          </p:cNvPr>
          <p:cNvSpPr/>
          <p:nvPr/>
        </p:nvSpPr>
        <p:spPr>
          <a:xfrm>
            <a:off x="5226993" y="1829406"/>
            <a:ext cx="6438635" cy="923330"/>
          </a:xfrm>
          <a:prstGeom prst="rect">
            <a:avLst/>
          </a:prstGeom>
        </p:spPr>
        <p:txBody>
          <a:bodyPr wrap="square">
            <a:spAutoFit/>
          </a:bodyPr>
          <a:lstStyle/>
          <a:p>
            <a:pPr marL="285750" indent="-285750">
              <a:buFont typeface="Arial" panose="020B0604020202020204" pitchFamily="34" charset="0"/>
              <a:buChar char="•"/>
            </a:pPr>
            <a:endParaRPr lang="en-GB" dirty="0"/>
          </a:p>
          <a:p>
            <a:br>
              <a:rPr lang="en-GB" dirty="0"/>
            </a:br>
            <a:endParaRPr lang="en-US" dirty="0"/>
          </a:p>
        </p:txBody>
      </p:sp>
      <p:graphicFrame>
        <p:nvGraphicFramePr>
          <p:cNvPr id="6" name="Table 4">
            <a:extLst>
              <a:ext uri="{FF2B5EF4-FFF2-40B4-BE49-F238E27FC236}">
                <a16:creationId xmlns:a16="http://schemas.microsoft.com/office/drawing/2014/main" id="{426DB85F-34D2-644D-B114-EA0090381A2E}"/>
              </a:ext>
            </a:extLst>
          </p:cNvPr>
          <p:cNvGraphicFramePr>
            <a:graphicFrameLocks/>
          </p:cNvGraphicFramePr>
          <p:nvPr>
            <p:extLst>
              <p:ext uri="{D42A27DB-BD31-4B8C-83A1-F6EECF244321}">
                <p14:modId xmlns:p14="http://schemas.microsoft.com/office/powerpoint/2010/main" val="906437929"/>
              </p:ext>
            </p:extLst>
          </p:nvPr>
        </p:nvGraphicFramePr>
        <p:xfrm>
          <a:off x="528221" y="1869117"/>
          <a:ext cx="5890138" cy="4823970"/>
        </p:xfrm>
        <a:graphic>
          <a:graphicData uri="http://schemas.openxmlformats.org/drawingml/2006/table">
            <a:tbl>
              <a:tblPr firstRow="1" bandRow="1">
                <a:tableStyleId>{5C22544A-7EE6-4342-B048-85BDC9FD1C3A}</a:tableStyleId>
              </a:tblPr>
              <a:tblGrid>
                <a:gridCol w="5223222">
                  <a:extLst>
                    <a:ext uri="{9D8B030D-6E8A-4147-A177-3AD203B41FA5}">
                      <a16:colId xmlns:a16="http://schemas.microsoft.com/office/drawing/2014/main" val="1017731223"/>
                    </a:ext>
                  </a:extLst>
                </a:gridCol>
                <a:gridCol w="666916">
                  <a:extLst>
                    <a:ext uri="{9D8B030D-6E8A-4147-A177-3AD203B41FA5}">
                      <a16:colId xmlns:a16="http://schemas.microsoft.com/office/drawing/2014/main" val="630586413"/>
                    </a:ext>
                  </a:extLst>
                </a:gridCol>
              </a:tblGrid>
              <a:tr h="370840">
                <a:tc gridSpan="2">
                  <a:txBody>
                    <a:bodyPr/>
                    <a:lstStyle/>
                    <a:p>
                      <a:pPr algn="ctr"/>
                      <a:r>
                        <a:rPr lang="en-GB" dirty="0"/>
                        <a:t>Useful Things Learnt</a:t>
                      </a:r>
                    </a:p>
                  </a:txBody>
                  <a:tcPr/>
                </a:tc>
                <a:tc hMerge="1">
                  <a:txBody>
                    <a:bodyPr/>
                    <a:lstStyle/>
                    <a:p>
                      <a:endParaRPr lang="en-GB" dirty="0"/>
                    </a:p>
                  </a:txBody>
                  <a:tcPr/>
                </a:tc>
                <a:extLst>
                  <a:ext uri="{0D108BD9-81ED-4DB2-BD59-A6C34878D82A}">
                    <a16:rowId xmlns:a16="http://schemas.microsoft.com/office/drawing/2014/main" val="2936821860"/>
                  </a:ext>
                </a:extLst>
              </a:tr>
              <a:tr h="367554">
                <a:tc>
                  <a:txBody>
                    <a:bodyPr/>
                    <a:lstStyle/>
                    <a:p>
                      <a:pPr marL="0" algn="l" defTabSz="1073084" rtl="0" eaLnBrk="1" fontAlgn="b" latinLnBrk="0" hangingPunct="1"/>
                      <a:r>
                        <a:rPr lang="en-GB" sz="2112" kern="1200" dirty="0">
                          <a:solidFill>
                            <a:schemeClr val="dk1"/>
                          </a:solidFill>
                          <a:latin typeface="+mn-lt"/>
                          <a:ea typeface="+mn-ea"/>
                          <a:cs typeface="+mn-cs"/>
                        </a:rPr>
                        <a:t>Patient assessment</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10</a:t>
                      </a:r>
                    </a:p>
                  </a:txBody>
                  <a:tcPr marL="9525" marR="9525" marT="9525" marB="0" anchor="b"/>
                </a:tc>
                <a:extLst>
                  <a:ext uri="{0D108BD9-81ED-4DB2-BD59-A6C34878D82A}">
                    <a16:rowId xmlns:a16="http://schemas.microsoft.com/office/drawing/2014/main" val="4113152576"/>
                  </a:ext>
                </a:extLst>
              </a:tr>
              <a:tr h="367554">
                <a:tc>
                  <a:txBody>
                    <a:bodyPr/>
                    <a:lstStyle/>
                    <a:p>
                      <a:pPr marL="0" algn="l" defTabSz="1073084" rtl="0" eaLnBrk="1" fontAlgn="b" latinLnBrk="0" hangingPunct="1"/>
                      <a:r>
                        <a:rPr lang="en-GB" sz="2112" kern="1200" dirty="0">
                          <a:solidFill>
                            <a:schemeClr val="dk1"/>
                          </a:solidFill>
                          <a:latin typeface="+mn-lt"/>
                          <a:ea typeface="+mn-ea"/>
                          <a:cs typeface="+mn-cs"/>
                        </a:rPr>
                        <a:t>Sedation</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6</a:t>
                      </a:r>
                    </a:p>
                  </a:txBody>
                  <a:tcPr marL="9525" marR="9525" marT="9525" marB="0" anchor="b"/>
                </a:tc>
                <a:extLst>
                  <a:ext uri="{0D108BD9-81ED-4DB2-BD59-A6C34878D82A}">
                    <a16:rowId xmlns:a16="http://schemas.microsoft.com/office/drawing/2014/main" val="1024706783"/>
                  </a:ext>
                </a:extLst>
              </a:tr>
              <a:tr h="367554">
                <a:tc>
                  <a:txBody>
                    <a:bodyPr/>
                    <a:lstStyle/>
                    <a:p>
                      <a:pPr marL="0" algn="l" defTabSz="1073084" rtl="0" eaLnBrk="1" fontAlgn="b" latinLnBrk="0" hangingPunct="1"/>
                      <a:r>
                        <a:rPr lang="en-GB" sz="2112" kern="1200" dirty="0">
                          <a:solidFill>
                            <a:schemeClr val="dk1"/>
                          </a:solidFill>
                          <a:latin typeface="+mn-lt"/>
                          <a:ea typeface="+mn-ea"/>
                          <a:cs typeface="+mn-cs"/>
                        </a:rPr>
                        <a:t>Teamwork/communication</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6</a:t>
                      </a:r>
                    </a:p>
                  </a:txBody>
                  <a:tcPr marL="9525" marR="9525" marT="9525" marB="0" anchor="b"/>
                </a:tc>
                <a:extLst>
                  <a:ext uri="{0D108BD9-81ED-4DB2-BD59-A6C34878D82A}">
                    <a16:rowId xmlns:a16="http://schemas.microsoft.com/office/drawing/2014/main" val="90051627"/>
                  </a:ext>
                </a:extLst>
              </a:tr>
              <a:tr h="367554">
                <a:tc>
                  <a:txBody>
                    <a:bodyPr/>
                    <a:lstStyle/>
                    <a:p>
                      <a:pPr marL="0" algn="l" defTabSz="1073084" rtl="0" eaLnBrk="1" fontAlgn="b" latinLnBrk="0" hangingPunct="1"/>
                      <a:r>
                        <a:rPr lang="en-GB" sz="2112" kern="1200" dirty="0">
                          <a:solidFill>
                            <a:schemeClr val="dk1"/>
                          </a:solidFill>
                          <a:latin typeface="+mn-lt"/>
                          <a:ea typeface="+mn-ea"/>
                          <a:cs typeface="+mn-cs"/>
                        </a:rPr>
                        <a:t>ICU drugs</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5</a:t>
                      </a:r>
                    </a:p>
                  </a:txBody>
                  <a:tcPr marL="9525" marR="9525" marT="9525" marB="0" anchor="b"/>
                </a:tc>
                <a:extLst>
                  <a:ext uri="{0D108BD9-81ED-4DB2-BD59-A6C34878D82A}">
                    <a16:rowId xmlns:a16="http://schemas.microsoft.com/office/drawing/2014/main" val="899854304"/>
                  </a:ext>
                </a:extLst>
              </a:tr>
              <a:tr h="367554">
                <a:tc>
                  <a:txBody>
                    <a:bodyPr/>
                    <a:lstStyle/>
                    <a:p>
                      <a:pPr marL="0" algn="l" defTabSz="1073084" rtl="0" eaLnBrk="1" fontAlgn="b" latinLnBrk="0" hangingPunct="1"/>
                      <a:r>
                        <a:rPr lang="en-GB" sz="2112" kern="1200" dirty="0">
                          <a:solidFill>
                            <a:schemeClr val="dk1"/>
                          </a:solidFill>
                          <a:latin typeface="+mn-lt"/>
                          <a:ea typeface="+mn-ea"/>
                          <a:cs typeface="+mn-cs"/>
                        </a:rPr>
                        <a:t>COVID knowledge</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5</a:t>
                      </a:r>
                    </a:p>
                  </a:txBody>
                  <a:tcPr marL="9525" marR="9525" marT="9525" marB="0" anchor="b"/>
                </a:tc>
                <a:extLst>
                  <a:ext uri="{0D108BD9-81ED-4DB2-BD59-A6C34878D82A}">
                    <a16:rowId xmlns:a16="http://schemas.microsoft.com/office/drawing/2014/main" val="3068478531"/>
                  </a:ext>
                </a:extLst>
              </a:tr>
              <a:tr h="367554">
                <a:tc>
                  <a:txBody>
                    <a:bodyPr/>
                    <a:lstStyle/>
                    <a:p>
                      <a:pPr marL="0" algn="l" defTabSz="1073084" rtl="0" eaLnBrk="1" fontAlgn="b" latinLnBrk="0" hangingPunct="1"/>
                      <a:r>
                        <a:rPr lang="en-GB" sz="2112" kern="1200" dirty="0">
                          <a:solidFill>
                            <a:schemeClr val="dk1"/>
                          </a:solidFill>
                          <a:latin typeface="+mn-lt"/>
                          <a:ea typeface="+mn-ea"/>
                          <a:cs typeface="+mn-cs"/>
                        </a:rPr>
                        <a:t>Anticoagulation</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4</a:t>
                      </a:r>
                    </a:p>
                  </a:txBody>
                  <a:tcPr marL="9525" marR="9525" marT="9525" marB="0" anchor="b"/>
                </a:tc>
                <a:extLst>
                  <a:ext uri="{0D108BD9-81ED-4DB2-BD59-A6C34878D82A}">
                    <a16:rowId xmlns:a16="http://schemas.microsoft.com/office/drawing/2014/main" val="4258615156"/>
                  </a:ext>
                </a:extLst>
              </a:tr>
              <a:tr h="367554">
                <a:tc>
                  <a:txBody>
                    <a:bodyPr/>
                    <a:lstStyle/>
                    <a:p>
                      <a:pPr marL="0" algn="l" defTabSz="1073084" rtl="0" eaLnBrk="1" fontAlgn="b" latinLnBrk="0" hangingPunct="1"/>
                      <a:r>
                        <a:rPr lang="en-GB" sz="2112" kern="1200" dirty="0">
                          <a:solidFill>
                            <a:schemeClr val="dk1"/>
                          </a:solidFill>
                          <a:latin typeface="+mn-lt"/>
                          <a:ea typeface="+mn-ea"/>
                          <a:cs typeface="+mn-cs"/>
                        </a:rPr>
                        <a:t>Ventilation</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4</a:t>
                      </a:r>
                    </a:p>
                  </a:txBody>
                  <a:tcPr marL="9525" marR="9525" marT="9525" marB="0" anchor="b"/>
                </a:tc>
                <a:extLst>
                  <a:ext uri="{0D108BD9-81ED-4DB2-BD59-A6C34878D82A}">
                    <a16:rowId xmlns:a16="http://schemas.microsoft.com/office/drawing/2014/main" val="2221378492"/>
                  </a:ext>
                </a:extLst>
              </a:tr>
              <a:tr h="367554">
                <a:tc>
                  <a:txBody>
                    <a:bodyPr/>
                    <a:lstStyle/>
                    <a:p>
                      <a:pPr marL="0" algn="l" defTabSz="1073084" rtl="0" eaLnBrk="1" fontAlgn="b" latinLnBrk="0" hangingPunct="1"/>
                      <a:r>
                        <a:rPr lang="en-GB" sz="2112" kern="1200" dirty="0">
                          <a:solidFill>
                            <a:schemeClr val="dk1"/>
                          </a:solidFill>
                          <a:latin typeface="+mn-lt"/>
                          <a:ea typeface="+mn-ea"/>
                          <a:cs typeface="+mn-cs"/>
                        </a:rPr>
                        <a:t>Drug shortages</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3</a:t>
                      </a:r>
                    </a:p>
                  </a:txBody>
                  <a:tcPr marL="9525" marR="9525" marT="9525" marB="0" anchor="b"/>
                </a:tc>
                <a:extLst>
                  <a:ext uri="{0D108BD9-81ED-4DB2-BD59-A6C34878D82A}">
                    <a16:rowId xmlns:a16="http://schemas.microsoft.com/office/drawing/2014/main" val="579758573"/>
                  </a:ext>
                </a:extLst>
              </a:tr>
              <a:tr h="367554">
                <a:tc>
                  <a:txBody>
                    <a:bodyPr/>
                    <a:lstStyle/>
                    <a:p>
                      <a:pPr marL="0" algn="l" defTabSz="1073084" rtl="0" eaLnBrk="1" fontAlgn="b" latinLnBrk="0" hangingPunct="1"/>
                      <a:r>
                        <a:rPr lang="en-GB" sz="2112" kern="1200" dirty="0">
                          <a:solidFill>
                            <a:schemeClr val="dk1"/>
                          </a:solidFill>
                          <a:latin typeface="+mn-lt"/>
                          <a:ea typeface="+mn-ea"/>
                          <a:cs typeface="+mn-cs"/>
                        </a:rPr>
                        <a:t>Cardiovascular support</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3</a:t>
                      </a:r>
                    </a:p>
                  </a:txBody>
                  <a:tcPr marL="9525" marR="9525" marT="9525" marB="0" anchor="b"/>
                </a:tc>
                <a:extLst>
                  <a:ext uri="{0D108BD9-81ED-4DB2-BD59-A6C34878D82A}">
                    <a16:rowId xmlns:a16="http://schemas.microsoft.com/office/drawing/2014/main" val="1581898120"/>
                  </a:ext>
                </a:extLst>
              </a:tr>
              <a:tr h="367554">
                <a:tc>
                  <a:txBody>
                    <a:bodyPr/>
                    <a:lstStyle/>
                    <a:p>
                      <a:pPr marL="0" algn="l" defTabSz="1073084" rtl="0" eaLnBrk="1" fontAlgn="b" latinLnBrk="0" hangingPunct="1"/>
                      <a:r>
                        <a:rPr lang="en-GB" sz="2112" kern="1200" dirty="0">
                          <a:solidFill>
                            <a:schemeClr val="dk1"/>
                          </a:solidFill>
                          <a:latin typeface="+mn-lt"/>
                          <a:ea typeface="+mn-ea"/>
                          <a:cs typeface="+mn-cs"/>
                        </a:rPr>
                        <a:t>Filtration/renal replacement</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2</a:t>
                      </a:r>
                    </a:p>
                  </a:txBody>
                  <a:tcPr marL="9525" marR="9525" marT="9525" marB="0" anchor="b"/>
                </a:tc>
                <a:extLst>
                  <a:ext uri="{0D108BD9-81ED-4DB2-BD59-A6C34878D82A}">
                    <a16:rowId xmlns:a16="http://schemas.microsoft.com/office/drawing/2014/main" val="10069915"/>
                  </a:ext>
                </a:extLst>
              </a:tr>
              <a:tr h="367554">
                <a:tc>
                  <a:txBody>
                    <a:bodyPr/>
                    <a:lstStyle/>
                    <a:p>
                      <a:pPr marL="0" algn="l" defTabSz="1073084" rtl="0" eaLnBrk="1" fontAlgn="b" latinLnBrk="0" hangingPunct="1"/>
                      <a:r>
                        <a:rPr lang="en-GB" sz="2112" kern="1200" dirty="0">
                          <a:solidFill>
                            <a:schemeClr val="dk1"/>
                          </a:solidFill>
                          <a:latin typeface="+mn-lt"/>
                          <a:ea typeface="+mn-ea"/>
                          <a:cs typeface="+mn-cs"/>
                        </a:rPr>
                        <a:t>Proning</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2</a:t>
                      </a:r>
                    </a:p>
                  </a:txBody>
                  <a:tcPr marL="9525" marR="9525" marT="9525" marB="0" anchor="b"/>
                </a:tc>
                <a:extLst>
                  <a:ext uri="{0D108BD9-81ED-4DB2-BD59-A6C34878D82A}">
                    <a16:rowId xmlns:a16="http://schemas.microsoft.com/office/drawing/2014/main" val="1309182878"/>
                  </a:ext>
                </a:extLst>
              </a:tr>
              <a:tr h="367554">
                <a:tc>
                  <a:txBody>
                    <a:bodyPr/>
                    <a:lstStyle/>
                    <a:p>
                      <a:pPr marL="0" algn="l" defTabSz="1073084" rtl="0" eaLnBrk="1" fontAlgn="b" latinLnBrk="0" hangingPunct="1"/>
                      <a:r>
                        <a:rPr lang="en-GB" sz="2112" kern="1200" dirty="0">
                          <a:solidFill>
                            <a:schemeClr val="dk1"/>
                          </a:solidFill>
                          <a:latin typeface="+mn-lt"/>
                          <a:ea typeface="+mn-ea"/>
                          <a:cs typeface="+mn-cs"/>
                        </a:rPr>
                        <a:t>Infusions</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a:t>
                      </a:r>
                    </a:p>
                  </a:txBody>
                  <a:tcPr marL="9525" marR="9525" marT="9525" marB="0" anchor="b"/>
                </a:tc>
                <a:extLst>
                  <a:ext uri="{0D108BD9-81ED-4DB2-BD59-A6C34878D82A}">
                    <a16:rowId xmlns:a16="http://schemas.microsoft.com/office/drawing/2014/main" val="3077828714"/>
                  </a:ext>
                </a:extLst>
              </a:tr>
            </a:tbl>
          </a:graphicData>
        </a:graphic>
      </p:graphicFrame>
      <p:graphicFrame>
        <p:nvGraphicFramePr>
          <p:cNvPr id="7" name="Table 4">
            <a:extLst>
              <a:ext uri="{FF2B5EF4-FFF2-40B4-BE49-F238E27FC236}">
                <a16:creationId xmlns:a16="http://schemas.microsoft.com/office/drawing/2014/main" id="{A236D1DD-E8D7-C243-9C02-3645307DB5F5}"/>
              </a:ext>
            </a:extLst>
          </p:cNvPr>
          <p:cNvGraphicFramePr>
            <a:graphicFrameLocks/>
          </p:cNvGraphicFramePr>
          <p:nvPr>
            <p:extLst>
              <p:ext uri="{D42A27DB-BD31-4B8C-83A1-F6EECF244321}">
                <p14:modId xmlns:p14="http://schemas.microsoft.com/office/powerpoint/2010/main" val="2724156993"/>
              </p:ext>
            </p:extLst>
          </p:nvPr>
        </p:nvGraphicFramePr>
        <p:xfrm>
          <a:off x="6747424" y="1728581"/>
          <a:ext cx="4589138" cy="2239637"/>
        </p:xfrm>
        <a:graphic>
          <a:graphicData uri="http://schemas.openxmlformats.org/drawingml/2006/table">
            <a:tbl>
              <a:tblPr firstRow="1" bandRow="1">
                <a:tableStyleId>{5C22544A-7EE6-4342-B048-85BDC9FD1C3A}</a:tableStyleId>
              </a:tblPr>
              <a:tblGrid>
                <a:gridCol w="3954443">
                  <a:extLst>
                    <a:ext uri="{9D8B030D-6E8A-4147-A177-3AD203B41FA5}">
                      <a16:colId xmlns:a16="http://schemas.microsoft.com/office/drawing/2014/main" val="2954088137"/>
                    </a:ext>
                  </a:extLst>
                </a:gridCol>
                <a:gridCol w="634695">
                  <a:extLst>
                    <a:ext uri="{9D8B030D-6E8A-4147-A177-3AD203B41FA5}">
                      <a16:colId xmlns:a16="http://schemas.microsoft.com/office/drawing/2014/main" val="655648206"/>
                    </a:ext>
                  </a:extLst>
                </a:gridCol>
              </a:tblGrid>
              <a:tr h="403119">
                <a:tc gridSpan="2">
                  <a:txBody>
                    <a:bodyPr/>
                    <a:lstStyle/>
                    <a:p>
                      <a:pPr algn="ctr"/>
                      <a:r>
                        <a:rPr lang="en-GB" dirty="0"/>
                        <a:t>From Who</a:t>
                      </a:r>
                    </a:p>
                  </a:txBody>
                  <a:tcPr/>
                </a:tc>
                <a:tc hMerge="1">
                  <a:txBody>
                    <a:bodyPr/>
                    <a:lstStyle/>
                    <a:p>
                      <a:endParaRPr lang="en-GB" dirty="0"/>
                    </a:p>
                  </a:txBody>
                  <a:tcPr/>
                </a:tc>
                <a:extLst>
                  <a:ext uri="{0D108BD9-81ED-4DB2-BD59-A6C34878D82A}">
                    <a16:rowId xmlns:a16="http://schemas.microsoft.com/office/drawing/2014/main" val="2288870915"/>
                  </a:ext>
                </a:extLst>
              </a:tr>
              <a:tr h="365263">
                <a:tc>
                  <a:txBody>
                    <a:bodyPr/>
                    <a:lstStyle/>
                    <a:p>
                      <a:pPr algn="l" rtl="0" fontAlgn="b"/>
                      <a:r>
                        <a:rPr lang="en-GB" sz="2112" kern="1200" dirty="0">
                          <a:solidFill>
                            <a:schemeClr val="dk1"/>
                          </a:solidFill>
                          <a:latin typeface="+mn-lt"/>
                          <a:ea typeface="+mn-ea"/>
                          <a:cs typeface="+mn-cs"/>
                        </a:rPr>
                        <a:t>ICU pharmacy team</a:t>
                      </a:r>
                    </a:p>
                  </a:txBody>
                  <a:tcPr marL="9525" marR="9525" marT="9525" marB="0" anchor="b"/>
                </a:tc>
                <a:tc>
                  <a:txBody>
                    <a:bodyPr/>
                    <a:lstStyle/>
                    <a:p>
                      <a:pPr algn="ctr" rtl="0" fontAlgn="b"/>
                      <a:r>
                        <a:rPr lang="en-GB" sz="2112" kern="1200" dirty="0">
                          <a:solidFill>
                            <a:schemeClr val="dk1"/>
                          </a:solidFill>
                          <a:latin typeface="+mn-lt"/>
                          <a:ea typeface="+mn-ea"/>
                          <a:cs typeface="+mn-cs"/>
                        </a:rPr>
                        <a:t>27</a:t>
                      </a:r>
                    </a:p>
                  </a:txBody>
                  <a:tcPr marL="9525" marR="9525" marT="9525" marB="0" anchor="b"/>
                </a:tc>
                <a:extLst>
                  <a:ext uri="{0D108BD9-81ED-4DB2-BD59-A6C34878D82A}">
                    <a16:rowId xmlns:a16="http://schemas.microsoft.com/office/drawing/2014/main" val="679619494"/>
                  </a:ext>
                </a:extLst>
              </a:tr>
              <a:tr h="365263">
                <a:tc>
                  <a:txBody>
                    <a:bodyPr/>
                    <a:lstStyle/>
                    <a:p>
                      <a:pPr algn="l" rtl="0" fontAlgn="b"/>
                      <a:r>
                        <a:rPr lang="en-GB" sz="2112" kern="1200" dirty="0">
                          <a:solidFill>
                            <a:schemeClr val="dk1"/>
                          </a:solidFill>
                          <a:latin typeface="+mn-lt"/>
                          <a:ea typeface="+mn-ea"/>
                          <a:cs typeface="+mn-cs"/>
                        </a:rPr>
                        <a:t>Other staff members </a:t>
                      </a:r>
                    </a:p>
                  </a:txBody>
                  <a:tcPr marL="9525" marR="9525" marT="9525" marB="0" anchor="b"/>
                </a:tc>
                <a:tc>
                  <a:txBody>
                    <a:bodyPr/>
                    <a:lstStyle/>
                    <a:p>
                      <a:pPr algn="ctr" rtl="0" fontAlgn="b"/>
                      <a:r>
                        <a:rPr lang="en-GB" sz="2112" kern="1200" dirty="0">
                          <a:solidFill>
                            <a:schemeClr val="dk1"/>
                          </a:solidFill>
                          <a:latin typeface="+mn-lt"/>
                          <a:ea typeface="+mn-ea"/>
                          <a:cs typeface="+mn-cs"/>
                        </a:rPr>
                        <a:t>7</a:t>
                      </a:r>
                    </a:p>
                  </a:txBody>
                  <a:tcPr marL="9525" marR="9525" marT="9525" marB="0" anchor="b"/>
                </a:tc>
                <a:extLst>
                  <a:ext uri="{0D108BD9-81ED-4DB2-BD59-A6C34878D82A}">
                    <a16:rowId xmlns:a16="http://schemas.microsoft.com/office/drawing/2014/main" val="561883393"/>
                  </a:ext>
                </a:extLst>
              </a:tr>
              <a:tr h="365263">
                <a:tc>
                  <a:txBody>
                    <a:bodyPr/>
                    <a:lstStyle/>
                    <a:p>
                      <a:pPr algn="l" rtl="0" fontAlgn="b"/>
                      <a:r>
                        <a:rPr lang="en-GB" sz="2112" kern="1200" dirty="0">
                          <a:solidFill>
                            <a:schemeClr val="dk1"/>
                          </a:solidFill>
                          <a:latin typeface="+mn-lt"/>
                          <a:ea typeface="+mn-ea"/>
                          <a:cs typeface="+mn-cs"/>
                        </a:rPr>
                        <a:t>Doctors</a:t>
                      </a:r>
                    </a:p>
                  </a:txBody>
                  <a:tcPr marL="9525" marR="9525" marT="9525" marB="0" anchor="b"/>
                </a:tc>
                <a:tc>
                  <a:txBody>
                    <a:bodyPr/>
                    <a:lstStyle/>
                    <a:p>
                      <a:pPr algn="ctr" rtl="0" fontAlgn="b"/>
                      <a:r>
                        <a:rPr lang="en-GB" sz="2112" kern="1200" dirty="0">
                          <a:solidFill>
                            <a:schemeClr val="dk1"/>
                          </a:solidFill>
                          <a:latin typeface="+mn-lt"/>
                          <a:ea typeface="+mn-ea"/>
                          <a:cs typeface="+mn-cs"/>
                        </a:rPr>
                        <a:t>4</a:t>
                      </a:r>
                    </a:p>
                  </a:txBody>
                  <a:tcPr marL="9525" marR="9525" marT="9525" marB="0" anchor="b"/>
                </a:tc>
                <a:extLst>
                  <a:ext uri="{0D108BD9-81ED-4DB2-BD59-A6C34878D82A}">
                    <a16:rowId xmlns:a16="http://schemas.microsoft.com/office/drawing/2014/main" val="2864043078"/>
                  </a:ext>
                </a:extLst>
              </a:tr>
              <a:tr h="365263">
                <a:tc>
                  <a:txBody>
                    <a:bodyPr/>
                    <a:lstStyle/>
                    <a:p>
                      <a:pPr algn="l" rtl="0" fontAlgn="b"/>
                      <a:r>
                        <a:rPr lang="en-GB" sz="2112" kern="1200" dirty="0">
                          <a:solidFill>
                            <a:schemeClr val="dk1"/>
                          </a:solidFill>
                          <a:latin typeface="+mn-lt"/>
                          <a:ea typeface="+mn-ea"/>
                          <a:cs typeface="+mn-cs"/>
                        </a:rPr>
                        <a:t>Nurses</a:t>
                      </a:r>
                    </a:p>
                  </a:txBody>
                  <a:tcPr marL="9525" marR="9525" marT="9525" marB="0" anchor="b"/>
                </a:tc>
                <a:tc>
                  <a:txBody>
                    <a:bodyPr/>
                    <a:lstStyle/>
                    <a:p>
                      <a:pPr algn="ctr" rtl="0" fontAlgn="b"/>
                      <a:r>
                        <a:rPr lang="en-GB" sz="2112" kern="1200" dirty="0">
                          <a:solidFill>
                            <a:schemeClr val="dk1"/>
                          </a:solidFill>
                          <a:latin typeface="+mn-lt"/>
                          <a:ea typeface="+mn-ea"/>
                          <a:cs typeface="+mn-cs"/>
                        </a:rPr>
                        <a:t>3</a:t>
                      </a:r>
                    </a:p>
                  </a:txBody>
                  <a:tcPr marL="9525" marR="9525" marT="9525" marB="0" anchor="b"/>
                </a:tc>
                <a:extLst>
                  <a:ext uri="{0D108BD9-81ED-4DB2-BD59-A6C34878D82A}">
                    <a16:rowId xmlns:a16="http://schemas.microsoft.com/office/drawing/2014/main" val="3124250727"/>
                  </a:ext>
                </a:extLst>
              </a:tr>
              <a:tr h="365263">
                <a:tc>
                  <a:txBody>
                    <a:bodyPr/>
                    <a:lstStyle/>
                    <a:p>
                      <a:pPr algn="l" rtl="0" fontAlgn="b"/>
                      <a:r>
                        <a:rPr lang="en-GB" sz="2112" kern="1200" dirty="0">
                          <a:solidFill>
                            <a:schemeClr val="dk1"/>
                          </a:solidFill>
                          <a:latin typeface="+mn-lt"/>
                          <a:ea typeface="+mn-ea"/>
                          <a:cs typeface="+mn-cs"/>
                        </a:rPr>
                        <a:t>Wellbeing team</a:t>
                      </a:r>
                    </a:p>
                  </a:txBody>
                  <a:tcPr marL="9525" marR="9525" marT="9525" marB="0" anchor="b"/>
                </a:tc>
                <a:tc>
                  <a:txBody>
                    <a:bodyPr/>
                    <a:lstStyle/>
                    <a:p>
                      <a:pPr algn="ctr" rtl="0" fontAlgn="b"/>
                      <a:r>
                        <a:rPr lang="en-GB" sz="2112" kern="1200" dirty="0">
                          <a:solidFill>
                            <a:schemeClr val="dk1"/>
                          </a:solidFill>
                          <a:latin typeface="+mn-lt"/>
                          <a:ea typeface="+mn-ea"/>
                          <a:cs typeface="+mn-cs"/>
                        </a:rPr>
                        <a:t>1</a:t>
                      </a:r>
                    </a:p>
                  </a:txBody>
                  <a:tcPr marL="9525" marR="9525" marT="9525" marB="0" anchor="b"/>
                </a:tc>
                <a:extLst>
                  <a:ext uri="{0D108BD9-81ED-4DB2-BD59-A6C34878D82A}">
                    <a16:rowId xmlns:a16="http://schemas.microsoft.com/office/drawing/2014/main" val="1477717367"/>
                  </a:ext>
                </a:extLst>
              </a:tr>
            </a:tbl>
          </a:graphicData>
        </a:graphic>
      </p:graphicFrame>
      <p:graphicFrame>
        <p:nvGraphicFramePr>
          <p:cNvPr id="9" name="Table 4">
            <a:extLst>
              <a:ext uri="{FF2B5EF4-FFF2-40B4-BE49-F238E27FC236}">
                <a16:creationId xmlns:a16="http://schemas.microsoft.com/office/drawing/2014/main" id="{FBA77EB4-4DAD-8D4A-8FDD-4987E13F1624}"/>
              </a:ext>
            </a:extLst>
          </p:cNvPr>
          <p:cNvGraphicFramePr>
            <a:graphicFrameLocks/>
          </p:cNvGraphicFramePr>
          <p:nvPr>
            <p:extLst>
              <p:ext uri="{D42A27DB-BD31-4B8C-83A1-F6EECF244321}">
                <p14:modId xmlns:p14="http://schemas.microsoft.com/office/powerpoint/2010/main" val="1290122538"/>
              </p:ext>
            </p:extLst>
          </p:nvPr>
        </p:nvGraphicFramePr>
        <p:xfrm>
          <a:off x="6747424" y="4069043"/>
          <a:ext cx="4589138" cy="2604900"/>
        </p:xfrm>
        <a:graphic>
          <a:graphicData uri="http://schemas.openxmlformats.org/drawingml/2006/table">
            <a:tbl>
              <a:tblPr firstRow="1" bandRow="1">
                <a:tableStyleId>{5C22544A-7EE6-4342-B048-85BDC9FD1C3A}</a:tableStyleId>
              </a:tblPr>
              <a:tblGrid>
                <a:gridCol w="3954443">
                  <a:extLst>
                    <a:ext uri="{9D8B030D-6E8A-4147-A177-3AD203B41FA5}">
                      <a16:colId xmlns:a16="http://schemas.microsoft.com/office/drawing/2014/main" val="2954088137"/>
                    </a:ext>
                  </a:extLst>
                </a:gridCol>
                <a:gridCol w="634695">
                  <a:extLst>
                    <a:ext uri="{9D8B030D-6E8A-4147-A177-3AD203B41FA5}">
                      <a16:colId xmlns:a16="http://schemas.microsoft.com/office/drawing/2014/main" val="655648206"/>
                    </a:ext>
                  </a:extLst>
                </a:gridCol>
              </a:tblGrid>
              <a:tr h="403119">
                <a:tc gridSpan="2">
                  <a:txBody>
                    <a:bodyPr/>
                    <a:lstStyle/>
                    <a:p>
                      <a:pPr algn="ctr"/>
                      <a:r>
                        <a:rPr lang="en-GB" dirty="0"/>
                        <a:t>How</a:t>
                      </a:r>
                    </a:p>
                  </a:txBody>
                  <a:tcPr/>
                </a:tc>
                <a:tc hMerge="1">
                  <a:txBody>
                    <a:bodyPr/>
                    <a:lstStyle/>
                    <a:p>
                      <a:endParaRPr lang="en-GB" dirty="0"/>
                    </a:p>
                  </a:txBody>
                  <a:tcPr/>
                </a:tc>
                <a:extLst>
                  <a:ext uri="{0D108BD9-81ED-4DB2-BD59-A6C34878D82A}">
                    <a16:rowId xmlns:a16="http://schemas.microsoft.com/office/drawing/2014/main" val="2288870915"/>
                  </a:ext>
                </a:extLst>
              </a:tr>
              <a:tr h="365263">
                <a:tc>
                  <a:txBody>
                    <a:bodyPr/>
                    <a:lstStyle/>
                    <a:p>
                      <a:pPr algn="l" rtl="0" fontAlgn="b"/>
                      <a:r>
                        <a:rPr lang="en-GB" sz="2112" kern="1200" dirty="0">
                          <a:solidFill>
                            <a:schemeClr val="dk1"/>
                          </a:solidFill>
                          <a:latin typeface="+mn-lt"/>
                          <a:ea typeface="+mn-ea"/>
                          <a:cs typeface="+mn-cs"/>
                        </a:rPr>
                        <a:t>Shadowing</a:t>
                      </a:r>
                    </a:p>
                  </a:txBody>
                  <a:tcPr marL="9525" marR="9525" marT="9525" marB="0" anchor="b"/>
                </a:tc>
                <a:tc>
                  <a:txBody>
                    <a:bodyPr/>
                    <a:lstStyle/>
                    <a:p>
                      <a:pPr algn="ctr" rtl="0" fontAlgn="b"/>
                      <a:r>
                        <a:rPr lang="en-GB" sz="2112" kern="1200" dirty="0">
                          <a:solidFill>
                            <a:schemeClr val="dk1"/>
                          </a:solidFill>
                          <a:latin typeface="+mn-lt"/>
                          <a:ea typeface="+mn-ea"/>
                          <a:cs typeface="+mn-cs"/>
                        </a:rPr>
                        <a:t>8</a:t>
                      </a:r>
                    </a:p>
                  </a:txBody>
                  <a:tcPr marL="9525" marR="9525" marT="9525" marB="0" anchor="b"/>
                </a:tc>
                <a:extLst>
                  <a:ext uri="{0D108BD9-81ED-4DB2-BD59-A6C34878D82A}">
                    <a16:rowId xmlns:a16="http://schemas.microsoft.com/office/drawing/2014/main" val="679619494"/>
                  </a:ext>
                </a:extLst>
              </a:tr>
              <a:tr h="365263">
                <a:tc>
                  <a:txBody>
                    <a:bodyPr/>
                    <a:lstStyle/>
                    <a:p>
                      <a:pPr algn="l" rtl="0" fontAlgn="b"/>
                      <a:r>
                        <a:rPr lang="en-GB" sz="2112" kern="1200" dirty="0">
                          <a:solidFill>
                            <a:schemeClr val="dk1"/>
                          </a:solidFill>
                          <a:latin typeface="+mn-lt"/>
                          <a:ea typeface="+mn-ea"/>
                          <a:cs typeface="+mn-cs"/>
                        </a:rPr>
                        <a:t>Huddles</a:t>
                      </a:r>
                    </a:p>
                  </a:txBody>
                  <a:tcPr marL="9525" marR="9525" marT="9525" marB="0" anchor="b"/>
                </a:tc>
                <a:tc>
                  <a:txBody>
                    <a:bodyPr/>
                    <a:lstStyle/>
                    <a:p>
                      <a:pPr algn="ctr" rtl="0" fontAlgn="b"/>
                      <a:r>
                        <a:rPr lang="en-GB" sz="2112" kern="1200" dirty="0">
                          <a:solidFill>
                            <a:schemeClr val="dk1"/>
                          </a:solidFill>
                          <a:latin typeface="+mn-lt"/>
                          <a:ea typeface="+mn-ea"/>
                          <a:cs typeface="+mn-cs"/>
                        </a:rPr>
                        <a:t>3</a:t>
                      </a:r>
                    </a:p>
                  </a:txBody>
                  <a:tcPr marL="9525" marR="9525" marT="9525" marB="0" anchor="b"/>
                </a:tc>
                <a:extLst>
                  <a:ext uri="{0D108BD9-81ED-4DB2-BD59-A6C34878D82A}">
                    <a16:rowId xmlns:a16="http://schemas.microsoft.com/office/drawing/2014/main" val="561883393"/>
                  </a:ext>
                </a:extLst>
              </a:tr>
              <a:tr h="365263">
                <a:tc>
                  <a:txBody>
                    <a:bodyPr/>
                    <a:lstStyle/>
                    <a:p>
                      <a:pPr algn="l" rtl="0" fontAlgn="b"/>
                      <a:r>
                        <a:rPr lang="en-GB" sz="2112" kern="1200" dirty="0">
                          <a:solidFill>
                            <a:schemeClr val="dk1"/>
                          </a:solidFill>
                          <a:latin typeface="+mn-lt"/>
                          <a:ea typeface="+mn-ea"/>
                          <a:cs typeface="+mn-cs"/>
                        </a:rPr>
                        <a:t>Teaching sessions</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extLst>
                  <a:ext uri="{0D108BD9-81ED-4DB2-BD59-A6C34878D82A}">
                    <a16:rowId xmlns:a16="http://schemas.microsoft.com/office/drawing/2014/main" val="2864043078"/>
                  </a:ext>
                </a:extLst>
              </a:tr>
              <a:tr h="365263">
                <a:tc>
                  <a:txBody>
                    <a:bodyPr/>
                    <a:lstStyle/>
                    <a:p>
                      <a:pPr algn="l" rtl="0" fontAlgn="b"/>
                      <a:r>
                        <a:rPr lang="en-GB" sz="2112" kern="1200" dirty="0">
                          <a:solidFill>
                            <a:schemeClr val="dk1"/>
                          </a:solidFill>
                          <a:latin typeface="+mn-lt"/>
                          <a:ea typeface="+mn-ea"/>
                          <a:cs typeface="+mn-cs"/>
                        </a:rPr>
                        <a:t>Self-directed study</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extLst>
                  <a:ext uri="{0D108BD9-81ED-4DB2-BD59-A6C34878D82A}">
                    <a16:rowId xmlns:a16="http://schemas.microsoft.com/office/drawing/2014/main" val="3124250727"/>
                  </a:ext>
                </a:extLst>
              </a:tr>
              <a:tr h="365263">
                <a:tc>
                  <a:txBody>
                    <a:bodyPr/>
                    <a:lstStyle/>
                    <a:p>
                      <a:pPr algn="l" rtl="0" fontAlgn="b"/>
                      <a:r>
                        <a:rPr lang="en-GB" sz="2112" kern="1200" dirty="0">
                          <a:solidFill>
                            <a:schemeClr val="dk1"/>
                          </a:solidFill>
                          <a:latin typeface="+mn-lt"/>
                          <a:ea typeface="+mn-ea"/>
                          <a:cs typeface="+mn-cs"/>
                        </a:rPr>
                        <a:t>Ward round</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extLst>
                  <a:ext uri="{0D108BD9-81ED-4DB2-BD59-A6C34878D82A}">
                    <a16:rowId xmlns:a16="http://schemas.microsoft.com/office/drawing/2014/main" val="3606032434"/>
                  </a:ext>
                </a:extLst>
              </a:tr>
              <a:tr h="365263">
                <a:tc>
                  <a:txBody>
                    <a:bodyPr/>
                    <a:lstStyle/>
                    <a:p>
                      <a:pPr algn="l" rtl="0" fontAlgn="b"/>
                      <a:r>
                        <a:rPr lang="en-GB" sz="2112" kern="1200" dirty="0">
                          <a:solidFill>
                            <a:schemeClr val="dk1"/>
                          </a:solidFill>
                          <a:latin typeface="+mn-lt"/>
                          <a:ea typeface="+mn-ea"/>
                          <a:cs typeface="+mn-cs"/>
                        </a:rPr>
                        <a:t>Microsoft teams</a:t>
                      </a:r>
                    </a:p>
                  </a:txBody>
                  <a:tcPr marL="9525" marR="9525" marT="9525" marB="0" anchor="b"/>
                </a:tc>
                <a:tc>
                  <a:txBody>
                    <a:bodyPr/>
                    <a:lstStyle/>
                    <a:p>
                      <a:pPr algn="ctr" rtl="0" fontAlgn="b"/>
                      <a:r>
                        <a:rPr lang="en-GB" sz="2112" kern="1200" dirty="0">
                          <a:solidFill>
                            <a:schemeClr val="dk1"/>
                          </a:solidFill>
                          <a:latin typeface="+mn-lt"/>
                          <a:ea typeface="+mn-ea"/>
                          <a:cs typeface="+mn-cs"/>
                        </a:rPr>
                        <a:t>1</a:t>
                      </a:r>
                    </a:p>
                  </a:txBody>
                  <a:tcPr marL="9525" marR="9525" marT="9525" marB="0" anchor="b"/>
                </a:tc>
                <a:extLst>
                  <a:ext uri="{0D108BD9-81ED-4DB2-BD59-A6C34878D82A}">
                    <a16:rowId xmlns:a16="http://schemas.microsoft.com/office/drawing/2014/main" val="1477717367"/>
                  </a:ext>
                </a:extLst>
              </a:tr>
            </a:tbl>
          </a:graphicData>
        </a:graphic>
      </p:graphicFrame>
    </p:spTree>
    <p:extLst>
      <p:ext uri="{BB962C8B-B14F-4D97-AF65-F5344CB8AC3E}">
        <p14:creationId xmlns:p14="http://schemas.microsoft.com/office/powerpoint/2010/main" val="2871769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D6143F4-03E5-6E49-8398-4641E9396F08}"/>
              </a:ext>
            </a:extLst>
          </p:cNvPr>
          <p:cNvSpPr>
            <a:spLocks noGrp="1"/>
          </p:cNvSpPr>
          <p:nvPr>
            <p:ph sz="quarter" idx="10"/>
          </p:nvPr>
        </p:nvSpPr>
        <p:spPr>
          <a:xfrm>
            <a:off x="512551" y="1843166"/>
            <a:ext cx="11137409" cy="4751389"/>
          </a:xfrm>
        </p:spPr>
        <p:txBody>
          <a:bodyPr/>
          <a:lstStyle/>
          <a:p>
            <a:pPr marL="285750" indent="-285750"/>
            <a:endParaRPr lang="en-US" sz="1800" dirty="0"/>
          </a:p>
          <a:p>
            <a:pPr marL="285750" indent="-285750"/>
            <a:endParaRPr lang="en-US" sz="1800" dirty="0"/>
          </a:p>
          <a:p>
            <a:pPr marL="285750" indent="-285750"/>
            <a:endParaRPr lang="en-US" sz="1800" dirty="0"/>
          </a:p>
          <a:p>
            <a:pPr marL="285750" indent="-285750"/>
            <a:endParaRPr lang="en-US" sz="1800" dirty="0"/>
          </a:p>
          <a:p>
            <a:pPr marL="285750" indent="-285750"/>
            <a:endParaRPr lang="en-US" sz="1800" dirty="0"/>
          </a:p>
          <a:p>
            <a:endParaRPr lang="en-US" dirty="0"/>
          </a:p>
        </p:txBody>
      </p:sp>
      <p:sp>
        <p:nvSpPr>
          <p:cNvPr id="3" name="Title 2">
            <a:extLst>
              <a:ext uri="{FF2B5EF4-FFF2-40B4-BE49-F238E27FC236}">
                <a16:creationId xmlns:a16="http://schemas.microsoft.com/office/drawing/2014/main" id="{3EBF1BBE-D110-E741-8692-882C4CEE06E9}"/>
              </a:ext>
            </a:extLst>
          </p:cNvPr>
          <p:cNvSpPr>
            <a:spLocks noGrp="1"/>
          </p:cNvSpPr>
          <p:nvPr>
            <p:ph type="title"/>
          </p:nvPr>
        </p:nvSpPr>
        <p:spPr/>
        <p:txBody>
          <a:bodyPr/>
          <a:lstStyle/>
          <a:p>
            <a:r>
              <a:rPr lang="en-US" sz="2800" b="1" dirty="0">
                <a:solidFill>
                  <a:schemeClr val="accent1"/>
                </a:solidFill>
              </a:rPr>
              <a:t>Discussion Q</a:t>
            </a:r>
            <a:r>
              <a:rPr lang="en-US" sz="2800" b="1" dirty="0"/>
              <a:t>3: What were the most useful things you learnt whilst looking after patient in CC? Who did you learn this from and how?</a:t>
            </a:r>
            <a:endParaRPr lang="en-US" sz="2800" dirty="0"/>
          </a:p>
        </p:txBody>
      </p:sp>
      <p:sp>
        <p:nvSpPr>
          <p:cNvPr id="22" name="Rectangle 21">
            <a:extLst>
              <a:ext uri="{FF2B5EF4-FFF2-40B4-BE49-F238E27FC236}">
                <a16:creationId xmlns:a16="http://schemas.microsoft.com/office/drawing/2014/main" id="{C65ED6BF-D6EC-FD49-873A-381E0A09805A}"/>
              </a:ext>
            </a:extLst>
          </p:cNvPr>
          <p:cNvSpPr/>
          <p:nvPr/>
        </p:nvSpPr>
        <p:spPr>
          <a:xfrm>
            <a:off x="527051" y="1949439"/>
            <a:ext cx="11258946" cy="3139321"/>
          </a:xfrm>
          <a:prstGeom prst="rect">
            <a:avLst/>
          </a:prstGeom>
        </p:spPr>
        <p:txBody>
          <a:bodyPr wrap="square">
            <a:spAutoFit/>
          </a:bodyPr>
          <a:lstStyle/>
          <a:p>
            <a:pPr marL="285750" indent="-285750">
              <a:buFont typeface="Arial" panose="020B0604020202020204" pitchFamily="34" charset="0"/>
              <a:buChar char="•"/>
            </a:pPr>
            <a:r>
              <a:rPr lang="en-US" dirty="0"/>
              <a:t>It was felt that learning how to carry out a patient assessments in ICU was useful and some mentioned Mnemonics such as FLATCHUGs, RAAS and the A-E assessment </a:t>
            </a:r>
          </a:p>
          <a:p>
            <a:pPr marL="285750" indent="-285750">
              <a:buFont typeface="Arial" panose="020B0604020202020204" pitchFamily="34" charset="0"/>
              <a:buChar char="•"/>
            </a:pPr>
            <a:endParaRPr lang="en-US" dirty="0">
              <a:highlight>
                <a:srgbClr val="FFFF00"/>
              </a:highlight>
            </a:endParaRPr>
          </a:p>
          <a:p>
            <a:pPr marL="285750" indent="-285750">
              <a:buFont typeface="Arial" panose="020B0604020202020204" pitchFamily="34" charset="0"/>
              <a:buChar char="•"/>
            </a:pPr>
            <a:r>
              <a:rPr lang="en-US" dirty="0"/>
              <a:t>ICU drugs, particularly those relating to sedation and anticoagulation, were felt to be useful knowledge learnt on ICU</a:t>
            </a:r>
          </a:p>
          <a:p>
            <a:endParaRPr lang="en-US" dirty="0">
              <a:highlight>
                <a:srgbClr val="FFFF00"/>
              </a:highlight>
            </a:endParaRPr>
          </a:p>
          <a:p>
            <a:pPr marL="285750" indent="-285750">
              <a:buFont typeface="Arial" panose="020B0604020202020204" pitchFamily="34" charset="0"/>
              <a:buChar char="•"/>
            </a:pPr>
            <a:r>
              <a:rPr lang="en-US" dirty="0"/>
              <a:t>Non-technical skills including communication and teamwork were useful skills learned</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ICU pharmacy team were the greatest source on knowledge for redeployed pharmacists mainly whilst shadowing, although many commented on the importance of other staff members</a:t>
            </a:r>
          </a:p>
          <a:p>
            <a:pPr marL="285750" indent="-285750">
              <a:buFont typeface="Arial" panose="020B0604020202020204" pitchFamily="34" charset="0"/>
              <a:buChar char="•"/>
            </a:pPr>
            <a:endParaRPr lang="en-US" dirty="0"/>
          </a:p>
        </p:txBody>
      </p:sp>
      <p:sp>
        <p:nvSpPr>
          <p:cNvPr id="33" name="Oval 158">
            <a:extLst>
              <a:ext uri="{FF2B5EF4-FFF2-40B4-BE49-F238E27FC236}">
                <a16:creationId xmlns:a16="http://schemas.microsoft.com/office/drawing/2014/main" id="{0B80547A-B119-8244-9837-B53C4AF0A5B7}"/>
              </a:ext>
            </a:extLst>
          </p:cNvPr>
          <p:cNvSpPr>
            <a:spLocks noChangeArrowheads="1"/>
          </p:cNvSpPr>
          <p:nvPr/>
        </p:nvSpPr>
        <p:spPr bwMode="auto">
          <a:xfrm>
            <a:off x="631090" y="6031580"/>
            <a:ext cx="24831" cy="36017"/>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Tree>
    <p:extLst>
      <p:ext uri="{BB962C8B-B14F-4D97-AF65-F5344CB8AC3E}">
        <p14:creationId xmlns:p14="http://schemas.microsoft.com/office/powerpoint/2010/main" val="2104364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a:xfrm>
            <a:off x="528221" y="548646"/>
            <a:ext cx="11137408" cy="611649"/>
          </a:xfrm>
        </p:spPr>
        <p:txBody>
          <a:bodyPr>
            <a:normAutofit fontScale="90000"/>
          </a:bodyPr>
          <a:lstStyle/>
          <a:p>
            <a:r>
              <a:rPr lang="en-US" sz="3200" b="1" dirty="0"/>
              <a:t>Q4a: What were the steepest learning curves you faced on redeployment? How did you overcome them?</a:t>
            </a:r>
            <a:endParaRPr lang="en-GB" sz="3200" b="1" dirty="0"/>
          </a:p>
        </p:txBody>
      </p:sp>
      <p:sp>
        <p:nvSpPr>
          <p:cNvPr id="3" name="Rectangle 2">
            <a:extLst>
              <a:ext uri="{FF2B5EF4-FFF2-40B4-BE49-F238E27FC236}">
                <a16:creationId xmlns:a16="http://schemas.microsoft.com/office/drawing/2014/main" id="{A70B5AF6-347C-2646-9D89-CFCDB3BE91CE}"/>
              </a:ext>
            </a:extLst>
          </p:cNvPr>
          <p:cNvSpPr/>
          <p:nvPr/>
        </p:nvSpPr>
        <p:spPr>
          <a:xfrm>
            <a:off x="5226993" y="1829406"/>
            <a:ext cx="6438635" cy="923330"/>
          </a:xfrm>
          <a:prstGeom prst="rect">
            <a:avLst/>
          </a:prstGeom>
        </p:spPr>
        <p:txBody>
          <a:bodyPr wrap="square">
            <a:spAutoFit/>
          </a:bodyPr>
          <a:lstStyle/>
          <a:p>
            <a:pPr marL="285750" indent="-285750">
              <a:buFont typeface="Arial" panose="020B0604020202020204" pitchFamily="34" charset="0"/>
              <a:buChar char="•"/>
            </a:pPr>
            <a:endParaRPr lang="en-GB" dirty="0"/>
          </a:p>
          <a:p>
            <a:br>
              <a:rPr lang="en-GB" dirty="0"/>
            </a:br>
            <a:endParaRPr lang="en-US" dirty="0"/>
          </a:p>
        </p:txBody>
      </p:sp>
      <p:graphicFrame>
        <p:nvGraphicFramePr>
          <p:cNvPr id="7" name="Table 4">
            <a:extLst>
              <a:ext uri="{FF2B5EF4-FFF2-40B4-BE49-F238E27FC236}">
                <a16:creationId xmlns:a16="http://schemas.microsoft.com/office/drawing/2014/main" id="{11EF5D0C-FE40-F54E-BDFD-EADC0863F923}"/>
              </a:ext>
            </a:extLst>
          </p:cNvPr>
          <p:cNvGraphicFramePr>
            <a:graphicFrameLocks noGrp="1"/>
          </p:cNvGraphicFramePr>
          <p:nvPr>
            <p:extLst>
              <p:ext uri="{D42A27DB-BD31-4B8C-83A1-F6EECF244321}">
                <p14:modId xmlns:p14="http://schemas.microsoft.com/office/powerpoint/2010/main" val="3889105688"/>
              </p:ext>
            </p:extLst>
          </p:nvPr>
        </p:nvGraphicFramePr>
        <p:xfrm>
          <a:off x="432123" y="1829406"/>
          <a:ext cx="7320399" cy="2817078"/>
        </p:xfrm>
        <a:graphic>
          <a:graphicData uri="http://schemas.openxmlformats.org/drawingml/2006/table">
            <a:tbl>
              <a:tblPr firstRow="1" bandRow="1">
                <a:tableStyleId>{5C22544A-7EE6-4342-B048-85BDC9FD1C3A}</a:tableStyleId>
              </a:tblPr>
              <a:tblGrid>
                <a:gridCol w="3106208">
                  <a:extLst>
                    <a:ext uri="{9D8B030D-6E8A-4147-A177-3AD203B41FA5}">
                      <a16:colId xmlns:a16="http://schemas.microsoft.com/office/drawing/2014/main" val="3846423990"/>
                    </a:ext>
                  </a:extLst>
                </a:gridCol>
                <a:gridCol w="477078">
                  <a:extLst>
                    <a:ext uri="{9D8B030D-6E8A-4147-A177-3AD203B41FA5}">
                      <a16:colId xmlns:a16="http://schemas.microsoft.com/office/drawing/2014/main" val="2122518428"/>
                    </a:ext>
                  </a:extLst>
                </a:gridCol>
                <a:gridCol w="3114261">
                  <a:extLst>
                    <a:ext uri="{9D8B030D-6E8A-4147-A177-3AD203B41FA5}">
                      <a16:colId xmlns:a16="http://schemas.microsoft.com/office/drawing/2014/main" val="2365030933"/>
                    </a:ext>
                  </a:extLst>
                </a:gridCol>
                <a:gridCol w="622852">
                  <a:extLst>
                    <a:ext uri="{9D8B030D-6E8A-4147-A177-3AD203B41FA5}">
                      <a16:colId xmlns:a16="http://schemas.microsoft.com/office/drawing/2014/main" val="2685137121"/>
                    </a:ext>
                  </a:extLst>
                </a:gridCol>
              </a:tblGrid>
              <a:tr h="403180">
                <a:tc gridSpan="2">
                  <a:txBody>
                    <a:bodyPr/>
                    <a:lstStyle/>
                    <a:p>
                      <a:pPr algn="ctr"/>
                      <a:r>
                        <a:rPr lang="en-GB" dirty="0"/>
                        <a:t>Skills and Knowledge</a:t>
                      </a:r>
                    </a:p>
                  </a:txBody>
                  <a:tcPr/>
                </a:tc>
                <a:tc hMerge="1">
                  <a:txBody>
                    <a:bodyPr/>
                    <a:lstStyle/>
                    <a:p>
                      <a:endParaRPr lang="en-GB" dirty="0"/>
                    </a:p>
                  </a:txBody>
                  <a:tcPr/>
                </a:tc>
                <a:tc gridSpan="2">
                  <a:txBody>
                    <a:bodyPr/>
                    <a:lstStyle/>
                    <a:p>
                      <a:pPr algn="ctr"/>
                      <a:r>
                        <a:rPr lang="en-GB" dirty="0"/>
                        <a:t>Other</a:t>
                      </a:r>
                    </a:p>
                  </a:txBody>
                  <a:tcPr/>
                </a:tc>
                <a:tc hMerge="1">
                  <a:txBody>
                    <a:bodyPr/>
                    <a:lstStyle/>
                    <a:p>
                      <a:endParaRPr lang="en-GB" dirty="0"/>
                    </a:p>
                  </a:txBody>
                  <a:tcPr/>
                </a:tc>
                <a:extLst>
                  <a:ext uri="{0D108BD9-81ED-4DB2-BD59-A6C34878D82A}">
                    <a16:rowId xmlns:a16="http://schemas.microsoft.com/office/drawing/2014/main" val="2670054699"/>
                  </a:ext>
                </a:extLst>
              </a:tr>
              <a:tr h="400626">
                <a:tc>
                  <a:txBody>
                    <a:bodyPr/>
                    <a:lstStyle/>
                    <a:p>
                      <a:pPr algn="l" rtl="0" fontAlgn="b"/>
                      <a:r>
                        <a:rPr lang="en-GB" sz="2112" kern="1200" dirty="0">
                          <a:solidFill>
                            <a:schemeClr val="dk1"/>
                          </a:solidFill>
                          <a:latin typeface="+mn-lt"/>
                          <a:ea typeface="+mn-ea"/>
                          <a:cs typeface="+mn-cs"/>
                        </a:rPr>
                        <a:t>ICU Drugs/drug formulation</a:t>
                      </a:r>
                    </a:p>
                  </a:txBody>
                  <a:tcPr marL="9525" marR="9525" marT="9525" marB="0" anchor="b"/>
                </a:tc>
                <a:tc>
                  <a:txBody>
                    <a:bodyPr/>
                    <a:lstStyle/>
                    <a:p>
                      <a:pPr algn="ctr" rtl="0" fontAlgn="b"/>
                      <a:r>
                        <a:rPr lang="en-GB" sz="2112" kern="1200" dirty="0">
                          <a:solidFill>
                            <a:schemeClr val="dk1"/>
                          </a:solidFill>
                          <a:latin typeface="+mn-lt"/>
                          <a:ea typeface="+mn-ea"/>
                          <a:cs typeface="+mn-cs"/>
                        </a:rPr>
                        <a:t>9</a:t>
                      </a:r>
                    </a:p>
                  </a:txBody>
                  <a:tcPr marL="9525" marR="9525" marT="9525" marB="0" anchor="b"/>
                </a:tc>
                <a:tc>
                  <a:txBody>
                    <a:bodyPr/>
                    <a:lstStyle/>
                    <a:p>
                      <a:pPr algn="l" rtl="0" fontAlgn="b"/>
                      <a:r>
                        <a:rPr lang="en-GB" sz="2112" kern="1200" dirty="0">
                          <a:solidFill>
                            <a:schemeClr val="dk1"/>
                          </a:solidFill>
                          <a:latin typeface="+mn-lt"/>
                          <a:ea typeface="+mn-ea"/>
                          <a:cs typeface="+mn-cs"/>
                        </a:rPr>
                        <a:t>New Environment/role</a:t>
                      </a:r>
                    </a:p>
                  </a:txBody>
                  <a:tcPr marL="9525" marR="9525" marT="9525" marB="0" anchor="b"/>
                </a:tc>
                <a:tc>
                  <a:txBody>
                    <a:bodyPr/>
                    <a:lstStyle/>
                    <a:p>
                      <a:pPr algn="ctr" rtl="0" fontAlgn="b"/>
                      <a:r>
                        <a:rPr lang="en-GB" sz="2112" kern="1200" dirty="0">
                          <a:solidFill>
                            <a:schemeClr val="dk1"/>
                          </a:solidFill>
                          <a:latin typeface="+mn-lt"/>
                          <a:ea typeface="+mn-ea"/>
                          <a:cs typeface="+mn-cs"/>
                        </a:rPr>
                        <a:t>11</a:t>
                      </a:r>
                    </a:p>
                  </a:txBody>
                  <a:tcPr marL="9525" marR="9525" marT="9525" marB="0" anchor="b"/>
                </a:tc>
                <a:extLst>
                  <a:ext uri="{0D108BD9-81ED-4DB2-BD59-A6C34878D82A}">
                    <a16:rowId xmlns:a16="http://schemas.microsoft.com/office/drawing/2014/main" val="2431330949"/>
                  </a:ext>
                </a:extLst>
              </a:tr>
              <a:tr h="400626">
                <a:tc>
                  <a:txBody>
                    <a:bodyPr/>
                    <a:lstStyle/>
                    <a:p>
                      <a:pPr algn="l" rtl="0" fontAlgn="b"/>
                      <a:r>
                        <a:rPr lang="en-GB" sz="2112" kern="1200" dirty="0">
                          <a:solidFill>
                            <a:schemeClr val="dk1"/>
                          </a:solidFill>
                          <a:latin typeface="+mn-lt"/>
                          <a:ea typeface="+mn-ea"/>
                          <a:cs typeface="+mn-cs"/>
                        </a:rPr>
                        <a:t>PPE and infection control</a:t>
                      </a:r>
                    </a:p>
                  </a:txBody>
                  <a:tcPr marL="9525" marR="9525" marT="9525" marB="0" anchor="b"/>
                </a:tc>
                <a:tc>
                  <a:txBody>
                    <a:bodyPr/>
                    <a:lstStyle/>
                    <a:p>
                      <a:pPr algn="ctr" rtl="0" fontAlgn="b"/>
                      <a:r>
                        <a:rPr lang="en-GB" sz="2112" kern="1200">
                          <a:solidFill>
                            <a:schemeClr val="dk1"/>
                          </a:solidFill>
                          <a:latin typeface="+mn-lt"/>
                          <a:ea typeface="+mn-ea"/>
                          <a:cs typeface="+mn-cs"/>
                        </a:rPr>
                        <a:t>6</a:t>
                      </a:r>
                    </a:p>
                  </a:txBody>
                  <a:tcPr marL="9525" marR="9525" marT="9525" marB="0" anchor="b"/>
                </a:tc>
                <a:tc>
                  <a:txBody>
                    <a:bodyPr/>
                    <a:lstStyle/>
                    <a:p>
                      <a:pPr algn="l" rtl="0" fontAlgn="b"/>
                      <a:r>
                        <a:rPr lang="en-GB" sz="2112" kern="1200" dirty="0">
                          <a:solidFill>
                            <a:schemeClr val="dk1"/>
                          </a:solidFill>
                          <a:latin typeface="+mn-lt"/>
                          <a:ea typeface="+mn-ea"/>
                          <a:cs typeface="+mn-cs"/>
                        </a:rPr>
                        <a:t>Psychological stress</a:t>
                      </a:r>
                    </a:p>
                  </a:txBody>
                  <a:tcPr marL="9525" marR="9525" marT="9525" marB="0" anchor="b"/>
                </a:tc>
                <a:tc>
                  <a:txBody>
                    <a:bodyPr/>
                    <a:lstStyle/>
                    <a:p>
                      <a:pPr algn="ctr" rtl="0" fontAlgn="b"/>
                      <a:r>
                        <a:rPr lang="en-GB" sz="2112" kern="1200" dirty="0">
                          <a:solidFill>
                            <a:schemeClr val="dk1"/>
                          </a:solidFill>
                          <a:latin typeface="+mn-lt"/>
                          <a:ea typeface="+mn-ea"/>
                          <a:cs typeface="+mn-cs"/>
                        </a:rPr>
                        <a:t>9</a:t>
                      </a:r>
                    </a:p>
                  </a:txBody>
                  <a:tcPr marL="9525" marR="9525" marT="9525" marB="0" anchor="b"/>
                </a:tc>
                <a:extLst>
                  <a:ext uri="{0D108BD9-81ED-4DB2-BD59-A6C34878D82A}">
                    <a16:rowId xmlns:a16="http://schemas.microsoft.com/office/drawing/2014/main" val="2417201025"/>
                  </a:ext>
                </a:extLst>
              </a:tr>
              <a:tr h="400626">
                <a:tc>
                  <a:txBody>
                    <a:bodyPr/>
                    <a:lstStyle/>
                    <a:p>
                      <a:pPr algn="l" rtl="0" fontAlgn="b"/>
                      <a:r>
                        <a:rPr lang="en-GB" sz="2112" kern="1200" dirty="0">
                          <a:solidFill>
                            <a:schemeClr val="dk1"/>
                          </a:solidFill>
                          <a:latin typeface="+mn-lt"/>
                          <a:ea typeface="+mn-ea"/>
                          <a:cs typeface="+mn-cs"/>
                        </a:rPr>
                        <a:t>Drug shortages/substitutes</a:t>
                      </a:r>
                    </a:p>
                  </a:txBody>
                  <a:tcPr marL="9525" marR="9525" marT="9525" marB="0" anchor="b"/>
                </a:tc>
                <a:tc>
                  <a:txBody>
                    <a:bodyPr/>
                    <a:lstStyle/>
                    <a:p>
                      <a:pPr algn="ctr" rtl="0" fontAlgn="b"/>
                      <a:r>
                        <a:rPr lang="en-GB" sz="2112" kern="1200">
                          <a:solidFill>
                            <a:schemeClr val="dk1"/>
                          </a:solidFill>
                          <a:latin typeface="+mn-lt"/>
                          <a:ea typeface="+mn-ea"/>
                          <a:cs typeface="+mn-cs"/>
                        </a:rPr>
                        <a:t>5</a:t>
                      </a:r>
                    </a:p>
                  </a:txBody>
                  <a:tcPr marL="9525" marR="9525" marT="9525" marB="0" anchor="b"/>
                </a:tc>
                <a:tc>
                  <a:txBody>
                    <a:bodyPr/>
                    <a:lstStyle/>
                    <a:p>
                      <a:pPr algn="l" rtl="0" fontAlgn="b"/>
                      <a:r>
                        <a:rPr lang="en-GB" sz="2112" kern="1200" dirty="0">
                          <a:solidFill>
                            <a:schemeClr val="dk1"/>
                          </a:solidFill>
                          <a:latin typeface="+mn-lt"/>
                          <a:ea typeface="+mn-ea"/>
                          <a:cs typeface="+mn-cs"/>
                        </a:rPr>
                        <a:t>Workload</a:t>
                      </a:r>
                    </a:p>
                  </a:txBody>
                  <a:tcPr marL="9525" marR="9525" marT="9525" marB="0" anchor="b"/>
                </a:tc>
                <a:tc>
                  <a:txBody>
                    <a:bodyPr/>
                    <a:lstStyle/>
                    <a:p>
                      <a:pPr algn="ctr" rtl="0" fontAlgn="b"/>
                      <a:r>
                        <a:rPr lang="en-GB" sz="2112" kern="1200" dirty="0">
                          <a:solidFill>
                            <a:schemeClr val="dk1"/>
                          </a:solidFill>
                          <a:latin typeface="+mn-lt"/>
                          <a:ea typeface="+mn-ea"/>
                          <a:cs typeface="+mn-cs"/>
                        </a:rPr>
                        <a:t>6</a:t>
                      </a:r>
                    </a:p>
                  </a:txBody>
                  <a:tcPr marL="9525" marR="9525" marT="9525" marB="0" anchor="b"/>
                </a:tc>
                <a:extLst>
                  <a:ext uri="{0D108BD9-81ED-4DB2-BD59-A6C34878D82A}">
                    <a16:rowId xmlns:a16="http://schemas.microsoft.com/office/drawing/2014/main" val="1735771730"/>
                  </a:ext>
                </a:extLst>
              </a:tr>
              <a:tr h="400626">
                <a:tc>
                  <a:txBody>
                    <a:bodyPr/>
                    <a:lstStyle/>
                    <a:p>
                      <a:pPr algn="l" rtl="0" fontAlgn="b"/>
                      <a:r>
                        <a:rPr lang="en-GB" sz="2112" kern="1200" dirty="0">
                          <a:solidFill>
                            <a:schemeClr val="dk1"/>
                          </a:solidFill>
                          <a:latin typeface="+mn-lt"/>
                          <a:ea typeface="+mn-ea"/>
                          <a:cs typeface="+mn-cs"/>
                        </a:rPr>
                        <a:t>Patient assessment</a:t>
                      </a:r>
                    </a:p>
                  </a:txBody>
                  <a:tcPr marL="9525" marR="9525" marT="9525" marB="0" anchor="b"/>
                </a:tc>
                <a:tc>
                  <a:txBody>
                    <a:bodyPr/>
                    <a:lstStyle/>
                    <a:p>
                      <a:pPr algn="ctr" rtl="0" fontAlgn="b"/>
                      <a:r>
                        <a:rPr lang="en-GB" sz="2112" kern="1200">
                          <a:solidFill>
                            <a:schemeClr val="dk1"/>
                          </a:solidFill>
                          <a:latin typeface="+mn-lt"/>
                          <a:ea typeface="+mn-ea"/>
                          <a:cs typeface="+mn-cs"/>
                        </a:rPr>
                        <a:t>5</a:t>
                      </a:r>
                    </a:p>
                  </a:txBody>
                  <a:tcPr marL="9525" marR="9525" marT="9525" marB="0" anchor="b"/>
                </a:tc>
                <a:tc>
                  <a:txBody>
                    <a:bodyPr/>
                    <a:lstStyle/>
                    <a:p>
                      <a:pPr algn="l" rtl="0" fontAlgn="b"/>
                      <a:r>
                        <a:rPr lang="en-GB" sz="2112" kern="1200" dirty="0">
                          <a:solidFill>
                            <a:schemeClr val="dk1"/>
                          </a:solidFill>
                          <a:latin typeface="+mn-lt"/>
                          <a:ea typeface="+mn-ea"/>
                          <a:cs typeface="+mn-cs"/>
                        </a:rPr>
                        <a:t>Working with non-ICU staff</a:t>
                      </a:r>
                    </a:p>
                  </a:txBody>
                  <a:tcPr marL="9525" marR="9525" marT="9525" marB="0" anchor="b"/>
                </a:tc>
                <a:tc>
                  <a:txBody>
                    <a:bodyPr/>
                    <a:lstStyle/>
                    <a:p>
                      <a:pPr algn="ctr" rtl="0" fontAlgn="b"/>
                      <a:r>
                        <a:rPr lang="en-GB" sz="2112" kern="1200" dirty="0">
                          <a:solidFill>
                            <a:schemeClr val="dk1"/>
                          </a:solidFill>
                          <a:latin typeface="+mn-lt"/>
                          <a:ea typeface="+mn-ea"/>
                          <a:cs typeface="+mn-cs"/>
                        </a:rPr>
                        <a:t>3</a:t>
                      </a:r>
                    </a:p>
                  </a:txBody>
                  <a:tcPr marL="9525" marR="9525" marT="9525" marB="0" anchor="b"/>
                </a:tc>
                <a:extLst>
                  <a:ext uri="{0D108BD9-81ED-4DB2-BD59-A6C34878D82A}">
                    <a16:rowId xmlns:a16="http://schemas.microsoft.com/office/drawing/2014/main" val="1323827341"/>
                  </a:ext>
                </a:extLst>
              </a:tr>
              <a:tr h="400626">
                <a:tc>
                  <a:txBody>
                    <a:bodyPr/>
                    <a:lstStyle/>
                    <a:p>
                      <a:pPr algn="l" rtl="0" fontAlgn="b"/>
                      <a:r>
                        <a:rPr lang="en-GB" sz="2112" kern="1200" dirty="0">
                          <a:solidFill>
                            <a:schemeClr val="dk1"/>
                          </a:solidFill>
                          <a:latin typeface="+mn-lt"/>
                          <a:ea typeface="+mn-ea"/>
                          <a:cs typeface="+mn-cs"/>
                        </a:rPr>
                        <a:t>Clinical trials</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tc>
                  <a:txBody>
                    <a:bodyPr/>
                    <a:lstStyle/>
                    <a:p>
                      <a:pPr algn="l" rtl="0" fontAlgn="b"/>
                      <a:r>
                        <a:rPr lang="en-GB" sz="2112" kern="1200" dirty="0">
                          <a:solidFill>
                            <a:schemeClr val="dk1"/>
                          </a:solidFill>
                          <a:latin typeface="+mn-lt"/>
                          <a:ea typeface="+mn-ea"/>
                          <a:cs typeface="+mn-cs"/>
                        </a:rPr>
                        <a:t>Physical stress</a:t>
                      </a:r>
                    </a:p>
                  </a:txBody>
                  <a:tcPr marL="9525" marR="9525" marT="9525" marB="0" anchor="b"/>
                </a:tc>
                <a:tc>
                  <a:txBody>
                    <a:bodyPr/>
                    <a:lstStyle/>
                    <a:p>
                      <a:pPr algn="ctr" rtl="0" fontAlgn="b"/>
                      <a:r>
                        <a:rPr lang="en-GB" sz="2112" kern="1200" dirty="0">
                          <a:solidFill>
                            <a:schemeClr val="dk1"/>
                          </a:solidFill>
                          <a:latin typeface="+mn-lt"/>
                          <a:ea typeface="+mn-ea"/>
                          <a:cs typeface="+mn-cs"/>
                        </a:rPr>
                        <a:t>3</a:t>
                      </a:r>
                    </a:p>
                  </a:txBody>
                  <a:tcPr marL="9525" marR="9525" marT="9525" marB="0" anchor="b"/>
                </a:tc>
                <a:extLst>
                  <a:ext uri="{0D108BD9-81ED-4DB2-BD59-A6C34878D82A}">
                    <a16:rowId xmlns:a16="http://schemas.microsoft.com/office/drawing/2014/main" val="799069424"/>
                  </a:ext>
                </a:extLst>
              </a:tr>
              <a:tr h="400626">
                <a:tc>
                  <a:txBody>
                    <a:bodyPr/>
                    <a:lstStyle/>
                    <a:p>
                      <a:pPr algn="l" rtl="0" fontAlgn="b"/>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GB" sz="1800" b="0" i="0" u="none" strike="noStrike" dirty="0">
                        <a:solidFill>
                          <a:srgbClr val="000000"/>
                        </a:solidFill>
                        <a:effectLst/>
                        <a:latin typeface="Arial" panose="020B0604020202020204" pitchFamily="34" charset="0"/>
                      </a:endParaRPr>
                    </a:p>
                  </a:txBody>
                  <a:tcPr marL="9525" marR="9525" marT="9525" marB="0" anchor="b"/>
                </a:tc>
                <a:tc>
                  <a:txBody>
                    <a:bodyPr/>
                    <a:lstStyle/>
                    <a:p>
                      <a:pPr algn="l" rtl="0" fontAlgn="b"/>
                      <a:r>
                        <a:rPr lang="en-GB" sz="2112" kern="1200" dirty="0">
                          <a:solidFill>
                            <a:schemeClr val="dk1"/>
                          </a:solidFill>
                          <a:latin typeface="+mn-lt"/>
                          <a:ea typeface="+mn-ea"/>
                          <a:cs typeface="+mn-cs"/>
                        </a:rPr>
                        <a:t>Working as MDT</a:t>
                      </a:r>
                    </a:p>
                  </a:txBody>
                  <a:tcPr marL="9525" marR="9525" marT="9525" marB="0" anchor="b"/>
                </a:tc>
                <a:tc>
                  <a:txBody>
                    <a:bodyPr/>
                    <a:lstStyle/>
                    <a:p>
                      <a:pPr algn="ctr" rtl="0" fontAlgn="b"/>
                      <a:r>
                        <a:rPr lang="en-GB" sz="2112" kern="1200" dirty="0">
                          <a:solidFill>
                            <a:schemeClr val="dk1"/>
                          </a:solidFill>
                          <a:latin typeface="+mn-lt"/>
                          <a:ea typeface="+mn-ea"/>
                          <a:cs typeface="+mn-cs"/>
                        </a:rPr>
                        <a:t>1</a:t>
                      </a:r>
                    </a:p>
                  </a:txBody>
                  <a:tcPr marL="9525" marR="9525" marT="9525" marB="0" anchor="b"/>
                </a:tc>
                <a:extLst>
                  <a:ext uri="{0D108BD9-81ED-4DB2-BD59-A6C34878D82A}">
                    <a16:rowId xmlns:a16="http://schemas.microsoft.com/office/drawing/2014/main" val="4150995473"/>
                  </a:ext>
                </a:extLst>
              </a:tr>
            </a:tbl>
          </a:graphicData>
        </a:graphic>
      </p:graphicFrame>
      <p:graphicFrame>
        <p:nvGraphicFramePr>
          <p:cNvPr id="8" name="Table 3">
            <a:extLst>
              <a:ext uri="{FF2B5EF4-FFF2-40B4-BE49-F238E27FC236}">
                <a16:creationId xmlns:a16="http://schemas.microsoft.com/office/drawing/2014/main" id="{8DE01488-6875-CE4E-9113-4F6664574898}"/>
              </a:ext>
            </a:extLst>
          </p:cNvPr>
          <p:cNvGraphicFramePr>
            <a:graphicFrameLocks noGrp="1"/>
          </p:cNvGraphicFramePr>
          <p:nvPr>
            <p:extLst>
              <p:ext uri="{D42A27DB-BD31-4B8C-83A1-F6EECF244321}">
                <p14:modId xmlns:p14="http://schemas.microsoft.com/office/powerpoint/2010/main" val="1368971468"/>
              </p:ext>
            </p:extLst>
          </p:nvPr>
        </p:nvGraphicFramePr>
        <p:xfrm>
          <a:off x="7977808" y="1829406"/>
          <a:ext cx="3525080" cy="3750882"/>
        </p:xfrm>
        <a:graphic>
          <a:graphicData uri="http://schemas.openxmlformats.org/drawingml/2006/table">
            <a:tbl>
              <a:tblPr firstRow="1" bandRow="1">
                <a:tableStyleId>{5C22544A-7EE6-4342-B048-85BDC9FD1C3A}</a:tableStyleId>
              </a:tblPr>
              <a:tblGrid>
                <a:gridCol w="2875723">
                  <a:extLst>
                    <a:ext uri="{9D8B030D-6E8A-4147-A177-3AD203B41FA5}">
                      <a16:colId xmlns:a16="http://schemas.microsoft.com/office/drawing/2014/main" val="1768799076"/>
                    </a:ext>
                  </a:extLst>
                </a:gridCol>
                <a:gridCol w="649357">
                  <a:extLst>
                    <a:ext uri="{9D8B030D-6E8A-4147-A177-3AD203B41FA5}">
                      <a16:colId xmlns:a16="http://schemas.microsoft.com/office/drawing/2014/main" val="3321782768"/>
                    </a:ext>
                  </a:extLst>
                </a:gridCol>
              </a:tblGrid>
              <a:tr h="370840">
                <a:tc gridSpan="2">
                  <a:txBody>
                    <a:bodyPr/>
                    <a:lstStyle/>
                    <a:p>
                      <a:r>
                        <a:rPr lang="en-GB" dirty="0"/>
                        <a:t>How were they overcome</a:t>
                      </a:r>
                    </a:p>
                  </a:txBody>
                  <a:tcPr/>
                </a:tc>
                <a:tc hMerge="1">
                  <a:txBody>
                    <a:bodyPr/>
                    <a:lstStyle/>
                    <a:p>
                      <a:endParaRPr lang="en-GB" dirty="0"/>
                    </a:p>
                  </a:txBody>
                  <a:tcPr/>
                </a:tc>
                <a:extLst>
                  <a:ext uri="{0D108BD9-81ED-4DB2-BD59-A6C34878D82A}">
                    <a16:rowId xmlns:a16="http://schemas.microsoft.com/office/drawing/2014/main" val="129854801"/>
                  </a:ext>
                </a:extLst>
              </a:tr>
              <a:tr h="370840">
                <a:tc>
                  <a:txBody>
                    <a:bodyPr/>
                    <a:lstStyle/>
                    <a:p>
                      <a:pPr algn="l" rtl="0" fontAlgn="b"/>
                      <a:r>
                        <a:rPr lang="en-GB" sz="2112" kern="1200" dirty="0">
                          <a:solidFill>
                            <a:schemeClr val="dk1"/>
                          </a:solidFill>
                          <a:latin typeface="+mn-lt"/>
                          <a:ea typeface="+mn-ea"/>
                          <a:cs typeface="+mn-cs"/>
                        </a:rPr>
                        <a:t>Internet including apps</a:t>
                      </a:r>
                    </a:p>
                  </a:txBody>
                  <a:tcPr marL="9525" marR="9525" marT="9525" marB="0" anchor="b"/>
                </a:tc>
                <a:tc>
                  <a:txBody>
                    <a:bodyPr/>
                    <a:lstStyle/>
                    <a:p>
                      <a:pPr algn="ctr" rtl="0" fontAlgn="b"/>
                      <a:r>
                        <a:rPr lang="en-GB" sz="2112" kern="1200" dirty="0">
                          <a:solidFill>
                            <a:schemeClr val="dk1"/>
                          </a:solidFill>
                          <a:latin typeface="+mn-lt"/>
                          <a:ea typeface="+mn-ea"/>
                          <a:cs typeface="+mn-cs"/>
                        </a:rPr>
                        <a:t>21</a:t>
                      </a:r>
                    </a:p>
                  </a:txBody>
                  <a:tcPr marL="9525" marR="9525" marT="9525" marB="0" anchor="b"/>
                </a:tc>
                <a:extLst>
                  <a:ext uri="{0D108BD9-81ED-4DB2-BD59-A6C34878D82A}">
                    <a16:rowId xmlns:a16="http://schemas.microsoft.com/office/drawing/2014/main" val="2124897303"/>
                  </a:ext>
                </a:extLst>
              </a:tr>
              <a:tr h="370840">
                <a:tc>
                  <a:txBody>
                    <a:bodyPr/>
                    <a:lstStyle/>
                    <a:p>
                      <a:pPr algn="l" rtl="0" fontAlgn="b"/>
                      <a:r>
                        <a:rPr lang="en-GB" sz="2112" kern="1200" dirty="0">
                          <a:solidFill>
                            <a:schemeClr val="dk1"/>
                          </a:solidFill>
                          <a:latin typeface="+mn-lt"/>
                          <a:ea typeface="+mn-ea"/>
                          <a:cs typeface="+mn-cs"/>
                        </a:rPr>
                        <a:t>Colleague support</a:t>
                      </a:r>
                    </a:p>
                  </a:txBody>
                  <a:tcPr marL="9525" marR="9525" marT="9525" marB="0" anchor="b"/>
                </a:tc>
                <a:tc>
                  <a:txBody>
                    <a:bodyPr/>
                    <a:lstStyle/>
                    <a:p>
                      <a:pPr algn="ctr" rtl="0" fontAlgn="b"/>
                      <a:r>
                        <a:rPr lang="en-GB" sz="2112" kern="1200" dirty="0">
                          <a:solidFill>
                            <a:schemeClr val="dk1"/>
                          </a:solidFill>
                          <a:latin typeface="+mn-lt"/>
                          <a:ea typeface="+mn-ea"/>
                          <a:cs typeface="+mn-cs"/>
                        </a:rPr>
                        <a:t>20</a:t>
                      </a:r>
                    </a:p>
                  </a:txBody>
                  <a:tcPr marL="9525" marR="9525" marT="9525" marB="0" anchor="b"/>
                </a:tc>
                <a:extLst>
                  <a:ext uri="{0D108BD9-81ED-4DB2-BD59-A6C34878D82A}">
                    <a16:rowId xmlns:a16="http://schemas.microsoft.com/office/drawing/2014/main" val="2937453278"/>
                  </a:ext>
                </a:extLst>
              </a:tr>
              <a:tr h="370840">
                <a:tc>
                  <a:txBody>
                    <a:bodyPr/>
                    <a:lstStyle/>
                    <a:p>
                      <a:pPr algn="l" rtl="0" fontAlgn="b"/>
                      <a:r>
                        <a:rPr lang="en-GB" sz="2112" kern="1200" dirty="0">
                          <a:solidFill>
                            <a:schemeClr val="dk1"/>
                          </a:solidFill>
                          <a:latin typeface="+mn-lt"/>
                          <a:ea typeface="+mn-ea"/>
                          <a:cs typeface="+mn-cs"/>
                        </a:rPr>
                        <a:t>ICU pharmacists</a:t>
                      </a:r>
                    </a:p>
                  </a:txBody>
                  <a:tcPr marL="9525" marR="9525" marT="9525" marB="0" anchor="b"/>
                </a:tc>
                <a:tc>
                  <a:txBody>
                    <a:bodyPr/>
                    <a:lstStyle/>
                    <a:p>
                      <a:pPr algn="ctr" rtl="0" fontAlgn="b"/>
                      <a:r>
                        <a:rPr lang="en-GB" sz="2112" kern="1200" dirty="0">
                          <a:solidFill>
                            <a:schemeClr val="dk1"/>
                          </a:solidFill>
                          <a:latin typeface="+mn-lt"/>
                          <a:ea typeface="+mn-ea"/>
                          <a:cs typeface="+mn-cs"/>
                        </a:rPr>
                        <a:t>15</a:t>
                      </a:r>
                    </a:p>
                  </a:txBody>
                  <a:tcPr marL="9525" marR="9525" marT="9525" marB="0" anchor="b"/>
                </a:tc>
                <a:extLst>
                  <a:ext uri="{0D108BD9-81ED-4DB2-BD59-A6C34878D82A}">
                    <a16:rowId xmlns:a16="http://schemas.microsoft.com/office/drawing/2014/main" val="2822144663"/>
                  </a:ext>
                </a:extLst>
              </a:tr>
              <a:tr h="370840">
                <a:tc>
                  <a:txBody>
                    <a:bodyPr/>
                    <a:lstStyle/>
                    <a:p>
                      <a:pPr algn="l" rtl="0" fontAlgn="b"/>
                      <a:r>
                        <a:rPr lang="en-GB" sz="2112" kern="1200" dirty="0">
                          <a:solidFill>
                            <a:schemeClr val="dk1"/>
                          </a:solidFill>
                          <a:latin typeface="+mn-lt"/>
                          <a:ea typeface="+mn-ea"/>
                          <a:cs typeface="+mn-cs"/>
                        </a:rPr>
                        <a:t>Books/literature</a:t>
                      </a:r>
                    </a:p>
                  </a:txBody>
                  <a:tcPr marL="9525" marR="9525" marT="9525" marB="0" anchor="b"/>
                </a:tc>
                <a:tc>
                  <a:txBody>
                    <a:bodyPr/>
                    <a:lstStyle/>
                    <a:p>
                      <a:pPr algn="ctr" rtl="0" fontAlgn="b"/>
                      <a:r>
                        <a:rPr lang="en-GB" sz="2112" kern="1200" dirty="0">
                          <a:solidFill>
                            <a:schemeClr val="dk1"/>
                          </a:solidFill>
                          <a:latin typeface="+mn-lt"/>
                          <a:ea typeface="+mn-ea"/>
                          <a:cs typeface="+mn-cs"/>
                        </a:rPr>
                        <a:t>7</a:t>
                      </a:r>
                    </a:p>
                  </a:txBody>
                  <a:tcPr marL="9525" marR="9525" marT="9525" marB="0" anchor="b"/>
                </a:tc>
                <a:extLst>
                  <a:ext uri="{0D108BD9-81ED-4DB2-BD59-A6C34878D82A}">
                    <a16:rowId xmlns:a16="http://schemas.microsoft.com/office/drawing/2014/main" val="1561110204"/>
                  </a:ext>
                </a:extLst>
              </a:tr>
              <a:tr h="370840">
                <a:tc>
                  <a:txBody>
                    <a:bodyPr/>
                    <a:lstStyle/>
                    <a:p>
                      <a:pPr algn="l" rtl="0" fontAlgn="b"/>
                      <a:r>
                        <a:rPr lang="en-GB" sz="2112" kern="1200" dirty="0">
                          <a:solidFill>
                            <a:schemeClr val="dk1"/>
                          </a:solidFill>
                          <a:latin typeface="+mn-lt"/>
                          <a:ea typeface="+mn-ea"/>
                          <a:cs typeface="+mn-cs"/>
                        </a:rPr>
                        <a:t>Intranet/local guidelines</a:t>
                      </a:r>
                    </a:p>
                  </a:txBody>
                  <a:tcPr marL="9525" marR="9525" marT="9525" marB="0" anchor="b"/>
                </a:tc>
                <a:tc>
                  <a:txBody>
                    <a:bodyPr/>
                    <a:lstStyle/>
                    <a:p>
                      <a:pPr algn="ctr" rtl="0" fontAlgn="b"/>
                      <a:r>
                        <a:rPr lang="en-GB" sz="2112" kern="1200" dirty="0">
                          <a:solidFill>
                            <a:schemeClr val="dk1"/>
                          </a:solidFill>
                          <a:latin typeface="+mn-lt"/>
                          <a:ea typeface="+mn-ea"/>
                          <a:cs typeface="+mn-cs"/>
                        </a:rPr>
                        <a:t>3</a:t>
                      </a:r>
                    </a:p>
                  </a:txBody>
                  <a:tcPr marL="9525" marR="9525" marT="9525" marB="0" anchor="b"/>
                </a:tc>
                <a:extLst>
                  <a:ext uri="{0D108BD9-81ED-4DB2-BD59-A6C34878D82A}">
                    <a16:rowId xmlns:a16="http://schemas.microsoft.com/office/drawing/2014/main" val="3848214100"/>
                  </a:ext>
                </a:extLst>
              </a:tr>
              <a:tr h="370840">
                <a:tc>
                  <a:txBody>
                    <a:bodyPr/>
                    <a:lstStyle/>
                    <a:p>
                      <a:pPr algn="l" rtl="0" fontAlgn="b"/>
                      <a:r>
                        <a:rPr lang="en-GB" sz="2112" kern="1200" dirty="0">
                          <a:solidFill>
                            <a:schemeClr val="dk1"/>
                          </a:solidFill>
                          <a:latin typeface="+mn-lt"/>
                          <a:ea typeface="+mn-ea"/>
                          <a:cs typeface="+mn-cs"/>
                        </a:rPr>
                        <a:t>Support from trust</a:t>
                      </a:r>
                    </a:p>
                  </a:txBody>
                  <a:tcPr marL="9525" marR="9525" marT="9525" marB="0" anchor="b"/>
                </a:tc>
                <a:tc>
                  <a:txBody>
                    <a:bodyPr/>
                    <a:lstStyle/>
                    <a:p>
                      <a:pPr algn="ctr" rtl="0" fontAlgn="b"/>
                      <a:r>
                        <a:rPr lang="en-GB" sz="2112" kern="1200" dirty="0">
                          <a:solidFill>
                            <a:schemeClr val="dk1"/>
                          </a:solidFill>
                          <a:latin typeface="+mn-lt"/>
                          <a:ea typeface="+mn-ea"/>
                          <a:cs typeface="+mn-cs"/>
                        </a:rPr>
                        <a:t>3</a:t>
                      </a:r>
                    </a:p>
                  </a:txBody>
                  <a:tcPr marL="9525" marR="9525" marT="9525" marB="0" anchor="b"/>
                </a:tc>
                <a:extLst>
                  <a:ext uri="{0D108BD9-81ED-4DB2-BD59-A6C34878D82A}">
                    <a16:rowId xmlns:a16="http://schemas.microsoft.com/office/drawing/2014/main" val="758237310"/>
                  </a:ext>
                </a:extLst>
              </a:tr>
              <a:tr h="370840">
                <a:tc>
                  <a:txBody>
                    <a:bodyPr/>
                    <a:lstStyle/>
                    <a:p>
                      <a:pPr algn="l" rtl="0" fontAlgn="b"/>
                      <a:r>
                        <a:rPr lang="en-GB" sz="2112" kern="1200" dirty="0">
                          <a:solidFill>
                            <a:schemeClr val="dk1"/>
                          </a:solidFill>
                          <a:latin typeface="+mn-lt"/>
                          <a:ea typeface="+mn-ea"/>
                          <a:cs typeface="+mn-cs"/>
                        </a:rPr>
                        <a:t>Induction</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extLst>
                  <a:ext uri="{0D108BD9-81ED-4DB2-BD59-A6C34878D82A}">
                    <a16:rowId xmlns:a16="http://schemas.microsoft.com/office/drawing/2014/main" val="1493588546"/>
                  </a:ext>
                </a:extLst>
              </a:tr>
              <a:tr h="370840">
                <a:tc>
                  <a:txBody>
                    <a:bodyPr/>
                    <a:lstStyle/>
                    <a:p>
                      <a:pPr algn="l" rtl="0" fontAlgn="b"/>
                      <a:r>
                        <a:rPr lang="en-GB" sz="2112" kern="1200" dirty="0">
                          <a:solidFill>
                            <a:schemeClr val="dk1"/>
                          </a:solidFill>
                          <a:latin typeface="+mn-lt"/>
                          <a:ea typeface="+mn-ea"/>
                          <a:cs typeface="+mn-cs"/>
                        </a:rPr>
                        <a:t>Clinical trial team</a:t>
                      </a:r>
                    </a:p>
                  </a:txBody>
                  <a:tcPr marL="9525" marR="9525" marT="9525" marB="0" anchor="b"/>
                </a:tc>
                <a:tc>
                  <a:txBody>
                    <a:bodyPr/>
                    <a:lstStyle/>
                    <a:p>
                      <a:pPr algn="ctr" rtl="0" fontAlgn="b"/>
                      <a:r>
                        <a:rPr lang="en-GB" sz="2112" kern="1200" dirty="0">
                          <a:solidFill>
                            <a:schemeClr val="dk1"/>
                          </a:solidFill>
                          <a:latin typeface="+mn-lt"/>
                          <a:ea typeface="+mn-ea"/>
                          <a:cs typeface="+mn-cs"/>
                        </a:rPr>
                        <a:t>1</a:t>
                      </a:r>
                    </a:p>
                  </a:txBody>
                  <a:tcPr marL="9525" marR="9525" marT="9525" marB="0" anchor="b"/>
                </a:tc>
                <a:extLst>
                  <a:ext uri="{0D108BD9-81ED-4DB2-BD59-A6C34878D82A}">
                    <a16:rowId xmlns:a16="http://schemas.microsoft.com/office/drawing/2014/main" val="1943204168"/>
                  </a:ext>
                </a:extLst>
              </a:tr>
              <a:tr h="370840">
                <a:tc>
                  <a:txBody>
                    <a:bodyPr/>
                    <a:lstStyle/>
                    <a:p>
                      <a:pPr algn="l" rtl="0" fontAlgn="b"/>
                      <a:r>
                        <a:rPr lang="en-GB" sz="2112" kern="1200" dirty="0">
                          <a:solidFill>
                            <a:schemeClr val="dk1"/>
                          </a:solidFill>
                          <a:latin typeface="+mn-lt"/>
                          <a:ea typeface="+mn-ea"/>
                          <a:cs typeface="+mn-cs"/>
                        </a:rPr>
                        <a:t>Self-care</a:t>
                      </a:r>
                    </a:p>
                  </a:txBody>
                  <a:tcPr marL="9525" marR="9525" marT="9525" marB="0" anchor="b"/>
                </a:tc>
                <a:tc>
                  <a:txBody>
                    <a:bodyPr/>
                    <a:lstStyle/>
                    <a:p>
                      <a:pPr algn="ctr" rtl="0" fontAlgn="b"/>
                      <a:r>
                        <a:rPr lang="en-GB" sz="2112" kern="1200" dirty="0">
                          <a:solidFill>
                            <a:schemeClr val="dk1"/>
                          </a:solidFill>
                          <a:latin typeface="+mn-lt"/>
                          <a:ea typeface="+mn-ea"/>
                          <a:cs typeface="+mn-cs"/>
                        </a:rPr>
                        <a:t>1</a:t>
                      </a:r>
                    </a:p>
                  </a:txBody>
                  <a:tcPr marL="9525" marR="9525" marT="9525" marB="0" anchor="b"/>
                </a:tc>
                <a:extLst>
                  <a:ext uri="{0D108BD9-81ED-4DB2-BD59-A6C34878D82A}">
                    <a16:rowId xmlns:a16="http://schemas.microsoft.com/office/drawing/2014/main" val="1891223241"/>
                  </a:ext>
                </a:extLst>
              </a:tr>
            </a:tbl>
          </a:graphicData>
        </a:graphic>
      </p:graphicFrame>
    </p:spTree>
    <p:extLst>
      <p:ext uri="{BB962C8B-B14F-4D97-AF65-F5344CB8AC3E}">
        <p14:creationId xmlns:p14="http://schemas.microsoft.com/office/powerpoint/2010/main" val="3567046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D6143F4-03E5-6E49-8398-4641E9396F08}"/>
              </a:ext>
            </a:extLst>
          </p:cNvPr>
          <p:cNvSpPr>
            <a:spLocks noGrp="1"/>
          </p:cNvSpPr>
          <p:nvPr>
            <p:ph sz="quarter" idx="10"/>
          </p:nvPr>
        </p:nvSpPr>
        <p:spPr>
          <a:xfrm>
            <a:off x="527051" y="1497307"/>
            <a:ext cx="11137409" cy="4751389"/>
          </a:xfrm>
        </p:spPr>
        <p:txBody>
          <a:bodyPr/>
          <a:lstStyle/>
          <a:p>
            <a:r>
              <a:rPr lang="en-US" sz="1800" dirty="0"/>
              <a:t>ICU drugs and drug formulations were a common response, along with PPE, drug shortages and patient assessment</a:t>
            </a:r>
          </a:p>
          <a:p>
            <a:r>
              <a:rPr lang="en-US" sz="1800" dirty="0"/>
              <a:t>The lack of knowledge about the new working environment and the new role was commonly discussed including where things were, how a shift worked and how the ICU team was structured </a:t>
            </a:r>
          </a:p>
          <a:p>
            <a:pPr marL="285750" indent="-285750"/>
            <a:r>
              <a:rPr lang="en-US" sz="1800" dirty="0"/>
              <a:t>Coping with psychological and physical stress were steep learning curves for many</a:t>
            </a:r>
          </a:p>
          <a:p>
            <a:pPr marL="822292" lvl="1" indent="-285750"/>
            <a:r>
              <a:rPr lang="en-US" sz="1800" dirty="0"/>
              <a:t>Physical stress included fatigue, dehydration and wearing PPE</a:t>
            </a:r>
          </a:p>
          <a:p>
            <a:pPr marL="285750" indent="-285750"/>
            <a:r>
              <a:rPr lang="en-US" sz="1800" dirty="0"/>
              <a:t>Colleagues, mainly ICU pharmacists, were crucial to managing the steep learning curves</a:t>
            </a:r>
          </a:p>
          <a:p>
            <a:pPr marL="285750" indent="-285750"/>
            <a:r>
              <a:rPr lang="en-US" sz="1800" dirty="0"/>
              <a:t>Additional training that people undertook was often online</a:t>
            </a:r>
          </a:p>
          <a:p>
            <a:pPr marL="285750" indent="-285750"/>
            <a:endParaRPr lang="en-US" sz="1800" dirty="0">
              <a:highlight>
                <a:srgbClr val="FFFF00"/>
              </a:highlight>
            </a:endParaRPr>
          </a:p>
          <a:p>
            <a:pPr marL="285750" indent="-285750"/>
            <a:endParaRPr lang="en-US" sz="1800" dirty="0"/>
          </a:p>
          <a:p>
            <a:pPr marL="285750" indent="-285750"/>
            <a:endParaRPr lang="en-US" sz="1800" dirty="0"/>
          </a:p>
          <a:p>
            <a:pPr marL="285750" indent="-285750"/>
            <a:endParaRPr lang="en-US" sz="1800" dirty="0"/>
          </a:p>
          <a:p>
            <a:endParaRPr lang="en-US" dirty="0"/>
          </a:p>
        </p:txBody>
      </p:sp>
      <p:sp>
        <p:nvSpPr>
          <p:cNvPr id="3" name="Title 2">
            <a:extLst>
              <a:ext uri="{FF2B5EF4-FFF2-40B4-BE49-F238E27FC236}">
                <a16:creationId xmlns:a16="http://schemas.microsoft.com/office/drawing/2014/main" id="{3EBF1BBE-D110-E741-8692-882C4CEE06E9}"/>
              </a:ext>
            </a:extLst>
          </p:cNvPr>
          <p:cNvSpPr>
            <a:spLocks noGrp="1"/>
          </p:cNvSpPr>
          <p:nvPr>
            <p:ph type="title"/>
          </p:nvPr>
        </p:nvSpPr>
        <p:spPr/>
        <p:txBody>
          <a:bodyPr/>
          <a:lstStyle/>
          <a:p>
            <a:r>
              <a:rPr lang="en-US" sz="2800" b="1" dirty="0">
                <a:solidFill>
                  <a:schemeClr val="accent1"/>
                </a:solidFill>
              </a:rPr>
              <a:t>Discussion</a:t>
            </a:r>
            <a:r>
              <a:rPr lang="en-US" sz="2800" b="1" i="1" dirty="0">
                <a:solidFill>
                  <a:schemeClr val="accent1"/>
                </a:solidFill>
              </a:rPr>
              <a:t> </a:t>
            </a:r>
            <a:r>
              <a:rPr lang="en-US" sz="2800" b="1" dirty="0"/>
              <a:t>Q4: What were the steepest learning curves you faced on redeployment? How did you overcome them?</a:t>
            </a:r>
            <a:endParaRPr lang="en-US" sz="2800" dirty="0"/>
          </a:p>
        </p:txBody>
      </p:sp>
      <p:sp>
        <p:nvSpPr>
          <p:cNvPr id="22" name="Rectangle 21">
            <a:extLst>
              <a:ext uri="{FF2B5EF4-FFF2-40B4-BE49-F238E27FC236}">
                <a16:creationId xmlns:a16="http://schemas.microsoft.com/office/drawing/2014/main" id="{C65ED6BF-D6EC-FD49-873A-381E0A09805A}"/>
              </a:ext>
            </a:extLst>
          </p:cNvPr>
          <p:cNvSpPr/>
          <p:nvPr/>
        </p:nvSpPr>
        <p:spPr>
          <a:xfrm>
            <a:off x="405514" y="2596875"/>
            <a:ext cx="11258946" cy="646331"/>
          </a:xfrm>
          <a:prstGeom prst="rect">
            <a:avLst/>
          </a:prstGeom>
        </p:spPr>
        <p:txBody>
          <a:bodyPr wrap="square">
            <a:spAutoFit/>
          </a:bodyPr>
          <a:lstStyle/>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i="1" dirty="0"/>
          </a:p>
        </p:txBody>
      </p:sp>
      <p:grpSp>
        <p:nvGrpSpPr>
          <p:cNvPr id="30" name="Group 29">
            <a:extLst>
              <a:ext uri="{FF2B5EF4-FFF2-40B4-BE49-F238E27FC236}">
                <a16:creationId xmlns:a16="http://schemas.microsoft.com/office/drawing/2014/main" id="{2DBAB662-FA67-BC49-A161-F1EA49B89085}"/>
              </a:ext>
            </a:extLst>
          </p:cNvPr>
          <p:cNvGrpSpPr>
            <a:grpSpLocks noChangeAspect="1"/>
          </p:cNvGrpSpPr>
          <p:nvPr/>
        </p:nvGrpSpPr>
        <p:grpSpPr>
          <a:xfrm>
            <a:off x="760096" y="4486141"/>
            <a:ext cx="797291" cy="796422"/>
            <a:chOff x="3405188" y="1804988"/>
            <a:chExt cx="1454150" cy="1452563"/>
          </a:xfrm>
        </p:grpSpPr>
        <p:sp>
          <p:nvSpPr>
            <p:cNvPr id="31" name="Oval 166">
              <a:extLst>
                <a:ext uri="{FF2B5EF4-FFF2-40B4-BE49-F238E27FC236}">
                  <a16:creationId xmlns:a16="http://schemas.microsoft.com/office/drawing/2014/main" id="{26E71722-36D3-7640-A5E0-D579CBB5BEE9}"/>
                </a:ext>
              </a:extLst>
            </p:cNvPr>
            <p:cNvSpPr>
              <a:spLocks noChangeArrowheads="1"/>
            </p:cNvSpPr>
            <p:nvPr/>
          </p:nvSpPr>
          <p:spPr bwMode="auto">
            <a:xfrm>
              <a:off x="3405188" y="1804988"/>
              <a:ext cx="1454150" cy="1452563"/>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32" name="Freeform 153">
              <a:extLst>
                <a:ext uri="{FF2B5EF4-FFF2-40B4-BE49-F238E27FC236}">
                  <a16:creationId xmlns:a16="http://schemas.microsoft.com/office/drawing/2014/main" id="{9A52A9EF-6453-564D-80CE-B443B99D9F47}"/>
                </a:ext>
              </a:extLst>
            </p:cNvPr>
            <p:cNvSpPr>
              <a:spLocks/>
            </p:cNvSpPr>
            <p:nvPr/>
          </p:nvSpPr>
          <p:spPr bwMode="auto">
            <a:xfrm>
              <a:off x="3797301" y="2047875"/>
              <a:ext cx="669925" cy="785813"/>
            </a:xfrm>
            <a:custGeom>
              <a:avLst/>
              <a:gdLst>
                <a:gd name="T0" fmla="*/ 207 w 210"/>
                <a:gd name="T1" fmla="*/ 133 h 247"/>
                <a:gd name="T2" fmla="*/ 202 w 210"/>
                <a:gd name="T3" fmla="*/ 109 h 247"/>
                <a:gd name="T4" fmla="*/ 199 w 210"/>
                <a:gd name="T5" fmla="*/ 98 h 247"/>
                <a:gd name="T6" fmla="*/ 191 w 210"/>
                <a:gd name="T7" fmla="*/ 73 h 247"/>
                <a:gd name="T8" fmla="*/ 185 w 210"/>
                <a:gd name="T9" fmla="*/ 56 h 247"/>
                <a:gd name="T10" fmla="*/ 172 w 210"/>
                <a:gd name="T11" fmla="*/ 38 h 247"/>
                <a:gd name="T12" fmla="*/ 155 w 210"/>
                <a:gd name="T13" fmla="*/ 29 h 247"/>
                <a:gd name="T14" fmla="*/ 139 w 210"/>
                <a:gd name="T15" fmla="*/ 22 h 247"/>
                <a:gd name="T16" fmla="*/ 117 w 210"/>
                <a:gd name="T17" fmla="*/ 9 h 247"/>
                <a:gd name="T18" fmla="*/ 82 w 210"/>
                <a:gd name="T19" fmla="*/ 15 h 247"/>
                <a:gd name="T20" fmla="*/ 64 w 210"/>
                <a:gd name="T21" fmla="*/ 16 h 247"/>
                <a:gd name="T22" fmla="*/ 32 w 210"/>
                <a:gd name="T23" fmla="*/ 43 h 247"/>
                <a:gd name="T24" fmla="*/ 24 w 210"/>
                <a:gd name="T25" fmla="*/ 59 h 247"/>
                <a:gd name="T26" fmla="*/ 14 w 210"/>
                <a:gd name="T27" fmla="*/ 74 h 247"/>
                <a:gd name="T28" fmla="*/ 11 w 210"/>
                <a:gd name="T29" fmla="*/ 92 h 247"/>
                <a:gd name="T30" fmla="*/ 0 w 210"/>
                <a:gd name="T31" fmla="*/ 109 h 247"/>
                <a:gd name="T32" fmla="*/ 5 w 210"/>
                <a:gd name="T33" fmla="*/ 129 h 247"/>
                <a:gd name="T34" fmla="*/ 6 w 210"/>
                <a:gd name="T35" fmla="*/ 146 h 247"/>
                <a:gd name="T36" fmla="*/ 9 w 210"/>
                <a:gd name="T37" fmla="*/ 162 h 247"/>
                <a:gd name="T38" fmla="*/ 18 w 210"/>
                <a:gd name="T39" fmla="*/ 181 h 247"/>
                <a:gd name="T40" fmla="*/ 27 w 210"/>
                <a:gd name="T41" fmla="*/ 195 h 247"/>
                <a:gd name="T42" fmla="*/ 41 w 210"/>
                <a:gd name="T43" fmla="*/ 209 h 247"/>
                <a:gd name="T44" fmla="*/ 61 w 210"/>
                <a:gd name="T45" fmla="*/ 224 h 247"/>
                <a:gd name="T46" fmla="*/ 77 w 210"/>
                <a:gd name="T47" fmla="*/ 237 h 247"/>
                <a:gd name="T48" fmla="*/ 97 w 210"/>
                <a:gd name="T49" fmla="*/ 242 h 247"/>
                <a:gd name="T50" fmla="*/ 127 w 210"/>
                <a:gd name="T51" fmla="*/ 232 h 247"/>
                <a:gd name="T52" fmla="*/ 144 w 210"/>
                <a:gd name="T53" fmla="*/ 230 h 247"/>
                <a:gd name="T54" fmla="*/ 159 w 210"/>
                <a:gd name="T55" fmla="*/ 222 h 247"/>
                <a:gd name="T56" fmla="*/ 176 w 210"/>
                <a:gd name="T57" fmla="*/ 204 h 247"/>
                <a:gd name="T58" fmla="*/ 194 w 210"/>
                <a:gd name="T59" fmla="*/ 177 h 247"/>
                <a:gd name="T60" fmla="*/ 199 w 210"/>
                <a:gd name="T61" fmla="*/ 162 h 247"/>
                <a:gd name="T62" fmla="*/ 209 w 210"/>
                <a:gd name="T63" fmla="*/ 146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0" h="247">
                  <a:moveTo>
                    <a:pt x="205" y="136"/>
                  </a:moveTo>
                  <a:cubicBezTo>
                    <a:pt x="205" y="135"/>
                    <a:pt x="206" y="134"/>
                    <a:pt x="207" y="133"/>
                  </a:cubicBezTo>
                  <a:cubicBezTo>
                    <a:pt x="209" y="130"/>
                    <a:pt x="210" y="127"/>
                    <a:pt x="210" y="123"/>
                  </a:cubicBezTo>
                  <a:cubicBezTo>
                    <a:pt x="210" y="117"/>
                    <a:pt x="206" y="112"/>
                    <a:pt x="202" y="109"/>
                  </a:cubicBezTo>
                  <a:cubicBezTo>
                    <a:pt x="202" y="108"/>
                    <a:pt x="202" y="107"/>
                    <a:pt x="202" y="107"/>
                  </a:cubicBezTo>
                  <a:cubicBezTo>
                    <a:pt x="202" y="104"/>
                    <a:pt x="201" y="100"/>
                    <a:pt x="199" y="98"/>
                  </a:cubicBezTo>
                  <a:cubicBezTo>
                    <a:pt x="201" y="95"/>
                    <a:pt x="202" y="92"/>
                    <a:pt x="202" y="88"/>
                  </a:cubicBezTo>
                  <a:cubicBezTo>
                    <a:pt x="202" y="81"/>
                    <a:pt x="198" y="75"/>
                    <a:pt x="191" y="73"/>
                  </a:cubicBezTo>
                  <a:cubicBezTo>
                    <a:pt x="192" y="72"/>
                    <a:pt x="192" y="70"/>
                    <a:pt x="192" y="69"/>
                  </a:cubicBezTo>
                  <a:cubicBezTo>
                    <a:pt x="192" y="64"/>
                    <a:pt x="189" y="59"/>
                    <a:pt x="185" y="56"/>
                  </a:cubicBezTo>
                  <a:cubicBezTo>
                    <a:pt x="185" y="55"/>
                    <a:pt x="186" y="53"/>
                    <a:pt x="186" y="52"/>
                  </a:cubicBezTo>
                  <a:cubicBezTo>
                    <a:pt x="186" y="44"/>
                    <a:pt x="179" y="38"/>
                    <a:pt x="172" y="38"/>
                  </a:cubicBezTo>
                  <a:cubicBezTo>
                    <a:pt x="171" y="38"/>
                    <a:pt x="169" y="38"/>
                    <a:pt x="168" y="38"/>
                  </a:cubicBezTo>
                  <a:cubicBezTo>
                    <a:pt x="167" y="32"/>
                    <a:pt x="161" y="29"/>
                    <a:pt x="155" y="29"/>
                  </a:cubicBezTo>
                  <a:cubicBezTo>
                    <a:pt x="153" y="29"/>
                    <a:pt x="152" y="29"/>
                    <a:pt x="150" y="29"/>
                  </a:cubicBezTo>
                  <a:cubicBezTo>
                    <a:pt x="148" y="26"/>
                    <a:pt x="144" y="22"/>
                    <a:pt x="139" y="22"/>
                  </a:cubicBezTo>
                  <a:cubicBezTo>
                    <a:pt x="137" y="14"/>
                    <a:pt x="129" y="8"/>
                    <a:pt x="121" y="8"/>
                  </a:cubicBezTo>
                  <a:cubicBezTo>
                    <a:pt x="119" y="8"/>
                    <a:pt x="118" y="8"/>
                    <a:pt x="117" y="9"/>
                  </a:cubicBezTo>
                  <a:cubicBezTo>
                    <a:pt x="114" y="4"/>
                    <a:pt x="108" y="0"/>
                    <a:pt x="101" y="0"/>
                  </a:cubicBezTo>
                  <a:cubicBezTo>
                    <a:pt x="92" y="0"/>
                    <a:pt x="85" y="7"/>
                    <a:pt x="82" y="15"/>
                  </a:cubicBezTo>
                  <a:cubicBezTo>
                    <a:pt x="79" y="16"/>
                    <a:pt x="76" y="18"/>
                    <a:pt x="74" y="20"/>
                  </a:cubicBezTo>
                  <a:cubicBezTo>
                    <a:pt x="71" y="18"/>
                    <a:pt x="68" y="16"/>
                    <a:pt x="64" y="16"/>
                  </a:cubicBezTo>
                  <a:cubicBezTo>
                    <a:pt x="58" y="16"/>
                    <a:pt x="53" y="20"/>
                    <a:pt x="50" y="25"/>
                  </a:cubicBezTo>
                  <a:cubicBezTo>
                    <a:pt x="40" y="25"/>
                    <a:pt x="32" y="33"/>
                    <a:pt x="32" y="43"/>
                  </a:cubicBezTo>
                  <a:cubicBezTo>
                    <a:pt x="32" y="44"/>
                    <a:pt x="33" y="46"/>
                    <a:pt x="33" y="47"/>
                  </a:cubicBezTo>
                  <a:cubicBezTo>
                    <a:pt x="28" y="48"/>
                    <a:pt x="24" y="53"/>
                    <a:pt x="24" y="59"/>
                  </a:cubicBezTo>
                  <a:cubicBezTo>
                    <a:pt x="24" y="59"/>
                    <a:pt x="24" y="60"/>
                    <a:pt x="24" y="60"/>
                  </a:cubicBezTo>
                  <a:cubicBezTo>
                    <a:pt x="18" y="62"/>
                    <a:pt x="14" y="67"/>
                    <a:pt x="14" y="74"/>
                  </a:cubicBezTo>
                  <a:cubicBezTo>
                    <a:pt x="14" y="77"/>
                    <a:pt x="14" y="80"/>
                    <a:pt x="16" y="82"/>
                  </a:cubicBezTo>
                  <a:cubicBezTo>
                    <a:pt x="13" y="84"/>
                    <a:pt x="11" y="88"/>
                    <a:pt x="11" y="92"/>
                  </a:cubicBezTo>
                  <a:cubicBezTo>
                    <a:pt x="11" y="92"/>
                    <a:pt x="11" y="92"/>
                    <a:pt x="11" y="93"/>
                  </a:cubicBezTo>
                  <a:cubicBezTo>
                    <a:pt x="4" y="96"/>
                    <a:pt x="0" y="102"/>
                    <a:pt x="0" y="109"/>
                  </a:cubicBezTo>
                  <a:cubicBezTo>
                    <a:pt x="0" y="115"/>
                    <a:pt x="3" y="120"/>
                    <a:pt x="6" y="123"/>
                  </a:cubicBezTo>
                  <a:cubicBezTo>
                    <a:pt x="6" y="125"/>
                    <a:pt x="5" y="127"/>
                    <a:pt x="5" y="129"/>
                  </a:cubicBezTo>
                  <a:cubicBezTo>
                    <a:pt x="5" y="133"/>
                    <a:pt x="6" y="136"/>
                    <a:pt x="8" y="139"/>
                  </a:cubicBezTo>
                  <a:cubicBezTo>
                    <a:pt x="7" y="141"/>
                    <a:pt x="6" y="144"/>
                    <a:pt x="6" y="146"/>
                  </a:cubicBezTo>
                  <a:cubicBezTo>
                    <a:pt x="6" y="150"/>
                    <a:pt x="8" y="154"/>
                    <a:pt x="10" y="156"/>
                  </a:cubicBezTo>
                  <a:cubicBezTo>
                    <a:pt x="9" y="158"/>
                    <a:pt x="9" y="160"/>
                    <a:pt x="9" y="162"/>
                  </a:cubicBezTo>
                  <a:cubicBezTo>
                    <a:pt x="9" y="169"/>
                    <a:pt x="13" y="175"/>
                    <a:pt x="19" y="177"/>
                  </a:cubicBezTo>
                  <a:cubicBezTo>
                    <a:pt x="18" y="178"/>
                    <a:pt x="18" y="180"/>
                    <a:pt x="18" y="181"/>
                  </a:cubicBezTo>
                  <a:cubicBezTo>
                    <a:pt x="18" y="187"/>
                    <a:pt x="22" y="191"/>
                    <a:pt x="27" y="193"/>
                  </a:cubicBezTo>
                  <a:cubicBezTo>
                    <a:pt x="27" y="194"/>
                    <a:pt x="27" y="195"/>
                    <a:pt x="27" y="195"/>
                  </a:cubicBezTo>
                  <a:cubicBezTo>
                    <a:pt x="27" y="203"/>
                    <a:pt x="33" y="209"/>
                    <a:pt x="41" y="209"/>
                  </a:cubicBezTo>
                  <a:cubicBezTo>
                    <a:pt x="41" y="209"/>
                    <a:pt x="41" y="209"/>
                    <a:pt x="41" y="209"/>
                  </a:cubicBezTo>
                  <a:cubicBezTo>
                    <a:pt x="42" y="218"/>
                    <a:pt x="49" y="225"/>
                    <a:pt x="58" y="225"/>
                  </a:cubicBezTo>
                  <a:cubicBezTo>
                    <a:pt x="59" y="225"/>
                    <a:pt x="60" y="225"/>
                    <a:pt x="61" y="224"/>
                  </a:cubicBezTo>
                  <a:cubicBezTo>
                    <a:pt x="61" y="231"/>
                    <a:pt x="67" y="237"/>
                    <a:pt x="74" y="237"/>
                  </a:cubicBezTo>
                  <a:cubicBezTo>
                    <a:pt x="75" y="237"/>
                    <a:pt x="76" y="237"/>
                    <a:pt x="77" y="237"/>
                  </a:cubicBezTo>
                  <a:cubicBezTo>
                    <a:pt x="80" y="241"/>
                    <a:pt x="85" y="244"/>
                    <a:pt x="90" y="244"/>
                  </a:cubicBezTo>
                  <a:cubicBezTo>
                    <a:pt x="93" y="244"/>
                    <a:pt x="95" y="243"/>
                    <a:pt x="97" y="242"/>
                  </a:cubicBezTo>
                  <a:cubicBezTo>
                    <a:pt x="100" y="245"/>
                    <a:pt x="105" y="247"/>
                    <a:pt x="109" y="247"/>
                  </a:cubicBezTo>
                  <a:cubicBezTo>
                    <a:pt x="119" y="247"/>
                    <a:pt x="126" y="240"/>
                    <a:pt x="127" y="232"/>
                  </a:cubicBezTo>
                  <a:cubicBezTo>
                    <a:pt x="130" y="231"/>
                    <a:pt x="133" y="230"/>
                    <a:pt x="135" y="228"/>
                  </a:cubicBezTo>
                  <a:cubicBezTo>
                    <a:pt x="137" y="229"/>
                    <a:pt x="140" y="230"/>
                    <a:pt x="144" y="230"/>
                  </a:cubicBezTo>
                  <a:cubicBezTo>
                    <a:pt x="149" y="230"/>
                    <a:pt x="154" y="227"/>
                    <a:pt x="156" y="222"/>
                  </a:cubicBezTo>
                  <a:cubicBezTo>
                    <a:pt x="157" y="222"/>
                    <a:pt x="158" y="222"/>
                    <a:pt x="159" y="222"/>
                  </a:cubicBezTo>
                  <a:cubicBezTo>
                    <a:pt x="168" y="222"/>
                    <a:pt x="176" y="215"/>
                    <a:pt x="176" y="206"/>
                  </a:cubicBezTo>
                  <a:cubicBezTo>
                    <a:pt x="176" y="205"/>
                    <a:pt x="176" y="205"/>
                    <a:pt x="176" y="204"/>
                  </a:cubicBezTo>
                  <a:cubicBezTo>
                    <a:pt x="180" y="201"/>
                    <a:pt x="184" y="197"/>
                    <a:pt x="184" y="192"/>
                  </a:cubicBezTo>
                  <a:cubicBezTo>
                    <a:pt x="190" y="189"/>
                    <a:pt x="194" y="183"/>
                    <a:pt x="194" y="177"/>
                  </a:cubicBezTo>
                  <a:cubicBezTo>
                    <a:pt x="194" y="176"/>
                    <a:pt x="194" y="175"/>
                    <a:pt x="194" y="174"/>
                  </a:cubicBezTo>
                  <a:cubicBezTo>
                    <a:pt x="197" y="171"/>
                    <a:pt x="199" y="167"/>
                    <a:pt x="199" y="162"/>
                  </a:cubicBezTo>
                  <a:cubicBezTo>
                    <a:pt x="199" y="161"/>
                    <a:pt x="199" y="161"/>
                    <a:pt x="199" y="160"/>
                  </a:cubicBezTo>
                  <a:cubicBezTo>
                    <a:pt x="205" y="158"/>
                    <a:pt x="209" y="153"/>
                    <a:pt x="209" y="146"/>
                  </a:cubicBezTo>
                  <a:cubicBezTo>
                    <a:pt x="209" y="142"/>
                    <a:pt x="207" y="138"/>
                    <a:pt x="205" y="136"/>
                  </a:cubicBezTo>
                </a:path>
              </a:pathLst>
            </a:custGeom>
            <a:solidFill>
              <a:srgbClr val="01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3" name="Freeform 154">
              <a:extLst>
                <a:ext uri="{FF2B5EF4-FFF2-40B4-BE49-F238E27FC236}">
                  <a16:creationId xmlns:a16="http://schemas.microsoft.com/office/drawing/2014/main" id="{AE239B0D-4661-AE4B-9848-9106A8C7557E}"/>
                </a:ext>
              </a:extLst>
            </p:cNvPr>
            <p:cNvSpPr>
              <a:spLocks/>
            </p:cNvSpPr>
            <p:nvPr/>
          </p:nvSpPr>
          <p:spPr bwMode="auto">
            <a:xfrm>
              <a:off x="3797301" y="2047875"/>
              <a:ext cx="669925" cy="785813"/>
            </a:xfrm>
            <a:custGeom>
              <a:avLst/>
              <a:gdLst>
                <a:gd name="T0" fmla="*/ 207 w 210"/>
                <a:gd name="T1" fmla="*/ 133 h 247"/>
                <a:gd name="T2" fmla="*/ 202 w 210"/>
                <a:gd name="T3" fmla="*/ 109 h 247"/>
                <a:gd name="T4" fmla="*/ 199 w 210"/>
                <a:gd name="T5" fmla="*/ 98 h 247"/>
                <a:gd name="T6" fmla="*/ 191 w 210"/>
                <a:gd name="T7" fmla="*/ 73 h 247"/>
                <a:gd name="T8" fmla="*/ 185 w 210"/>
                <a:gd name="T9" fmla="*/ 56 h 247"/>
                <a:gd name="T10" fmla="*/ 172 w 210"/>
                <a:gd name="T11" fmla="*/ 38 h 247"/>
                <a:gd name="T12" fmla="*/ 155 w 210"/>
                <a:gd name="T13" fmla="*/ 29 h 247"/>
                <a:gd name="T14" fmla="*/ 139 w 210"/>
                <a:gd name="T15" fmla="*/ 22 h 247"/>
                <a:gd name="T16" fmla="*/ 117 w 210"/>
                <a:gd name="T17" fmla="*/ 9 h 247"/>
                <a:gd name="T18" fmla="*/ 82 w 210"/>
                <a:gd name="T19" fmla="*/ 15 h 247"/>
                <a:gd name="T20" fmla="*/ 64 w 210"/>
                <a:gd name="T21" fmla="*/ 16 h 247"/>
                <a:gd name="T22" fmla="*/ 32 w 210"/>
                <a:gd name="T23" fmla="*/ 43 h 247"/>
                <a:gd name="T24" fmla="*/ 24 w 210"/>
                <a:gd name="T25" fmla="*/ 59 h 247"/>
                <a:gd name="T26" fmla="*/ 14 w 210"/>
                <a:gd name="T27" fmla="*/ 74 h 247"/>
                <a:gd name="T28" fmla="*/ 11 w 210"/>
                <a:gd name="T29" fmla="*/ 92 h 247"/>
                <a:gd name="T30" fmla="*/ 0 w 210"/>
                <a:gd name="T31" fmla="*/ 109 h 247"/>
                <a:gd name="T32" fmla="*/ 5 w 210"/>
                <a:gd name="T33" fmla="*/ 129 h 247"/>
                <a:gd name="T34" fmla="*/ 6 w 210"/>
                <a:gd name="T35" fmla="*/ 146 h 247"/>
                <a:gd name="T36" fmla="*/ 9 w 210"/>
                <a:gd name="T37" fmla="*/ 162 h 247"/>
                <a:gd name="T38" fmla="*/ 18 w 210"/>
                <a:gd name="T39" fmla="*/ 181 h 247"/>
                <a:gd name="T40" fmla="*/ 27 w 210"/>
                <a:gd name="T41" fmla="*/ 195 h 247"/>
                <a:gd name="T42" fmla="*/ 41 w 210"/>
                <a:gd name="T43" fmla="*/ 209 h 247"/>
                <a:gd name="T44" fmla="*/ 61 w 210"/>
                <a:gd name="T45" fmla="*/ 224 h 247"/>
                <a:gd name="T46" fmla="*/ 77 w 210"/>
                <a:gd name="T47" fmla="*/ 237 h 247"/>
                <a:gd name="T48" fmla="*/ 97 w 210"/>
                <a:gd name="T49" fmla="*/ 242 h 247"/>
                <a:gd name="T50" fmla="*/ 127 w 210"/>
                <a:gd name="T51" fmla="*/ 232 h 247"/>
                <a:gd name="T52" fmla="*/ 144 w 210"/>
                <a:gd name="T53" fmla="*/ 230 h 247"/>
                <a:gd name="T54" fmla="*/ 159 w 210"/>
                <a:gd name="T55" fmla="*/ 222 h 247"/>
                <a:gd name="T56" fmla="*/ 176 w 210"/>
                <a:gd name="T57" fmla="*/ 204 h 247"/>
                <a:gd name="T58" fmla="*/ 194 w 210"/>
                <a:gd name="T59" fmla="*/ 177 h 247"/>
                <a:gd name="T60" fmla="*/ 199 w 210"/>
                <a:gd name="T61" fmla="*/ 162 h 247"/>
                <a:gd name="T62" fmla="*/ 209 w 210"/>
                <a:gd name="T63" fmla="*/ 146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0" h="247">
                  <a:moveTo>
                    <a:pt x="205" y="136"/>
                  </a:moveTo>
                  <a:cubicBezTo>
                    <a:pt x="205" y="135"/>
                    <a:pt x="206" y="134"/>
                    <a:pt x="207" y="133"/>
                  </a:cubicBezTo>
                  <a:cubicBezTo>
                    <a:pt x="209" y="130"/>
                    <a:pt x="210" y="127"/>
                    <a:pt x="210" y="123"/>
                  </a:cubicBezTo>
                  <a:cubicBezTo>
                    <a:pt x="210" y="117"/>
                    <a:pt x="206" y="112"/>
                    <a:pt x="202" y="109"/>
                  </a:cubicBezTo>
                  <a:cubicBezTo>
                    <a:pt x="202" y="108"/>
                    <a:pt x="202" y="107"/>
                    <a:pt x="202" y="107"/>
                  </a:cubicBezTo>
                  <a:cubicBezTo>
                    <a:pt x="202" y="104"/>
                    <a:pt x="201" y="100"/>
                    <a:pt x="199" y="98"/>
                  </a:cubicBezTo>
                  <a:cubicBezTo>
                    <a:pt x="201" y="95"/>
                    <a:pt x="202" y="92"/>
                    <a:pt x="202" y="88"/>
                  </a:cubicBezTo>
                  <a:cubicBezTo>
                    <a:pt x="202" y="81"/>
                    <a:pt x="198" y="75"/>
                    <a:pt x="191" y="73"/>
                  </a:cubicBezTo>
                  <a:cubicBezTo>
                    <a:pt x="192" y="72"/>
                    <a:pt x="192" y="70"/>
                    <a:pt x="192" y="69"/>
                  </a:cubicBezTo>
                  <a:cubicBezTo>
                    <a:pt x="192" y="64"/>
                    <a:pt x="189" y="59"/>
                    <a:pt x="185" y="56"/>
                  </a:cubicBezTo>
                  <a:cubicBezTo>
                    <a:pt x="185" y="55"/>
                    <a:pt x="186" y="53"/>
                    <a:pt x="186" y="52"/>
                  </a:cubicBezTo>
                  <a:cubicBezTo>
                    <a:pt x="186" y="44"/>
                    <a:pt x="179" y="38"/>
                    <a:pt x="172" y="38"/>
                  </a:cubicBezTo>
                  <a:cubicBezTo>
                    <a:pt x="171" y="38"/>
                    <a:pt x="169" y="38"/>
                    <a:pt x="168" y="38"/>
                  </a:cubicBezTo>
                  <a:cubicBezTo>
                    <a:pt x="167" y="32"/>
                    <a:pt x="161" y="29"/>
                    <a:pt x="155" y="29"/>
                  </a:cubicBezTo>
                  <a:cubicBezTo>
                    <a:pt x="153" y="29"/>
                    <a:pt x="152" y="29"/>
                    <a:pt x="150" y="29"/>
                  </a:cubicBezTo>
                  <a:cubicBezTo>
                    <a:pt x="148" y="26"/>
                    <a:pt x="144" y="22"/>
                    <a:pt x="139" y="22"/>
                  </a:cubicBezTo>
                  <a:cubicBezTo>
                    <a:pt x="137" y="14"/>
                    <a:pt x="129" y="8"/>
                    <a:pt x="121" y="8"/>
                  </a:cubicBezTo>
                  <a:cubicBezTo>
                    <a:pt x="119" y="8"/>
                    <a:pt x="118" y="8"/>
                    <a:pt x="117" y="9"/>
                  </a:cubicBezTo>
                  <a:cubicBezTo>
                    <a:pt x="114" y="4"/>
                    <a:pt x="108" y="0"/>
                    <a:pt x="101" y="0"/>
                  </a:cubicBezTo>
                  <a:cubicBezTo>
                    <a:pt x="92" y="0"/>
                    <a:pt x="85" y="7"/>
                    <a:pt x="82" y="15"/>
                  </a:cubicBezTo>
                  <a:cubicBezTo>
                    <a:pt x="79" y="16"/>
                    <a:pt x="76" y="18"/>
                    <a:pt x="74" y="20"/>
                  </a:cubicBezTo>
                  <a:cubicBezTo>
                    <a:pt x="71" y="18"/>
                    <a:pt x="68" y="16"/>
                    <a:pt x="64" y="16"/>
                  </a:cubicBezTo>
                  <a:cubicBezTo>
                    <a:pt x="58" y="16"/>
                    <a:pt x="53" y="20"/>
                    <a:pt x="50" y="25"/>
                  </a:cubicBezTo>
                  <a:cubicBezTo>
                    <a:pt x="40" y="25"/>
                    <a:pt x="32" y="33"/>
                    <a:pt x="32" y="43"/>
                  </a:cubicBezTo>
                  <a:cubicBezTo>
                    <a:pt x="32" y="44"/>
                    <a:pt x="33" y="46"/>
                    <a:pt x="33" y="47"/>
                  </a:cubicBezTo>
                  <a:cubicBezTo>
                    <a:pt x="28" y="48"/>
                    <a:pt x="24" y="53"/>
                    <a:pt x="24" y="59"/>
                  </a:cubicBezTo>
                  <a:cubicBezTo>
                    <a:pt x="24" y="59"/>
                    <a:pt x="24" y="60"/>
                    <a:pt x="24" y="60"/>
                  </a:cubicBezTo>
                  <a:cubicBezTo>
                    <a:pt x="18" y="62"/>
                    <a:pt x="14" y="67"/>
                    <a:pt x="14" y="74"/>
                  </a:cubicBezTo>
                  <a:cubicBezTo>
                    <a:pt x="14" y="77"/>
                    <a:pt x="14" y="80"/>
                    <a:pt x="16" y="82"/>
                  </a:cubicBezTo>
                  <a:cubicBezTo>
                    <a:pt x="13" y="84"/>
                    <a:pt x="11" y="88"/>
                    <a:pt x="11" y="92"/>
                  </a:cubicBezTo>
                  <a:cubicBezTo>
                    <a:pt x="11" y="92"/>
                    <a:pt x="11" y="92"/>
                    <a:pt x="11" y="93"/>
                  </a:cubicBezTo>
                  <a:cubicBezTo>
                    <a:pt x="4" y="96"/>
                    <a:pt x="0" y="102"/>
                    <a:pt x="0" y="109"/>
                  </a:cubicBezTo>
                  <a:cubicBezTo>
                    <a:pt x="0" y="115"/>
                    <a:pt x="3" y="120"/>
                    <a:pt x="6" y="123"/>
                  </a:cubicBezTo>
                  <a:cubicBezTo>
                    <a:pt x="6" y="125"/>
                    <a:pt x="5" y="127"/>
                    <a:pt x="5" y="129"/>
                  </a:cubicBezTo>
                  <a:cubicBezTo>
                    <a:pt x="5" y="133"/>
                    <a:pt x="6" y="136"/>
                    <a:pt x="8" y="139"/>
                  </a:cubicBezTo>
                  <a:cubicBezTo>
                    <a:pt x="7" y="141"/>
                    <a:pt x="6" y="144"/>
                    <a:pt x="6" y="146"/>
                  </a:cubicBezTo>
                  <a:cubicBezTo>
                    <a:pt x="6" y="150"/>
                    <a:pt x="8" y="154"/>
                    <a:pt x="10" y="156"/>
                  </a:cubicBezTo>
                  <a:cubicBezTo>
                    <a:pt x="9" y="158"/>
                    <a:pt x="9" y="160"/>
                    <a:pt x="9" y="162"/>
                  </a:cubicBezTo>
                  <a:cubicBezTo>
                    <a:pt x="9" y="169"/>
                    <a:pt x="13" y="175"/>
                    <a:pt x="19" y="177"/>
                  </a:cubicBezTo>
                  <a:cubicBezTo>
                    <a:pt x="18" y="178"/>
                    <a:pt x="18" y="180"/>
                    <a:pt x="18" y="181"/>
                  </a:cubicBezTo>
                  <a:cubicBezTo>
                    <a:pt x="18" y="187"/>
                    <a:pt x="22" y="191"/>
                    <a:pt x="27" y="193"/>
                  </a:cubicBezTo>
                  <a:cubicBezTo>
                    <a:pt x="27" y="194"/>
                    <a:pt x="27" y="195"/>
                    <a:pt x="27" y="195"/>
                  </a:cubicBezTo>
                  <a:cubicBezTo>
                    <a:pt x="27" y="203"/>
                    <a:pt x="33" y="209"/>
                    <a:pt x="41" y="209"/>
                  </a:cubicBezTo>
                  <a:cubicBezTo>
                    <a:pt x="41" y="209"/>
                    <a:pt x="41" y="209"/>
                    <a:pt x="41" y="209"/>
                  </a:cubicBezTo>
                  <a:cubicBezTo>
                    <a:pt x="42" y="218"/>
                    <a:pt x="49" y="225"/>
                    <a:pt x="58" y="225"/>
                  </a:cubicBezTo>
                  <a:cubicBezTo>
                    <a:pt x="59" y="225"/>
                    <a:pt x="60" y="225"/>
                    <a:pt x="61" y="224"/>
                  </a:cubicBezTo>
                  <a:cubicBezTo>
                    <a:pt x="61" y="231"/>
                    <a:pt x="67" y="237"/>
                    <a:pt x="74" y="237"/>
                  </a:cubicBezTo>
                  <a:cubicBezTo>
                    <a:pt x="75" y="237"/>
                    <a:pt x="76" y="237"/>
                    <a:pt x="77" y="237"/>
                  </a:cubicBezTo>
                  <a:cubicBezTo>
                    <a:pt x="80" y="241"/>
                    <a:pt x="85" y="244"/>
                    <a:pt x="90" y="244"/>
                  </a:cubicBezTo>
                  <a:cubicBezTo>
                    <a:pt x="93" y="244"/>
                    <a:pt x="95" y="243"/>
                    <a:pt x="97" y="242"/>
                  </a:cubicBezTo>
                  <a:cubicBezTo>
                    <a:pt x="100" y="245"/>
                    <a:pt x="105" y="247"/>
                    <a:pt x="109" y="247"/>
                  </a:cubicBezTo>
                  <a:cubicBezTo>
                    <a:pt x="119" y="247"/>
                    <a:pt x="126" y="240"/>
                    <a:pt x="127" y="232"/>
                  </a:cubicBezTo>
                  <a:cubicBezTo>
                    <a:pt x="130" y="231"/>
                    <a:pt x="133" y="230"/>
                    <a:pt x="135" y="228"/>
                  </a:cubicBezTo>
                  <a:cubicBezTo>
                    <a:pt x="137" y="229"/>
                    <a:pt x="140" y="230"/>
                    <a:pt x="144" y="230"/>
                  </a:cubicBezTo>
                  <a:cubicBezTo>
                    <a:pt x="149" y="230"/>
                    <a:pt x="154" y="227"/>
                    <a:pt x="156" y="222"/>
                  </a:cubicBezTo>
                  <a:cubicBezTo>
                    <a:pt x="157" y="222"/>
                    <a:pt x="158" y="222"/>
                    <a:pt x="159" y="222"/>
                  </a:cubicBezTo>
                  <a:cubicBezTo>
                    <a:pt x="168" y="222"/>
                    <a:pt x="176" y="215"/>
                    <a:pt x="176" y="206"/>
                  </a:cubicBezTo>
                  <a:cubicBezTo>
                    <a:pt x="176" y="205"/>
                    <a:pt x="176" y="205"/>
                    <a:pt x="176" y="204"/>
                  </a:cubicBezTo>
                  <a:cubicBezTo>
                    <a:pt x="180" y="201"/>
                    <a:pt x="184" y="197"/>
                    <a:pt x="184" y="192"/>
                  </a:cubicBezTo>
                  <a:cubicBezTo>
                    <a:pt x="190" y="189"/>
                    <a:pt x="194" y="183"/>
                    <a:pt x="194" y="177"/>
                  </a:cubicBezTo>
                  <a:cubicBezTo>
                    <a:pt x="194" y="176"/>
                    <a:pt x="194" y="175"/>
                    <a:pt x="194" y="174"/>
                  </a:cubicBezTo>
                  <a:cubicBezTo>
                    <a:pt x="197" y="171"/>
                    <a:pt x="199" y="167"/>
                    <a:pt x="199" y="162"/>
                  </a:cubicBezTo>
                  <a:cubicBezTo>
                    <a:pt x="199" y="161"/>
                    <a:pt x="199" y="161"/>
                    <a:pt x="199" y="160"/>
                  </a:cubicBezTo>
                  <a:cubicBezTo>
                    <a:pt x="205" y="158"/>
                    <a:pt x="209" y="153"/>
                    <a:pt x="209" y="146"/>
                  </a:cubicBezTo>
                  <a:cubicBezTo>
                    <a:pt x="209" y="142"/>
                    <a:pt x="207" y="138"/>
                    <a:pt x="205" y="136"/>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4" name="Freeform 155">
              <a:extLst>
                <a:ext uri="{FF2B5EF4-FFF2-40B4-BE49-F238E27FC236}">
                  <a16:creationId xmlns:a16="http://schemas.microsoft.com/office/drawing/2014/main" id="{48B6E379-90F9-374B-9768-84510BE36169}"/>
                </a:ext>
              </a:extLst>
            </p:cNvPr>
            <p:cNvSpPr>
              <a:spLocks/>
            </p:cNvSpPr>
            <p:nvPr/>
          </p:nvSpPr>
          <p:spPr bwMode="auto">
            <a:xfrm>
              <a:off x="4037013" y="2767013"/>
              <a:ext cx="184150" cy="79375"/>
            </a:xfrm>
            <a:custGeom>
              <a:avLst/>
              <a:gdLst>
                <a:gd name="T0" fmla="*/ 0 w 116"/>
                <a:gd name="T1" fmla="*/ 0 h 50"/>
                <a:gd name="T2" fmla="*/ 116 w 116"/>
                <a:gd name="T3" fmla="*/ 0 h 50"/>
                <a:gd name="T4" fmla="*/ 116 w 116"/>
                <a:gd name="T5" fmla="*/ 50 h 50"/>
                <a:gd name="T6" fmla="*/ 0 w 116"/>
                <a:gd name="T7" fmla="*/ 50 h 50"/>
                <a:gd name="T8" fmla="*/ 0 w 116"/>
                <a:gd name="T9" fmla="*/ 0 h 50"/>
                <a:gd name="T10" fmla="*/ 0 w 116"/>
                <a:gd name="T11" fmla="*/ 0 h 50"/>
              </a:gdLst>
              <a:ahLst/>
              <a:cxnLst>
                <a:cxn ang="0">
                  <a:pos x="T0" y="T1"/>
                </a:cxn>
                <a:cxn ang="0">
                  <a:pos x="T2" y="T3"/>
                </a:cxn>
                <a:cxn ang="0">
                  <a:pos x="T4" y="T5"/>
                </a:cxn>
                <a:cxn ang="0">
                  <a:pos x="T6" y="T7"/>
                </a:cxn>
                <a:cxn ang="0">
                  <a:pos x="T8" y="T9"/>
                </a:cxn>
                <a:cxn ang="0">
                  <a:pos x="T10" y="T11"/>
                </a:cxn>
              </a:cxnLst>
              <a:rect l="0" t="0" r="r" b="b"/>
              <a:pathLst>
                <a:path w="116" h="50">
                  <a:moveTo>
                    <a:pt x="0" y="0"/>
                  </a:moveTo>
                  <a:lnTo>
                    <a:pt x="116" y="0"/>
                  </a:lnTo>
                  <a:lnTo>
                    <a:pt x="116" y="50"/>
                  </a:lnTo>
                  <a:lnTo>
                    <a:pt x="0" y="50"/>
                  </a:lnTo>
                  <a:lnTo>
                    <a:pt x="0" y="0"/>
                  </a:lnTo>
                  <a:lnTo>
                    <a:pt x="0" y="0"/>
                  </a:ln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5" name="Freeform 156">
              <a:extLst>
                <a:ext uri="{FF2B5EF4-FFF2-40B4-BE49-F238E27FC236}">
                  <a16:creationId xmlns:a16="http://schemas.microsoft.com/office/drawing/2014/main" id="{F37B5CD7-B69E-2949-880B-CA9D02159A7E}"/>
                </a:ext>
              </a:extLst>
            </p:cNvPr>
            <p:cNvSpPr>
              <a:spLocks/>
            </p:cNvSpPr>
            <p:nvPr/>
          </p:nvSpPr>
          <p:spPr bwMode="auto">
            <a:xfrm>
              <a:off x="4014788" y="2668588"/>
              <a:ext cx="231775" cy="349250"/>
            </a:xfrm>
            <a:custGeom>
              <a:avLst/>
              <a:gdLst>
                <a:gd name="T0" fmla="*/ 146 w 146"/>
                <a:gd name="T1" fmla="*/ 74 h 220"/>
                <a:gd name="T2" fmla="*/ 124 w 146"/>
                <a:gd name="T3" fmla="*/ 62 h 220"/>
                <a:gd name="T4" fmla="*/ 124 w 146"/>
                <a:gd name="T5" fmla="*/ 0 h 220"/>
                <a:gd name="T6" fmla="*/ 22 w 146"/>
                <a:gd name="T7" fmla="*/ 0 h 220"/>
                <a:gd name="T8" fmla="*/ 22 w 146"/>
                <a:gd name="T9" fmla="*/ 62 h 220"/>
                <a:gd name="T10" fmla="*/ 0 w 146"/>
                <a:gd name="T11" fmla="*/ 74 h 220"/>
                <a:gd name="T12" fmla="*/ 22 w 146"/>
                <a:gd name="T13" fmla="*/ 220 h 220"/>
                <a:gd name="T14" fmla="*/ 124 w 146"/>
                <a:gd name="T15" fmla="*/ 220 h 220"/>
                <a:gd name="T16" fmla="*/ 146 w 146"/>
                <a:gd name="T17" fmla="*/ 74 h 220"/>
                <a:gd name="T18" fmla="*/ 146 w 146"/>
                <a:gd name="T19" fmla="*/ 74 h 220"/>
                <a:gd name="T20" fmla="*/ 146 w 146"/>
                <a:gd name="T21" fmla="*/ 74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220">
                  <a:moveTo>
                    <a:pt x="146" y="74"/>
                  </a:moveTo>
                  <a:lnTo>
                    <a:pt x="124" y="62"/>
                  </a:lnTo>
                  <a:lnTo>
                    <a:pt x="124" y="0"/>
                  </a:lnTo>
                  <a:lnTo>
                    <a:pt x="22" y="0"/>
                  </a:lnTo>
                  <a:lnTo>
                    <a:pt x="22" y="62"/>
                  </a:lnTo>
                  <a:lnTo>
                    <a:pt x="0" y="74"/>
                  </a:lnTo>
                  <a:lnTo>
                    <a:pt x="22" y="220"/>
                  </a:lnTo>
                  <a:lnTo>
                    <a:pt x="124" y="220"/>
                  </a:lnTo>
                  <a:lnTo>
                    <a:pt x="146" y="74"/>
                  </a:lnTo>
                  <a:lnTo>
                    <a:pt x="146" y="74"/>
                  </a:lnTo>
                  <a:lnTo>
                    <a:pt x="146" y="74"/>
                  </a:lnTo>
                  <a:close/>
                </a:path>
              </a:pathLst>
            </a:custGeom>
            <a:solidFill>
              <a:srgbClr val="8D61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3" name="Oval 157">
              <a:extLst>
                <a:ext uri="{FF2B5EF4-FFF2-40B4-BE49-F238E27FC236}">
                  <a16:creationId xmlns:a16="http://schemas.microsoft.com/office/drawing/2014/main" id="{9C345EC3-AA5B-0E4C-AF59-9CE25F7259DB}"/>
                </a:ext>
              </a:extLst>
            </p:cNvPr>
            <p:cNvSpPr>
              <a:spLocks noChangeArrowheads="1"/>
            </p:cNvSpPr>
            <p:nvPr/>
          </p:nvSpPr>
          <p:spPr bwMode="auto">
            <a:xfrm>
              <a:off x="4116388" y="2992438"/>
              <a:ext cx="31750" cy="4445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4" name="Oval 158">
              <a:extLst>
                <a:ext uri="{FF2B5EF4-FFF2-40B4-BE49-F238E27FC236}">
                  <a16:creationId xmlns:a16="http://schemas.microsoft.com/office/drawing/2014/main" id="{1DE3153E-4CFC-2046-AA81-D01D7CB30093}"/>
                </a:ext>
              </a:extLst>
            </p:cNvPr>
            <p:cNvSpPr>
              <a:spLocks noChangeArrowheads="1"/>
            </p:cNvSpPr>
            <p:nvPr/>
          </p:nvSpPr>
          <p:spPr bwMode="auto">
            <a:xfrm>
              <a:off x="4116388" y="2938463"/>
              <a:ext cx="31750" cy="3810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5" name="Freeform 159">
              <a:extLst>
                <a:ext uri="{FF2B5EF4-FFF2-40B4-BE49-F238E27FC236}">
                  <a16:creationId xmlns:a16="http://schemas.microsoft.com/office/drawing/2014/main" id="{73BF4103-1963-3045-B993-A320728E3C92}"/>
                </a:ext>
              </a:extLst>
            </p:cNvPr>
            <p:cNvSpPr>
              <a:spLocks/>
            </p:cNvSpPr>
            <p:nvPr/>
          </p:nvSpPr>
          <p:spPr bwMode="auto">
            <a:xfrm>
              <a:off x="3995738" y="2767013"/>
              <a:ext cx="133350" cy="244475"/>
            </a:xfrm>
            <a:custGeom>
              <a:avLst/>
              <a:gdLst>
                <a:gd name="T0" fmla="*/ 13 w 42"/>
                <a:gd name="T1" fmla="*/ 0 h 77"/>
                <a:gd name="T2" fmla="*/ 0 w 42"/>
                <a:gd name="T3" fmla="*/ 3 h 77"/>
                <a:gd name="T4" fmla="*/ 42 w 42"/>
                <a:gd name="T5" fmla="*/ 49 h 77"/>
                <a:gd name="T6" fmla="*/ 13 w 42"/>
                <a:gd name="T7" fmla="*/ 0 h 77"/>
                <a:gd name="T8" fmla="*/ 13 w 42"/>
                <a:gd name="T9" fmla="*/ 0 h 77"/>
              </a:gdLst>
              <a:ahLst/>
              <a:cxnLst>
                <a:cxn ang="0">
                  <a:pos x="T0" y="T1"/>
                </a:cxn>
                <a:cxn ang="0">
                  <a:pos x="T2" y="T3"/>
                </a:cxn>
                <a:cxn ang="0">
                  <a:pos x="T4" y="T5"/>
                </a:cxn>
                <a:cxn ang="0">
                  <a:pos x="T6" y="T7"/>
                </a:cxn>
                <a:cxn ang="0">
                  <a:pos x="T8" y="T9"/>
                </a:cxn>
              </a:cxnLst>
              <a:rect l="0" t="0" r="r" b="b"/>
              <a:pathLst>
                <a:path w="42" h="77">
                  <a:moveTo>
                    <a:pt x="13" y="0"/>
                  </a:moveTo>
                  <a:cubicBezTo>
                    <a:pt x="13" y="0"/>
                    <a:pt x="4" y="3"/>
                    <a:pt x="0" y="3"/>
                  </a:cubicBezTo>
                  <a:cubicBezTo>
                    <a:pt x="1" y="28"/>
                    <a:pt x="6" y="77"/>
                    <a:pt x="42" y="49"/>
                  </a:cubicBezTo>
                  <a:cubicBezTo>
                    <a:pt x="13" y="0"/>
                    <a:pt x="13" y="0"/>
                    <a:pt x="13" y="0"/>
                  </a:cubicBezTo>
                  <a:cubicBezTo>
                    <a:pt x="13" y="0"/>
                    <a:pt x="13" y="0"/>
                    <a:pt x="13" y="0"/>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6" name="Freeform 160">
              <a:extLst>
                <a:ext uri="{FF2B5EF4-FFF2-40B4-BE49-F238E27FC236}">
                  <a16:creationId xmlns:a16="http://schemas.microsoft.com/office/drawing/2014/main" id="{404C08A8-41FB-B340-A87D-AAEF7C592CD4}"/>
                </a:ext>
              </a:extLst>
            </p:cNvPr>
            <p:cNvSpPr>
              <a:spLocks/>
            </p:cNvSpPr>
            <p:nvPr/>
          </p:nvSpPr>
          <p:spPr bwMode="auto">
            <a:xfrm>
              <a:off x="4129088" y="2767013"/>
              <a:ext cx="136525" cy="244475"/>
            </a:xfrm>
            <a:custGeom>
              <a:avLst/>
              <a:gdLst>
                <a:gd name="T0" fmla="*/ 30 w 43"/>
                <a:gd name="T1" fmla="*/ 0 h 77"/>
                <a:gd name="T2" fmla="*/ 43 w 43"/>
                <a:gd name="T3" fmla="*/ 3 h 77"/>
                <a:gd name="T4" fmla="*/ 0 w 43"/>
                <a:gd name="T5" fmla="*/ 49 h 77"/>
                <a:gd name="T6" fmla="*/ 30 w 43"/>
                <a:gd name="T7" fmla="*/ 0 h 77"/>
                <a:gd name="T8" fmla="*/ 30 w 43"/>
                <a:gd name="T9" fmla="*/ 0 h 77"/>
              </a:gdLst>
              <a:ahLst/>
              <a:cxnLst>
                <a:cxn ang="0">
                  <a:pos x="T0" y="T1"/>
                </a:cxn>
                <a:cxn ang="0">
                  <a:pos x="T2" y="T3"/>
                </a:cxn>
                <a:cxn ang="0">
                  <a:pos x="T4" y="T5"/>
                </a:cxn>
                <a:cxn ang="0">
                  <a:pos x="T6" y="T7"/>
                </a:cxn>
                <a:cxn ang="0">
                  <a:pos x="T8" y="T9"/>
                </a:cxn>
              </a:cxnLst>
              <a:rect l="0" t="0" r="r" b="b"/>
              <a:pathLst>
                <a:path w="43" h="77">
                  <a:moveTo>
                    <a:pt x="30" y="0"/>
                  </a:moveTo>
                  <a:cubicBezTo>
                    <a:pt x="30" y="0"/>
                    <a:pt x="40" y="3"/>
                    <a:pt x="43" y="3"/>
                  </a:cubicBezTo>
                  <a:cubicBezTo>
                    <a:pt x="43" y="28"/>
                    <a:pt x="37" y="77"/>
                    <a:pt x="0" y="49"/>
                  </a:cubicBezTo>
                  <a:cubicBezTo>
                    <a:pt x="30" y="0"/>
                    <a:pt x="30" y="0"/>
                    <a:pt x="30" y="0"/>
                  </a:cubicBezTo>
                  <a:cubicBezTo>
                    <a:pt x="30" y="0"/>
                    <a:pt x="30" y="0"/>
                    <a:pt x="30" y="0"/>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7" name="Freeform 161">
              <a:extLst>
                <a:ext uri="{FF2B5EF4-FFF2-40B4-BE49-F238E27FC236}">
                  <a16:creationId xmlns:a16="http://schemas.microsoft.com/office/drawing/2014/main" id="{21B6DF77-BC3E-A140-B611-8F308054975B}"/>
                </a:ext>
              </a:extLst>
            </p:cNvPr>
            <p:cNvSpPr>
              <a:spLocks/>
            </p:cNvSpPr>
            <p:nvPr/>
          </p:nvSpPr>
          <p:spPr bwMode="auto">
            <a:xfrm>
              <a:off x="3914776" y="2155825"/>
              <a:ext cx="423863" cy="579438"/>
            </a:xfrm>
            <a:custGeom>
              <a:avLst/>
              <a:gdLst>
                <a:gd name="T0" fmla="*/ 121 w 133"/>
                <a:gd name="T1" fmla="*/ 84 h 182"/>
                <a:gd name="T2" fmla="*/ 121 w 133"/>
                <a:gd name="T3" fmla="*/ 59 h 182"/>
                <a:gd name="T4" fmla="*/ 67 w 133"/>
                <a:gd name="T5" fmla="*/ 0 h 182"/>
                <a:gd name="T6" fmla="*/ 12 w 133"/>
                <a:gd name="T7" fmla="*/ 59 h 182"/>
                <a:gd name="T8" fmla="*/ 12 w 133"/>
                <a:gd name="T9" fmla="*/ 84 h 182"/>
                <a:gd name="T10" fmla="*/ 0 w 133"/>
                <a:gd name="T11" fmla="*/ 96 h 182"/>
                <a:gd name="T12" fmla="*/ 0 w 133"/>
                <a:gd name="T13" fmla="*/ 109 h 182"/>
                <a:gd name="T14" fmla="*/ 12 w 133"/>
                <a:gd name="T15" fmla="*/ 121 h 182"/>
                <a:gd name="T16" fmla="*/ 67 w 133"/>
                <a:gd name="T17" fmla="*/ 182 h 182"/>
                <a:gd name="T18" fmla="*/ 121 w 133"/>
                <a:gd name="T19" fmla="*/ 121 h 182"/>
                <a:gd name="T20" fmla="*/ 133 w 133"/>
                <a:gd name="T21" fmla="*/ 109 h 182"/>
                <a:gd name="T22" fmla="*/ 133 w 133"/>
                <a:gd name="T23" fmla="*/ 96 h 182"/>
                <a:gd name="T24" fmla="*/ 121 w 133"/>
                <a:gd name="T25" fmla="*/ 8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82">
                  <a:moveTo>
                    <a:pt x="121" y="84"/>
                  </a:moveTo>
                  <a:cubicBezTo>
                    <a:pt x="121" y="59"/>
                    <a:pt x="121" y="59"/>
                    <a:pt x="121" y="59"/>
                  </a:cubicBezTo>
                  <a:cubicBezTo>
                    <a:pt x="121" y="33"/>
                    <a:pt x="91" y="0"/>
                    <a:pt x="67" y="0"/>
                  </a:cubicBezTo>
                  <a:cubicBezTo>
                    <a:pt x="43" y="0"/>
                    <a:pt x="12" y="33"/>
                    <a:pt x="12" y="59"/>
                  </a:cubicBezTo>
                  <a:cubicBezTo>
                    <a:pt x="12" y="84"/>
                    <a:pt x="12" y="84"/>
                    <a:pt x="12" y="84"/>
                  </a:cubicBezTo>
                  <a:cubicBezTo>
                    <a:pt x="6" y="84"/>
                    <a:pt x="0" y="90"/>
                    <a:pt x="0" y="96"/>
                  </a:cubicBezTo>
                  <a:cubicBezTo>
                    <a:pt x="0" y="109"/>
                    <a:pt x="0" y="109"/>
                    <a:pt x="0" y="109"/>
                  </a:cubicBezTo>
                  <a:cubicBezTo>
                    <a:pt x="0" y="115"/>
                    <a:pt x="6" y="121"/>
                    <a:pt x="12" y="121"/>
                  </a:cubicBezTo>
                  <a:cubicBezTo>
                    <a:pt x="12" y="148"/>
                    <a:pt x="43" y="182"/>
                    <a:pt x="67" y="182"/>
                  </a:cubicBezTo>
                  <a:cubicBezTo>
                    <a:pt x="91" y="182"/>
                    <a:pt x="121" y="148"/>
                    <a:pt x="121" y="121"/>
                  </a:cubicBezTo>
                  <a:cubicBezTo>
                    <a:pt x="128" y="121"/>
                    <a:pt x="133" y="115"/>
                    <a:pt x="133" y="109"/>
                  </a:cubicBezTo>
                  <a:cubicBezTo>
                    <a:pt x="133" y="96"/>
                    <a:pt x="133" y="96"/>
                    <a:pt x="133" y="96"/>
                  </a:cubicBezTo>
                  <a:cubicBezTo>
                    <a:pt x="133" y="90"/>
                    <a:pt x="128" y="84"/>
                    <a:pt x="121" y="84"/>
                  </a:cubicBezTo>
                </a:path>
              </a:pathLst>
            </a:custGeom>
            <a:solidFill>
              <a:srgbClr val="A376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8" name="Freeform 162">
              <a:extLst>
                <a:ext uri="{FF2B5EF4-FFF2-40B4-BE49-F238E27FC236}">
                  <a16:creationId xmlns:a16="http://schemas.microsoft.com/office/drawing/2014/main" id="{C1304BAE-5048-4D4B-9691-7A0DF6DF263E}"/>
                </a:ext>
              </a:extLst>
            </p:cNvPr>
            <p:cNvSpPr>
              <a:spLocks/>
            </p:cNvSpPr>
            <p:nvPr/>
          </p:nvSpPr>
          <p:spPr bwMode="auto">
            <a:xfrm>
              <a:off x="3914776" y="2155825"/>
              <a:ext cx="423863" cy="579438"/>
            </a:xfrm>
            <a:custGeom>
              <a:avLst/>
              <a:gdLst>
                <a:gd name="T0" fmla="*/ 121 w 133"/>
                <a:gd name="T1" fmla="*/ 84 h 182"/>
                <a:gd name="T2" fmla="*/ 121 w 133"/>
                <a:gd name="T3" fmla="*/ 59 h 182"/>
                <a:gd name="T4" fmla="*/ 67 w 133"/>
                <a:gd name="T5" fmla="*/ 0 h 182"/>
                <a:gd name="T6" fmla="*/ 12 w 133"/>
                <a:gd name="T7" fmla="*/ 59 h 182"/>
                <a:gd name="T8" fmla="*/ 12 w 133"/>
                <a:gd name="T9" fmla="*/ 84 h 182"/>
                <a:gd name="T10" fmla="*/ 0 w 133"/>
                <a:gd name="T11" fmla="*/ 96 h 182"/>
                <a:gd name="T12" fmla="*/ 0 w 133"/>
                <a:gd name="T13" fmla="*/ 109 h 182"/>
                <a:gd name="T14" fmla="*/ 12 w 133"/>
                <a:gd name="T15" fmla="*/ 121 h 182"/>
                <a:gd name="T16" fmla="*/ 67 w 133"/>
                <a:gd name="T17" fmla="*/ 182 h 182"/>
                <a:gd name="T18" fmla="*/ 121 w 133"/>
                <a:gd name="T19" fmla="*/ 121 h 182"/>
                <a:gd name="T20" fmla="*/ 133 w 133"/>
                <a:gd name="T21" fmla="*/ 109 h 182"/>
                <a:gd name="T22" fmla="*/ 133 w 133"/>
                <a:gd name="T23" fmla="*/ 96 h 182"/>
                <a:gd name="T24" fmla="*/ 121 w 133"/>
                <a:gd name="T25" fmla="*/ 8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82">
                  <a:moveTo>
                    <a:pt x="121" y="84"/>
                  </a:moveTo>
                  <a:cubicBezTo>
                    <a:pt x="121" y="59"/>
                    <a:pt x="121" y="59"/>
                    <a:pt x="121" y="59"/>
                  </a:cubicBezTo>
                  <a:cubicBezTo>
                    <a:pt x="121" y="33"/>
                    <a:pt x="91" y="0"/>
                    <a:pt x="67" y="0"/>
                  </a:cubicBezTo>
                  <a:cubicBezTo>
                    <a:pt x="43" y="0"/>
                    <a:pt x="12" y="33"/>
                    <a:pt x="12" y="59"/>
                  </a:cubicBezTo>
                  <a:cubicBezTo>
                    <a:pt x="12" y="84"/>
                    <a:pt x="12" y="84"/>
                    <a:pt x="12" y="84"/>
                  </a:cubicBezTo>
                  <a:cubicBezTo>
                    <a:pt x="6" y="84"/>
                    <a:pt x="0" y="90"/>
                    <a:pt x="0" y="96"/>
                  </a:cubicBezTo>
                  <a:cubicBezTo>
                    <a:pt x="0" y="109"/>
                    <a:pt x="0" y="109"/>
                    <a:pt x="0" y="109"/>
                  </a:cubicBezTo>
                  <a:cubicBezTo>
                    <a:pt x="0" y="115"/>
                    <a:pt x="6" y="121"/>
                    <a:pt x="12" y="121"/>
                  </a:cubicBezTo>
                  <a:cubicBezTo>
                    <a:pt x="12" y="148"/>
                    <a:pt x="43" y="182"/>
                    <a:pt x="67" y="182"/>
                  </a:cubicBezTo>
                  <a:cubicBezTo>
                    <a:pt x="91" y="182"/>
                    <a:pt x="121" y="148"/>
                    <a:pt x="121" y="121"/>
                  </a:cubicBezTo>
                  <a:cubicBezTo>
                    <a:pt x="128" y="121"/>
                    <a:pt x="133" y="115"/>
                    <a:pt x="133" y="109"/>
                  </a:cubicBezTo>
                  <a:cubicBezTo>
                    <a:pt x="133" y="96"/>
                    <a:pt x="133" y="96"/>
                    <a:pt x="133" y="96"/>
                  </a:cubicBezTo>
                  <a:cubicBezTo>
                    <a:pt x="133" y="90"/>
                    <a:pt x="128" y="84"/>
                    <a:pt x="121" y="84"/>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9" name="Freeform 163">
              <a:extLst>
                <a:ext uri="{FF2B5EF4-FFF2-40B4-BE49-F238E27FC236}">
                  <a16:creationId xmlns:a16="http://schemas.microsoft.com/office/drawing/2014/main" id="{4E992F68-8916-0F48-8563-D3E5B936B425}"/>
                </a:ext>
              </a:extLst>
            </p:cNvPr>
            <p:cNvSpPr>
              <a:spLocks/>
            </p:cNvSpPr>
            <p:nvPr/>
          </p:nvSpPr>
          <p:spPr bwMode="auto">
            <a:xfrm>
              <a:off x="3889376" y="2054225"/>
              <a:ext cx="523875" cy="336550"/>
            </a:xfrm>
            <a:custGeom>
              <a:avLst/>
              <a:gdLst>
                <a:gd name="T0" fmla="*/ 155 w 164"/>
                <a:gd name="T1" fmla="*/ 72 h 106"/>
                <a:gd name="T2" fmla="*/ 158 w 164"/>
                <a:gd name="T3" fmla="*/ 63 h 106"/>
                <a:gd name="T4" fmla="*/ 156 w 164"/>
                <a:gd name="T5" fmla="*/ 56 h 106"/>
                <a:gd name="T6" fmla="*/ 159 w 164"/>
                <a:gd name="T7" fmla="*/ 47 h 106"/>
                <a:gd name="T8" fmla="*/ 148 w 164"/>
                <a:gd name="T9" fmla="*/ 33 h 106"/>
                <a:gd name="T10" fmla="*/ 144 w 164"/>
                <a:gd name="T11" fmla="*/ 31 h 106"/>
                <a:gd name="T12" fmla="*/ 145 w 164"/>
                <a:gd name="T13" fmla="*/ 27 h 106"/>
                <a:gd name="T14" fmla="*/ 131 w 164"/>
                <a:gd name="T15" fmla="*/ 14 h 106"/>
                <a:gd name="T16" fmla="*/ 121 w 164"/>
                <a:gd name="T17" fmla="*/ 17 h 106"/>
                <a:gd name="T18" fmla="*/ 105 w 164"/>
                <a:gd name="T19" fmla="*/ 5 h 106"/>
                <a:gd name="T20" fmla="*/ 89 w 164"/>
                <a:gd name="T21" fmla="*/ 22 h 106"/>
                <a:gd name="T22" fmla="*/ 91 w 164"/>
                <a:gd name="T23" fmla="*/ 29 h 106"/>
                <a:gd name="T24" fmla="*/ 86 w 164"/>
                <a:gd name="T25" fmla="*/ 31 h 106"/>
                <a:gd name="T26" fmla="*/ 86 w 164"/>
                <a:gd name="T27" fmla="*/ 30 h 106"/>
                <a:gd name="T28" fmla="*/ 80 w 164"/>
                <a:gd name="T29" fmla="*/ 19 h 106"/>
                <a:gd name="T30" fmla="*/ 80 w 164"/>
                <a:gd name="T31" fmla="*/ 16 h 106"/>
                <a:gd name="T32" fmla="*/ 64 w 164"/>
                <a:gd name="T33" fmla="*/ 0 h 106"/>
                <a:gd name="T34" fmla="*/ 64 w 164"/>
                <a:gd name="T35" fmla="*/ 1 h 106"/>
                <a:gd name="T36" fmla="*/ 59 w 164"/>
                <a:gd name="T37" fmla="*/ 0 h 106"/>
                <a:gd name="T38" fmla="*/ 47 w 164"/>
                <a:gd name="T39" fmla="*/ 5 h 106"/>
                <a:gd name="T40" fmla="*/ 33 w 164"/>
                <a:gd name="T41" fmla="*/ 21 h 106"/>
                <a:gd name="T42" fmla="*/ 22 w 164"/>
                <a:gd name="T43" fmla="*/ 28 h 106"/>
                <a:gd name="T44" fmla="*/ 15 w 164"/>
                <a:gd name="T45" fmla="*/ 41 h 106"/>
                <a:gd name="T46" fmla="*/ 5 w 164"/>
                <a:gd name="T47" fmla="*/ 54 h 106"/>
                <a:gd name="T48" fmla="*/ 6 w 164"/>
                <a:gd name="T49" fmla="*/ 57 h 106"/>
                <a:gd name="T50" fmla="*/ 0 w 164"/>
                <a:gd name="T51" fmla="*/ 70 h 106"/>
                <a:gd name="T52" fmla="*/ 8 w 164"/>
                <a:gd name="T53" fmla="*/ 84 h 106"/>
                <a:gd name="T54" fmla="*/ 8 w 164"/>
                <a:gd name="T55" fmla="*/ 87 h 106"/>
                <a:gd name="T56" fmla="*/ 26 w 164"/>
                <a:gd name="T57" fmla="*/ 105 h 106"/>
                <a:gd name="T58" fmla="*/ 39 w 164"/>
                <a:gd name="T59" fmla="*/ 100 h 106"/>
                <a:gd name="T60" fmla="*/ 48 w 164"/>
                <a:gd name="T61" fmla="*/ 90 h 106"/>
                <a:gd name="T62" fmla="*/ 49 w 164"/>
                <a:gd name="T63" fmla="*/ 90 h 106"/>
                <a:gd name="T64" fmla="*/ 63 w 164"/>
                <a:gd name="T65" fmla="*/ 76 h 106"/>
                <a:gd name="T66" fmla="*/ 63 w 164"/>
                <a:gd name="T67" fmla="*/ 76 h 106"/>
                <a:gd name="T68" fmla="*/ 73 w 164"/>
                <a:gd name="T69" fmla="*/ 68 h 106"/>
                <a:gd name="T70" fmla="*/ 74 w 164"/>
                <a:gd name="T71" fmla="*/ 67 h 106"/>
                <a:gd name="T72" fmla="*/ 91 w 164"/>
                <a:gd name="T73" fmla="*/ 78 h 106"/>
                <a:gd name="T74" fmla="*/ 105 w 164"/>
                <a:gd name="T75" fmla="*/ 91 h 106"/>
                <a:gd name="T76" fmla="*/ 107 w 164"/>
                <a:gd name="T77" fmla="*/ 90 h 106"/>
                <a:gd name="T78" fmla="*/ 106 w 164"/>
                <a:gd name="T79" fmla="*/ 92 h 106"/>
                <a:gd name="T80" fmla="*/ 120 w 164"/>
                <a:gd name="T81" fmla="*/ 106 h 106"/>
                <a:gd name="T82" fmla="*/ 133 w 164"/>
                <a:gd name="T83" fmla="*/ 99 h 106"/>
                <a:gd name="T84" fmla="*/ 146 w 164"/>
                <a:gd name="T85" fmla="*/ 105 h 106"/>
                <a:gd name="T86" fmla="*/ 164 w 164"/>
                <a:gd name="T87" fmla="*/ 87 h 106"/>
                <a:gd name="T88" fmla="*/ 155 w 164"/>
                <a:gd name="T89" fmla="*/ 7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4" h="106">
                  <a:moveTo>
                    <a:pt x="155" y="72"/>
                  </a:moveTo>
                  <a:cubicBezTo>
                    <a:pt x="157" y="69"/>
                    <a:pt x="158" y="66"/>
                    <a:pt x="158" y="63"/>
                  </a:cubicBezTo>
                  <a:cubicBezTo>
                    <a:pt x="158" y="60"/>
                    <a:pt x="158" y="58"/>
                    <a:pt x="156" y="56"/>
                  </a:cubicBezTo>
                  <a:cubicBezTo>
                    <a:pt x="158" y="53"/>
                    <a:pt x="159" y="50"/>
                    <a:pt x="159" y="47"/>
                  </a:cubicBezTo>
                  <a:cubicBezTo>
                    <a:pt x="159" y="40"/>
                    <a:pt x="154" y="34"/>
                    <a:pt x="148" y="33"/>
                  </a:cubicBezTo>
                  <a:cubicBezTo>
                    <a:pt x="147" y="32"/>
                    <a:pt x="145" y="31"/>
                    <a:pt x="144" y="31"/>
                  </a:cubicBezTo>
                  <a:cubicBezTo>
                    <a:pt x="144" y="30"/>
                    <a:pt x="145" y="29"/>
                    <a:pt x="145" y="27"/>
                  </a:cubicBezTo>
                  <a:cubicBezTo>
                    <a:pt x="145" y="19"/>
                    <a:pt x="138" y="14"/>
                    <a:pt x="131" y="14"/>
                  </a:cubicBezTo>
                  <a:cubicBezTo>
                    <a:pt x="127" y="14"/>
                    <a:pt x="124" y="15"/>
                    <a:pt x="121" y="17"/>
                  </a:cubicBezTo>
                  <a:cubicBezTo>
                    <a:pt x="119" y="10"/>
                    <a:pt x="113" y="5"/>
                    <a:pt x="105" y="5"/>
                  </a:cubicBezTo>
                  <a:cubicBezTo>
                    <a:pt x="97" y="5"/>
                    <a:pt x="89" y="12"/>
                    <a:pt x="89" y="22"/>
                  </a:cubicBezTo>
                  <a:cubicBezTo>
                    <a:pt x="89" y="24"/>
                    <a:pt x="90" y="26"/>
                    <a:pt x="91" y="29"/>
                  </a:cubicBezTo>
                  <a:cubicBezTo>
                    <a:pt x="89" y="29"/>
                    <a:pt x="87" y="30"/>
                    <a:pt x="86" y="31"/>
                  </a:cubicBezTo>
                  <a:cubicBezTo>
                    <a:pt x="86" y="31"/>
                    <a:pt x="86" y="31"/>
                    <a:pt x="86" y="30"/>
                  </a:cubicBezTo>
                  <a:cubicBezTo>
                    <a:pt x="86" y="25"/>
                    <a:pt x="84" y="22"/>
                    <a:pt x="80" y="19"/>
                  </a:cubicBezTo>
                  <a:cubicBezTo>
                    <a:pt x="80" y="18"/>
                    <a:pt x="80" y="17"/>
                    <a:pt x="80" y="16"/>
                  </a:cubicBezTo>
                  <a:cubicBezTo>
                    <a:pt x="80" y="8"/>
                    <a:pt x="73" y="0"/>
                    <a:pt x="64" y="0"/>
                  </a:cubicBezTo>
                  <a:cubicBezTo>
                    <a:pt x="64" y="1"/>
                    <a:pt x="64" y="1"/>
                    <a:pt x="64" y="1"/>
                  </a:cubicBezTo>
                  <a:cubicBezTo>
                    <a:pt x="62" y="0"/>
                    <a:pt x="61" y="0"/>
                    <a:pt x="59" y="0"/>
                  </a:cubicBezTo>
                  <a:cubicBezTo>
                    <a:pt x="54" y="0"/>
                    <a:pt x="50" y="2"/>
                    <a:pt x="47" y="5"/>
                  </a:cubicBezTo>
                  <a:cubicBezTo>
                    <a:pt x="39" y="6"/>
                    <a:pt x="33" y="12"/>
                    <a:pt x="33" y="21"/>
                  </a:cubicBezTo>
                  <a:cubicBezTo>
                    <a:pt x="28" y="21"/>
                    <a:pt x="24" y="24"/>
                    <a:pt x="22" y="28"/>
                  </a:cubicBezTo>
                  <a:cubicBezTo>
                    <a:pt x="18" y="30"/>
                    <a:pt x="15" y="35"/>
                    <a:pt x="15" y="41"/>
                  </a:cubicBezTo>
                  <a:cubicBezTo>
                    <a:pt x="9" y="43"/>
                    <a:pt x="5" y="48"/>
                    <a:pt x="5" y="54"/>
                  </a:cubicBezTo>
                  <a:cubicBezTo>
                    <a:pt x="5" y="55"/>
                    <a:pt x="5" y="56"/>
                    <a:pt x="6" y="57"/>
                  </a:cubicBezTo>
                  <a:cubicBezTo>
                    <a:pt x="2" y="61"/>
                    <a:pt x="0" y="65"/>
                    <a:pt x="0" y="70"/>
                  </a:cubicBezTo>
                  <a:cubicBezTo>
                    <a:pt x="0" y="76"/>
                    <a:pt x="4" y="81"/>
                    <a:pt x="8" y="84"/>
                  </a:cubicBezTo>
                  <a:cubicBezTo>
                    <a:pt x="8" y="85"/>
                    <a:pt x="8" y="86"/>
                    <a:pt x="8" y="87"/>
                  </a:cubicBezTo>
                  <a:cubicBezTo>
                    <a:pt x="8" y="97"/>
                    <a:pt x="16" y="105"/>
                    <a:pt x="26" y="105"/>
                  </a:cubicBezTo>
                  <a:cubicBezTo>
                    <a:pt x="31" y="105"/>
                    <a:pt x="35" y="103"/>
                    <a:pt x="39" y="100"/>
                  </a:cubicBezTo>
                  <a:cubicBezTo>
                    <a:pt x="43" y="99"/>
                    <a:pt x="47" y="95"/>
                    <a:pt x="48" y="90"/>
                  </a:cubicBezTo>
                  <a:cubicBezTo>
                    <a:pt x="49" y="90"/>
                    <a:pt x="49" y="90"/>
                    <a:pt x="49" y="90"/>
                  </a:cubicBezTo>
                  <a:cubicBezTo>
                    <a:pt x="57" y="90"/>
                    <a:pt x="63" y="84"/>
                    <a:pt x="63" y="76"/>
                  </a:cubicBezTo>
                  <a:cubicBezTo>
                    <a:pt x="63" y="76"/>
                    <a:pt x="63" y="76"/>
                    <a:pt x="63" y="76"/>
                  </a:cubicBezTo>
                  <a:cubicBezTo>
                    <a:pt x="67" y="75"/>
                    <a:pt x="71" y="72"/>
                    <a:pt x="73" y="68"/>
                  </a:cubicBezTo>
                  <a:cubicBezTo>
                    <a:pt x="73" y="67"/>
                    <a:pt x="74" y="67"/>
                    <a:pt x="74" y="67"/>
                  </a:cubicBezTo>
                  <a:cubicBezTo>
                    <a:pt x="77" y="74"/>
                    <a:pt x="84" y="78"/>
                    <a:pt x="91" y="78"/>
                  </a:cubicBezTo>
                  <a:cubicBezTo>
                    <a:pt x="92" y="85"/>
                    <a:pt x="98" y="91"/>
                    <a:pt x="105" y="91"/>
                  </a:cubicBezTo>
                  <a:cubicBezTo>
                    <a:pt x="105" y="91"/>
                    <a:pt x="106" y="90"/>
                    <a:pt x="107" y="90"/>
                  </a:cubicBezTo>
                  <a:cubicBezTo>
                    <a:pt x="106" y="91"/>
                    <a:pt x="106" y="91"/>
                    <a:pt x="106" y="92"/>
                  </a:cubicBezTo>
                  <a:cubicBezTo>
                    <a:pt x="106" y="100"/>
                    <a:pt x="113" y="106"/>
                    <a:pt x="120" y="106"/>
                  </a:cubicBezTo>
                  <a:cubicBezTo>
                    <a:pt x="126" y="106"/>
                    <a:pt x="130" y="103"/>
                    <a:pt x="133" y="99"/>
                  </a:cubicBezTo>
                  <a:cubicBezTo>
                    <a:pt x="136" y="102"/>
                    <a:pt x="141" y="105"/>
                    <a:pt x="146" y="105"/>
                  </a:cubicBezTo>
                  <a:cubicBezTo>
                    <a:pt x="156" y="105"/>
                    <a:pt x="164" y="96"/>
                    <a:pt x="164" y="87"/>
                  </a:cubicBezTo>
                  <a:cubicBezTo>
                    <a:pt x="164" y="80"/>
                    <a:pt x="161" y="75"/>
                    <a:pt x="155" y="72"/>
                  </a:cubicBezTo>
                </a:path>
              </a:pathLst>
            </a:custGeom>
            <a:solidFill>
              <a:srgbClr val="01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0" name="Freeform 164">
              <a:extLst>
                <a:ext uri="{FF2B5EF4-FFF2-40B4-BE49-F238E27FC236}">
                  <a16:creationId xmlns:a16="http://schemas.microsoft.com/office/drawing/2014/main" id="{EA41C729-5A2F-2445-93AD-8EEDFBD7463B}"/>
                </a:ext>
              </a:extLst>
            </p:cNvPr>
            <p:cNvSpPr>
              <a:spLocks/>
            </p:cNvSpPr>
            <p:nvPr/>
          </p:nvSpPr>
          <p:spPr bwMode="auto">
            <a:xfrm>
              <a:off x="3889376" y="2054225"/>
              <a:ext cx="523875" cy="336550"/>
            </a:xfrm>
            <a:custGeom>
              <a:avLst/>
              <a:gdLst>
                <a:gd name="T0" fmla="*/ 155 w 164"/>
                <a:gd name="T1" fmla="*/ 72 h 106"/>
                <a:gd name="T2" fmla="*/ 158 w 164"/>
                <a:gd name="T3" fmla="*/ 63 h 106"/>
                <a:gd name="T4" fmla="*/ 156 w 164"/>
                <a:gd name="T5" fmla="*/ 56 h 106"/>
                <a:gd name="T6" fmla="*/ 159 w 164"/>
                <a:gd name="T7" fmla="*/ 47 h 106"/>
                <a:gd name="T8" fmla="*/ 148 w 164"/>
                <a:gd name="T9" fmla="*/ 33 h 106"/>
                <a:gd name="T10" fmla="*/ 144 w 164"/>
                <a:gd name="T11" fmla="*/ 31 h 106"/>
                <a:gd name="T12" fmla="*/ 145 w 164"/>
                <a:gd name="T13" fmla="*/ 27 h 106"/>
                <a:gd name="T14" fmla="*/ 131 w 164"/>
                <a:gd name="T15" fmla="*/ 14 h 106"/>
                <a:gd name="T16" fmla="*/ 121 w 164"/>
                <a:gd name="T17" fmla="*/ 17 h 106"/>
                <a:gd name="T18" fmla="*/ 105 w 164"/>
                <a:gd name="T19" fmla="*/ 5 h 106"/>
                <a:gd name="T20" fmla="*/ 89 w 164"/>
                <a:gd name="T21" fmla="*/ 22 h 106"/>
                <a:gd name="T22" fmla="*/ 91 w 164"/>
                <a:gd name="T23" fmla="*/ 29 h 106"/>
                <a:gd name="T24" fmla="*/ 86 w 164"/>
                <a:gd name="T25" fmla="*/ 31 h 106"/>
                <a:gd name="T26" fmla="*/ 86 w 164"/>
                <a:gd name="T27" fmla="*/ 30 h 106"/>
                <a:gd name="T28" fmla="*/ 80 w 164"/>
                <a:gd name="T29" fmla="*/ 19 h 106"/>
                <a:gd name="T30" fmla="*/ 80 w 164"/>
                <a:gd name="T31" fmla="*/ 16 h 106"/>
                <a:gd name="T32" fmla="*/ 64 w 164"/>
                <a:gd name="T33" fmla="*/ 0 h 106"/>
                <a:gd name="T34" fmla="*/ 64 w 164"/>
                <a:gd name="T35" fmla="*/ 1 h 106"/>
                <a:gd name="T36" fmla="*/ 59 w 164"/>
                <a:gd name="T37" fmla="*/ 0 h 106"/>
                <a:gd name="T38" fmla="*/ 47 w 164"/>
                <a:gd name="T39" fmla="*/ 5 h 106"/>
                <a:gd name="T40" fmla="*/ 33 w 164"/>
                <a:gd name="T41" fmla="*/ 21 h 106"/>
                <a:gd name="T42" fmla="*/ 22 w 164"/>
                <a:gd name="T43" fmla="*/ 28 h 106"/>
                <a:gd name="T44" fmla="*/ 15 w 164"/>
                <a:gd name="T45" fmla="*/ 41 h 106"/>
                <a:gd name="T46" fmla="*/ 5 w 164"/>
                <a:gd name="T47" fmla="*/ 54 h 106"/>
                <a:gd name="T48" fmla="*/ 6 w 164"/>
                <a:gd name="T49" fmla="*/ 57 h 106"/>
                <a:gd name="T50" fmla="*/ 0 w 164"/>
                <a:gd name="T51" fmla="*/ 70 h 106"/>
                <a:gd name="T52" fmla="*/ 8 w 164"/>
                <a:gd name="T53" fmla="*/ 84 h 106"/>
                <a:gd name="T54" fmla="*/ 8 w 164"/>
                <a:gd name="T55" fmla="*/ 87 h 106"/>
                <a:gd name="T56" fmla="*/ 26 w 164"/>
                <a:gd name="T57" fmla="*/ 105 h 106"/>
                <a:gd name="T58" fmla="*/ 39 w 164"/>
                <a:gd name="T59" fmla="*/ 100 h 106"/>
                <a:gd name="T60" fmla="*/ 48 w 164"/>
                <a:gd name="T61" fmla="*/ 90 h 106"/>
                <a:gd name="T62" fmla="*/ 49 w 164"/>
                <a:gd name="T63" fmla="*/ 90 h 106"/>
                <a:gd name="T64" fmla="*/ 63 w 164"/>
                <a:gd name="T65" fmla="*/ 76 h 106"/>
                <a:gd name="T66" fmla="*/ 63 w 164"/>
                <a:gd name="T67" fmla="*/ 76 h 106"/>
                <a:gd name="T68" fmla="*/ 73 w 164"/>
                <a:gd name="T69" fmla="*/ 68 h 106"/>
                <a:gd name="T70" fmla="*/ 74 w 164"/>
                <a:gd name="T71" fmla="*/ 67 h 106"/>
                <a:gd name="T72" fmla="*/ 91 w 164"/>
                <a:gd name="T73" fmla="*/ 78 h 106"/>
                <a:gd name="T74" fmla="*/ 105 w 164"/>
                <a:gd name="T75" fmla="*/ 91 h 106"/>
                <a:gd name="T76" fmla="*/ 107 w 164"/>
                <a:gd name="T77" fmla="*/ 90 h 106"/>
                <a:gd name="T78" fmla="*/ 106 w 164"/>
                <a:gd name="T79" fmla="*/ 92 h 106"/>
                <a:gd name="T80" fmla="*/ 120 w 164"/>
                <a:gd name="T81" fmla="*/ 106 h 106"/>
                <a:gd name="T82" fmla="*/ 133 w 164"/>
                <a:gd name="T83" fmla="*/ 99 h 106"/>
                <a:gd name="T84" fmla="*/ 146 w 164"/>
                <a:gd name="T85" fmla="*/ 105 h 106"/>
                <a:gd name="T86" fmla="*/ 164 w 164"/>
                <a:gd name="T87" fmla="*/ 87 h 106"/>
                <a:gd name="T88" fmla="*/ 155 w 164"/>
                <a:gd name="T89" fmla="*/ 7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4" h="106">
                  <a:moveTo>
                    <a:pt x="155" y="72"/>
                  </a:moveTo>
                  <a:cubicBezTo>
                    <a:pt x="157" y="69"/>
                    <a:pt x="158" y="66"/>
                    <a:pt x="158" y="63"/>
                  </a:cubicBezTo>
                  <a:cubicBezTo>
                    <a:pt x="158" y="60"/>
                    <a:pt x="158" y="58"/>
                    <a:pt x="156" y="56"/>
                  </a:cubicBezTo>
                  <a:cubicBezTo>
                    <a:pt x="158" y="53"/>
                    <a:pt x="159" y="50"/>
                    <a:pt x="159" y="47"/>
                  </a:cubicBezTo>
                  <a:cubicBezTo>
                    <a:pt x="159" y="40"/>
                    <a:pt x="154" y="34"/>
                    <a:pt x="148" y="33"/>
                  </a:cubicBezTo>
                  <a:cubicBezTo>
                    <a:pt x="147" y="32"/>
                    <a:pt x="145" y="31"/>
                    <a:pt x="144" y="31"/>
                  </a:cubicBezTo>
                  <a:cubicBezTo>
                    <a:pt x="144" y="30"/>
                    <a:pt x="145" y="29"/>
                    <a:pt x="145" y="27"/>
                  </a:cubicBezTo>
                  <a:cubicBezTo>
                    <a:pt x="145" y="19"/>
                    <a:pt x="138" y="14"/>
                    <a:pt x="131" y="14"/>
                  </a:cubicBezTo>
                  <a:cubicBezTo>
                    <a:pt x="127" y="14"/>
                    <a:pt x="124" y="15"/>
                    <a:pt x="121" y="17"/>
                  </a:cubicBezTo>
                  <a:cubicBezTo>
                    <a:pt x="119" y="10"/>
                    <a:pt x="113" y="5"/>
                    <a:pt x="105" y="5"/>
                  </a:cubicBezTo>
                  <a:cubicBezTo>
                    <a:pt x="97" y="5"/>
                    <a:pt x="89" y="12"/>
                    <a:pt x="89" y="22"/>
                  </a:cubicBezTo>
                  <a:cubicBezTo>
                    <a:pt x="89" y="24"/>
                    <a:pt x="90" y="26"/>
                    <a:pt x="91" y="29"/>
                  </a:cubicBezTo>
                  <a:cubicBezTo>
                    <a:pt x="89" y="29"/>
                    <a:pt x="87" y="30"/>
                    <a:pt x="86" y="31"/>
                  </a:cubicBezTo>
                  <a:cubicBezTo>
                    <a:pt x="86" y="31"/>
                    <a:pt x="86" y="31"/>
                    <a:pt x="86" y="30"/>
                  </a:cubicBezTo>
                  <a:cubicBezTo>
                    <a:pt x="86" y="25"/>
                    <a:pt x="84" y="22"/>
                    <a:pt x="80" y="19"/>
                  </a:cubicBezTo>
                  <a:cubicBezTo>
                    <a:pt x="80" y="18"/>
                    <a:pt x="80" y="17"/>
                    <a:pt x="80" y="16"/>
                  </a:cubicBezTo>
                  <a:cubicBezTo>
                    <a:pt x="80" y="8"/>
                    <a:pt x="73" y="0"/>
                    <a:pt x="64" y="0"/>
                  </a:cubicBezTo>
                  <a:cubicBezTo>
                    <a:pt x="64" y="1"/>
                    <a:pt x="64" y="1"/>
                    <a:pt x="64" y="1"/>
                  </a:cubicBezTo>
                  <a:cubicBezTo>
                    <a:pt x="62" y="0"/>
                    <a:pt x="61" y="0"/>
                    <a:pt x="59" y="0"/>
                  </a:cubicBezTo>
                  <a:cubicBezTo>
                    <a:pt x="54" y="0"/>
                    <a:pt x="50" y="2"/>
                    <a:pt x="47" y="5"/>
                  </a:cubicBezTo>
                  <a:cubicBezTo>
                    <a:pt x="39" y="6"/>
                    <a:pt x="33" y="12"/>
                    <a:pt x="33" y="21"/>
                  </a:cubicBezTo>
                  <a:cubicBezTo>
                    <a:pt x="28" y="21"/>
                    <a:pt x="24" y="24"/>
                    <a:pt x="22" y="28"/>
                  </a:cubicBezTo>
                  <a:cubicBezTo>
                    <a:pt x="18" y="30"/>
                    <a:pt x="15" y="35"/>
                    <a:pt x="15" y="41"/>
                  </a:cubicBezTo>
                  <a:cubicBezTo>
                    <a:pt x="9" y="43"/>
                    <a:pt x="5" y="48"/>
                    <a:pt x="5" y="54"/>
                  </a:cubicBezTo>
                  <a:cubicBezTo>
                    <a:pt x="5" y="55"/>
                    <a:pt x="5" y="56"/>
                    <a:pt x="6" y="57"/>
                  </a:cubicBezTo>
                  <a:cubicBezTo>
                    <a:pt x="2" y="61"/>
                    <a:pt x="0" y="65"/>
                    <a:pt x="0" y="70"/>
                  </a:cubicBezTo>
                  <a:cubicBezTo>
                    <a:pt x="0" y="76"/>
                    <a:pt x="4" y="81"/>
                    <a:pt x="8" y="84"/>
                  </a:cubicBezTo>
                  <a:cubicBezTo>
                    <a:pt x="8" y="85"/>
                    <a:pt x="8" y="86"/>
                    <a:pt x="8" y="87"/>
                  </a:cubicBezTo>
                  <a:cubicBezTo>
                    <a:pt x="8" y="97"/>
                    <a:pt x="16" y="105"/>
                    <a:pt x="26" y="105"/>
                  </a:cubicBezTo>
                  <a:cubicBezTo>
                    <a:pt x="31" y="105"/>
                    <a:pt x="35" y="103"/>
                    <a:pt x="39" y="100"/>
                  </a:cubicBezTo>
                  <a:cubicBezTo>
                    <a:pt x="43" y="99"/>
                    <a:pt x="47" y="95"/>
                    <a:pt x="48" y="90"/>
                  </a:cubicBezTo>
                  <a:cubicBezTo>
                    <a:pt x="49" y="90"/>
                    <a:pt x="49" y="90"/>
                    <a:pt x="49" y="90"/>
                  </a:cubicBezTo>
                  <a:cubicBezTo>
                    <a:pt x="57" y="90"/>
                    <a:pt x="63" y="84"/>
                    <a:pt x="63" y="76"/>
                  </a:cubicBezTo>
                  <a:cubicBezTo>
                    <a:pt x="63" y="76"/>
                    <a:pt x="63" y="76"/>
                    <a:pt x="63" y="76"/>
                  </a:cubicBezTo>
                  <a:cubicBezTo>
                    <a:pt x="67" y="75"/>
                    <a:pt x="71" y="72"/>
                    <a:pt x="73" y="68"/>
                  </a:cubicBezTo>
                  <a:cubicBezTo>
                    <a:pt x="73" y="67"/>
                    <a:pt x="74" y="67"/>
                    <a:pt x="74" y="67"/>
                  </a:cubicBezTo>
                  <a:cubicBezTo>
                    <a:pt x="77" y="74"/>
                    <a:pt x="84" y="78"/>
                    <a:pt x="91" y="78"/>
                  </a:cubicBezTo>
                  <a:cubicBezTo>
                    <a:pt x="92" y="85"/>
                    <a:pt x="98" y="91"/>
                    <a:pt x="105" y="91"/>
                  </a:cubicBezTo>
                  <a:cubicBezTo>
                    <a:pt x="105" y="91"/>
                    <a:pt x="106" y="90"/>
                    <a:pt x="107" y="90"/>
                  </a:cubicBezTo>
                  <a:cubicBezTo>
                    <a:pt x="106" y="91"/>
                    <a:pt x="106" y="91"/>
                    <a:pt x="106" y="92"/>
                  </a:cubicBezTo>
                  <a:cubicBezTo>
                    <a:pt x="106" y="100"/>
                    <a:pt x="113" y="106"/>
                    <a:pt x="120" y="106"/>
                  </a:cubicBezTo>
                  <a:cubicBezTo>
                    <a:pt x="126" y="106"/>
                    <a:pt x="130" y="103"/>
                    <a:pt x="133" y="99"/>
                  </a:cubicBezTo>
                  <a:cubicBezTo>
                    <a:pt x="136" y="102"/>
                    <a:pt x="141" y="105"/>
                    <a:pt x="146" y="105"/>
                  </a:cubicBezTo>
                  <a:cubicBezTo>
                    <a:pt x="156" y="105"/>
                    <a:pt x="164" y="96"/>
                    <a:pt x="164" y="87"/>
                  </a:cubicBezTo>
                  <a:cubicBezTo>
                    <a:pt x="164" y="80"/>
                    <a:pt x="161" y="75"/>
                    <a:pt x="155" y="72"/>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1" name="Freeform 165">
              <a:extLst>
                <a:ext uri="{FF2B5EF4-FFF2-40B4-BE49-F238E27FC236}">
                  <a16:creationId xmlns:a16="http://schemas.microsoft.com/office/drawing/2014/main" id="{DBB57040-8386-6245-82DD-FBE6A6F15DCA}"/>
                </a:ext>
              </a:extLst>
            </p:cNvPr>
            <p:cNvSpPr>
              <a:spLocks/>
            </p:cNvSpPr>
            <p:nvPr/>
          </p:nvSpPr>
          <p:spPr bwMode="auto">
            <a:xfrm>
              <a:off x="3759201" y="2773363"/>
              <a:ext cx="746125" cy="484188"/>
            </a:xfrm>
            <a:custGeom>
              <a:avLst/>
              <a:gdLst>
                <a:gd name="T0" fmla="*/ 196 w 234"/>
                <a:gd name="T1" fmla="*/ 16 h 152"/>
                <a:gd name="T2" fmla="*/ 148 w 234"/>
                <a:gd name="T3" fmla="*/ 0 h 152"/>
                <a:gd name="T4" fmla="*/ 117 w 234"/>
                <a:gd name="T5" fmla="*/ 47 h 152"/>
                <a:gd name="T6" fmla="*/ 86 w 234"/>
                <a:gd name="T7" fmla="*/ 0 h 152"/>
                <a:gd name="T8" fmla="*/ 38 w 234"/>
                <a:gd name="T9" fmla="*/ 16 h 152"/>
                <a:gd name="T10" fmla="*/ 16 w 234"/>
                <a:gd name="T11" fmla="*/ 41 h 152"/>
                <a:gd name="T12" fmla="*/ 0 w 234"/>
                <a:gd name="T13" fmla="*/ 120 h 152"/>
                <a:gd name="T14" fmla="*/ 117 w 234"/>
                <a:gd name="T15" fmla="*/ 152 h 152"/>
                <a:gd name="T16" fmla="*/ 234 w 234"/>
                <a:gd name="T17" fmla="*/ 120 h 152"/>
                <a:gd name="T18" fmla="*/ 218 w 234"/>
                <a:gd name="T19" fmla="*/ 41 h 152"/>
                <a:gd name="T20" fmla="*/ 196 w 234"/>
                <a:gd name="T21" fmla="*/ 1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4" h="152">
                  <a:moveTo>
                    <a:pt x="196" y="16"/>
                  </a:moveTo>
                  <a:cubicBezTo>
                    <a:pt x="148" y="0"/>
                    <a:pt x="148" y="0"/>
                    <a:pt x="148" y="0"/>
                  </a:cubicBezTo>
                  <a:cubicBezTo>
                    <a:pt x="117" y="47"/>
                    <a:pt x="117" y="47"/>
                    <a:pt x="117" y="47"/>
                  </a:cubicBezTo>
                  <a:cubicBezTo>
                    <a:pt x="86" y="0"/>
                    <a:pt x="86" y="0"/>
                    <a:pt x="86" y="0"/>
                  </a:cubicBezTo>
                  <a:cubicBezTo>
                    <a:pt x="38" y="16"/>
                    <a:pt x="38" y="16"/>
                    <a:pt x="38" y="16"/>
                  </a:cubicBezTo>
                  <a:cubicBezTo>
                    <a:pt x="26" y="20"/>
                    <a:pt x="18" y="29"/>
                    <a:pt x="16" y="41"/>
                  </a:cubicBezTo>
                  <a:cubicBezTo>
                    <a:pt x="6" y="88"/>
                    <a:pt x="2" y="109"/>
                    <a:pt x="0" y="120"/>
                  </a:cubicBezTo>
                  <a:cubicBezTo>
                    <a:pt x="34" y="140"/>
                    <a:pt x="74" y="152"/>
                    <a:pt x="117" y="152"/>
                  </a:cubicBezTo>
                  <a:cubicBezTo>
                    <a:pt x="160" y="152"/>
                    <a:pt x="200" y="140"/>
                    <a:pt x="234" y="120"/>
                  </a:cubicBezTo>
                  <a:cubicBezTo>
                    <a:pt x="218" y="41"/>
                    <a:pt x="218" y="41"/>
                    <a:pt x="218" y="41"/>
                  </a:cubicBezTo>
                  <a:cubicBezTo>
                    <a:pt x="216" y="29"/>
                    <a:pt x="207" y="20"/>
                    <a:pt x="196" y="1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grpSp>
        <p:nvGrpSpPr>
          <p:cNvPr id="52" name="Group 51">
            <a:extLst>
              <a:ext uri="{FF2B5EF4-FFF2-40B4-BE49-F238E27FC236}">
                <a16:creationId xmlns:a16="http://schemas.microsoft.com/office/drawing/2014/main" id="{EDCF3586-F6D0-E34B-AB2A-9EBBFA216847}"/>
              </a:ext>
            </a:extLst>
          </p:cNvPr>
          <p:cNvGrpSpPr/>
          <p:nvPr/>
        </p:nvGrpSpPr>
        <p:grpSpPr>
          <a:xfrm>
            <a:off x="1772377" y="4342774"/>
            <a:ext cx="10089018" cy="656301"/>
            <a:chOff x="5201036" y="2372125"/>
            <a:chExt cx="8455635" cy="1039044"/>
          </a:xfrm>
        </p:grpSpPr>
        <p:grpSp>
          <p:nvGrpSpPr>
            <p:cNvPr id="53" name="Group 52">
              <a:extLst>
                <a:ext uri="{FF2B5EF4-FFF2-40B4-BE49-F238E27FC236}">
                  <a16:creationId xmlns:a16="http://schemas.microsoft.com/office/drawing/2014/main" id="{8B66B4AD-5CE0-B84F-B2AC-F570A160765C}"/>
                </a:ext>
              </a:extLst>
            </p:cNvPr>
            <p:cNvGrpSpPr>
              <a:grpSpLocks noChangeAspect="1"/>
            </p:cNvGrpSpPr>
            <p:nvPr/>
          </p:nvGrpSpPr>
          <p:grpSpPr>
            <a:xfrm>
              <a:off x="7864688" y="3257513"/>
              <a:ext cx="23955" cy="74260"/>
              <a:chOff x="4116388" y="2938463"/>
              <a:chExt cx="31750" cy="98425"/>
            </a:xfrm>
          </p:grpSpPr>
          <p:sp>
            <p:nvSpPr>
              <p:cNvPr id="55" name="Oval 157">
                <a:extLst>
                  <a:ext uri="{FF2B5EF4-FFF2-40B4-BE49-F238E27FC236}">
                    <a16:creationId xmlns:a16="http://schemas.microsoft.com/office/drawing/2014/main" id="{144996EA-F890-1949-8C27-F2A52C242061}"/>
                  </a:ext>
                </a:extLst>
              </p:cNvPr>
              <p:cNvSpPr>
                <a:spLocks noChangeArrowheads="1"/>
              </p:cNvSpPr>
              <p:nvPr/>
            </p:nvSpPr>
            <p:spPr bwMode="auto">
              <a:xfrm>
                <a:off x="4116388" y="2992438"/>
                <a:ext cx="31750" cy="4445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6" name="Oval 158">
                <a:extLst>
                  <a:ext uri="{FF2B5EF4-FFF2-40B4-BE49-F238E27FC236}">
                    <a16:creationId xmlns:a16="http://schemas.microsoft.com/office/drawing/2014/main" id="{378DE0FA-A042-9E42-940D-2F785E346178}"/>
                  </a:ext>
                </a:extLst>
              </p:cNvPr>
              <p:cNvSpPr>
                <a:spLocks noChangeArrowheads="1"/>
              </p:cNvSpPr>
              <p:nvPr/>
            </p:nvSpPr>
            <p:spPr bwMode="auto">
              <a:xfrm>
                <a:off x="4116388" y="2938463"/>
                <a:ext cx="31750" cy="3810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54" name="Oval Callout 3">
              <a:extLst>
                <a:ext uri="{FF2B5EF4-FFF2-40B4-BE49-F238E27FC236}">
                  <a16:creationId xmlns:a16="http://schemas.microsoft.com/office/drawing/2014/main" id="{6647023F-1F54-A449-A642-E0999AAC6F4F}"/>
                </a:ext>
              </a:extLst>
            </p:cNvPr>
            <p:cNvSpPr/>
            <p:nvPr/>
          </p:nvSpPr>
          <p:spPr>
            <a:xfrm>
              <a:off x="5201036" y="2372125"/>
              <a:ext cx="8455635" cy="1039044"/>
            </a:xfrm>
            <a:prstGeom prst="wedgeRectCallout">
              <a:avLst>
                <a:gd name="adj1" fmla="val -53830"/>
                <a:gd name="adj2" fmla="val 26766"/>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latin typeface="Arial" panose="020B0604020202020204" pitchFamily="34" charset="0"/>
                  <a:cs typeface="Arial" panose="020B0604020202020204" pitchFamily="34" charset="0"/>
                </a:rPr>
                <a:t>“</a:t>
              </a:r>
              <a:r>
                <a:rPr lang="en-GB" dirty="0">
                  <a:solidFill>
                    <a:schemeClr val="bg1"/>
                  </a:solidFill>
                </a:rPr>
                <a:t>knowledge base of the drugs used, infusion rates, various routes of administrations. how to get the information required</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Redeployed Pharmacist</a:t>
              </a:r>
              <a:endParaRPr lang="en-US" b="1" i="1" dirty="0">
                <a:latin typeface="Arial" panose="020B0604020202020204" pitchFamily="34" charset="0"/>
                <a:cs typeface="Arial" panose="020B0604020202020204" pitchFamily="34" charset="0"/>
              </a:endParaRPr>
            </a:p>
          </p:txBody>
        </p:sp>
      </p:grpSp>
      <p:sp>
        <p:nvSpPr>
          <p:cNvPr id="27" name="Oval Callout 3">
            <a:extLst>
              <a:ext uri="{FF2B5EF4-FFF2-40B4-BE49-F238E27FC236}">
                <a16:creationId xmlns:a16="http://schemas.microsoft.com/office/drawing/2014/main" id="{71C8BB2C-6CC4-4645-942E-A1C183BC5AA5}"/>
              </a:ext>
            </a:extLst>
          </p:cNvPr>
          <p:cNvSpPr/>
          <p:nvPr/>
        </p:nvSpPr>
        <p:spPr>
          <a:xfrm>
            <a:off x="1790432" y="5843029"/>
            <a:ext cx="5723552" cy="631189"/>
          </a:xfrm>
          <a:prstGeom prst="wedgeRectCallout">
            <a:avLst>
              <a:gd name="adj1" fmla="val -56627"/>
              <a:gd name="adj2" fmla="val -39605"/>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latin typeface="Arial" panose="020B0604020202020204" pitchFamily="34" charset="0"/>
                <a:cs typeface="Arial" panose="020B0604020202020204" pitchFamily="34" charset="0"/>
              </a:rPr>
              <a:t>“</a:t>
            </a:r>
            <a:r>
              <a:rPr lang="en-GB" dirty="0">
                <a:solidFill>
                  <a:schemeClr val="bg1"/>
                </a:solidFill>
              </a:rPr>
              <a:t>getting to grips with drugs that prior to ITU exposure </a:t>
            </a:r>
            <a:r>
              <a:rPr lang="en-GB" dirty="0" err="1">
                <a:solidFill>
                  <a:schemeClr val="bg1"/>
                </a:solidFill>
              </a:rPr>
              <a:t>i</a:t>
            </a:r>
            <a:r>
              <a:rPr lang="en-GB" dirty="0">
                <a:solidFill>
                  <a:schemeClr val="bg1"/>
                </a:solidFill>
              </a:rPr>
              <a:t> had never come across before</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Redeployed Pharmacist</a:t>
            </a:r>
            <a:endParaRPr lang="en-US" b="1" i="1" dirty="0">
              <a:latin typeface="Arial" panose="020B0604020202020204" pitchFamily="34" charset="0"/>
              <a:cs typeface="Arial" panose="020B0604020202020204" pitchFamily="34" charset="0"/>
            </a:endParaRPr>
          </a:p>
        </p:txBody>
      </p:sp>
      <p:grpSp>
        <p:nvGrpSpPr>
          <p:cNvPr id="28" name="Group 27">
            <a:extLst>
              <a:ext uri="{FF2B5EF4-FFF2-40B4-BE49-F238E27FC236}">
                <a16:creationId xmlns:a16="http://schemas.microsoft.com/office/drawing/2014/main" id="{2CFB3BCF-C29C-B042-AD89-D0274983F857}"/>
              </a:ext>
            </a:extLst>
          </p:cNvPr>
          <p:cNvGrpSpPr>
            <a:grpSpLocks noChangeAspect="1"/>
          </p:cNvGrpSpPr>
          <p:nvPr/>
        </p:nvGrpSpPr>
        <p:grpSpPr>
          <a:xfrm>
            <a:off x="219403" y="4893430"/>
            <a:ext cx="836631" cy="835759"/>
            <a:chOff x="5069815" y="1676599"/>
            <a:chExt cx="788060" cy="787236"/>
          </a:xfrm>
        </p:grpSpPr>
        <p:sp>
          <p:nvSpPr>
            <p:cNvPr id="29" name="Oval 895">
              <a:extLst>
                <a:ext uri="{FF2B5EF4-FFF2-40B4-BE49-F238E27FC236}">
                  <a16:creationId xmlns:a16="http://schemas.microsoft.com/office/drawing/2014/main" id="{10EA128C-BC8A-9745-AFB1-0EF74CAF13E3}"/>
                </a:ext>
              </a:extLst>
            </p:cNvPr>
            <p:cNvSpPr>
              <a:spLocks noChangeArrowheads="1"/>
            </p:cNvSpPr>
            <p:nvPr/>
          </p:nvSpPr>
          <p:spPr bwMode="auto">
            <a:xfrm>
              <a:off x="5069815" y="1676599"/>
              <a:ext cx="788060" cy="787236"/>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36" name="Freeform 709">
              <a:extLst>
                <a:ext uri="{FF2B5EF4-FFF2-40B4-BE49-F238E27FC236}">
                  <a16:creationId xmlns:a16="http://schemas.microsoft.com/office/drawing/2014/main" id="{CEB628A6-4AF9-B945-9000-221D740C5EC3}"/>
                </a:ext>
              </a:extLst>
            </p:cNvPr>
            <p:cNvSpPr>
              <a:spLocks/>
            </p:cNvSpPr>
            <p:nvPr/>
          </p:nvSpPr>
          <p:spPr bwMode="auto">
            <a:xfrm>
              <a:off x="5570484" y="2101509"/>
              <a:ext cx="109521" cy="331858"/>
            </a:xfrm>
            <a:custGeom>
              <a:avLst/>
              <a:gdLst>
                <a:gd name="T0" fmla="*/ 0 w 63"/>
                <a:gd name="T1" fmla="*/ 0 h 192"/>
                <a:gd name="T2" fmla="*/ 36 w 63"/>
                <a:gd name="T3" fmla="*/ 11 h 192"/>
                <a:gd name="T4" fmla="*/ 47 w 63"/>
                <a:gd name="T5" fmla="*/ 23 h 192"/>
                <a:gd name="T6" fmla="*/ 63 w 63"/>
                <a:gd name="T7" fmla="*/ 171 h 192"/>
                <a:gd name="T8" fmla="*/ 26 w 63"/>
                <a:gd name="T9" fmla="*/ 192 h 192"/>
                <a:gd name="T10" fmla="*/ 0 w 63"/>
                <a:gd name="T11" fmla="*/ 0 h 192"/>
              </a:gdLst>
              <a:ahLst/>
              <a:cxnLst>
                <a:cxn ang="0">
                  <a:pos x="T0" y="T1"/>
                </a:cxn>
                <a:cxn ang="0">
                  <a:pos x="T2" y="T3"/>
                </a:cxn>
                <a:cxn ang="0">
                  <a:pos x="T4" y="T5"/>
                </a:cxn>
                <a:cxn ang="0">
                  <a:pos x="T6" y="T7"/>
                </a:cxn>
                <a:cxn ang="0">
                  <a:pos x="T8" y="T9"/>
                </a:cxn>
                <a:cxn ang="0">
                  <a:pos x="T10" y="T11"/>
                </a:cxn>
              </a:cxnLst>
              <a:rect l="0" t="0" r="r" b="b"/>
              <a:pathLst>
                <a:path w="63" h="192">
                  <a:moveTo>
                    <a:pt x="0" y="0"/>
                  </a:moveTo>
                  <a:cubicBezTo>
                    <a:pt x="0" y="0"/>
                    <a:pt x="22" y="5"/>
                    <a:pt x="36" y="11"/>
                  </a:cubicBezTo>
                  <a:cubicBezTo>
                    <a:pt x="41" y="13"/>
                    <a:pt x="44" y="18"/>
                    <a:pt x="47" y="23"/>
                  </a:cubicBezTo>
                  <a:cubicBezTo>
                    <a:pt x="55" y="41"/>
                    <a:pt x="60" y="121"/>
                    <a:pt x="63" y="171"/>
                  </a:cubicBezTo>
                  <a:cubicBezTo>
                    <a:pt x="52" y="179"/>
                    <a:pt x="39" y="186"/>
                    <a:pt x="26" y="192"/>
                  </a:cubicBezTo>
                  <a:lnTo>
                    <a:pt x="0"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7" name="Freeform 710">
              <a:extLst>
                <a:ext uri="{FF2B5EF4-FFF2-40B4-BE49-F238E27FC236}">
                  <a16:creationId xmlns:a16="http://schemas.microsoft.com/office/drawing/2014/main" id="{5741BCFB-F9AA-6347-8283-6CC2FDBF6EC2}"/>
                </a:ext>
              </a:extLst>
            </p:cNvPr>
            <p:cNvSpPr>
              <a:spLocks/>
            </p:cNvSpPr>
            <p:nvPr/>
          </p:nvSpPr>
          <p:spPr bwMode="auto">
            <a:xfrm>
              <a:off x="5593541" y="2220912"/>
              <a:ext cx="37880" cy="212455"/>
            </a:xfrm>
            <a:custGeom>
              <a:avLst/>
              <a:gdLst>
                <a:gd name="T0" fmla="*/ 13 w 22"/>
                <a:gd name="T1" fmla="*/ 123 h 123"/>
                <a:gd name="T2" fmla="*/ 0 w 22"/>
                <a:gd name="T3" fmla="*/ 27 h 123"/>
                <a:gd name="T4" fmla="*/ 9 w 22"/>
                <a:gd name="T5" fmla="*/ 0 h 123"/>
                <a:gd name="T6" fmla="*/ 22 w 22"/>
                <a:gd name="T7" fmla="*/ 119 h 123"/>
                <a:gd name="T8" fmla="*/ 13 w 22"/>
                <a:gd name="T9" fmla="*/ 123 h 123"/>
              </a:gdLst>
              <a:ahLst/>
              <a:cxnLst>
                <a:cxn ang="0">
                  <a:pos x="T0" y="T1"/>
                </a:cxn>
                <a:cxn ang="0">
                  <a:pos x="T2" y="T3"/>
                </a:cxn>
                <a:cxn ang="0">
                  <a:pos x="T4" y="T5"/>
                </a:cxn>
                <a:cxn ang="0">
                  <a:pos x="T6" y="T7"/>
                </a:cxn>
                <a:cxn ang="0">
                  <a:pos x="T8" y="T9"/>
                </a:cxn>
              </a:cxnLst>
              <a:rect l="0" t="0" r="r" b="b"/>
              <a:pathLst>
                <a:path w="22" h="123">
                  <a:moveTo>
                    <a:pt x="13" y="123"/>
                  </a:moveTo>
                  <a:cubicBezTo>
                    <a:pt x="0" y="27"/>
                    <a:pt x="0" y="27"/>
                    <a:pt x="0" y="27"/>
                  </a:cubicBezTo>
                  <a:cubicBezTo>
                    <a:pt x="9" y="0"/>
                    <a:pt x="9" y="0"/>
                    <a:pt x="9" y="0"/>
                  </a:cubicBezTo>
                  <a:cubicBezTo>
                    <a:pt x="22" y="119"/>
                    <a:pt x="22" y="119"/>
                    <a:pt x="22" y="119"/>
                  </a:cubicBezTo>
                  <a:cubicBezTo>
                    <a:pt x="19" y="120"/>
                    <a:pt x="16" y="122"/>
                    <a:pt x="13" y="123"/>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8" name="Freeform 711">
              <a:extLst>
                <a:ext uri="{FF2B5EF4-FFF2-40B4-BE49-F238E27FC236}">
                  <a16:creationId xmlns:a16="http://schemas.microsoft.com/office/drawing/2014/main" id="{17FD45E7-B27A-E148-BC88-2EB0F2E40E8D}"/>
                </a:ext>
              </a:extLst>
            </p:cNvPr>
            <p:cNvSpPr>
              <a:spLocks/>
            </p:cNvSpPr>
            <p:nvPr/>
          </p:nvSpPr>
          <p:spPr bwMode="auto">
            <a:xfrm>
              <a:off x="5247684" y="2101509"/>
              <a:ext cx="108698" cy="329388"/>
            </a:xfrm>
            <a:custGeom>
              <a:avLst/>
              <a:gdLst>
                <a:gd name="T0" fmla="*/ 63 w 63"/>
                <a:gd name="T1" fmla="*/ 0 h 191"/>
                <a:gd name="T2" fmla="*/ 27 w 63"/>
                <a:gd name="T3" fmla="*/ 11 h 191"/>
                <a:gd name="T4" fmla="*/ 16 w 63"/>
                <a:gd name="T5" fmla="*/ 23 h 191"/>
                <a:gd name="T6" fmla="*/ 0 w 63"/>
                <a:gd name="T7" fmla="*/ 170 h 191"/>
                <a:gd name="T8" fmla="*/ 37 w 63"/>
                <a:gd name="T9" fmla="*/ 191 h 191"/>
                <a:gd name="T10" fmla="*/ 63 w 63"/>
                <a:gd name="T11" fmla="*/ 0 h 191"/>
              </a:gdLst>
              <a:ahLst/>
              <a:cxnLst>
                <a:cxn ang="0">
                  <a:pos x="T0" y="T1"/>
                </a:cxn>
                <a:cxn ang="0">
                  <a:pos x="T2" y="T3"/>
                </a:cxn>
                <a:cxn ang="0">
                  <a:pos x="T4" y="T5"/>
                </a:cxn>
                <a:cxn ang="0">
                  <a:pos x="T6" y="T7"/>
                </a:cxn>
                <a:cxn ang="0">
                  <a:pos x="T8" y="T9"/>
                </a:cxn>
                <a:cxn ang="0">
                  <a:pos x="T10" y="T11"/>
                </a:cxn>
              </a:cxnLst>
              <a:rect l="0" t="0" r="r" b="b"/>
              <a:pathLst>
                <a:path w="63" h="191">
                  <a:moveTo>
                    <a:pt x="63" y="0"/>
                  </a:moveTo>
                  <a:cubicBezTo>
                    <a:pt x="63" y="0"/>
                    <a:pt x="41" y="5"/>
                    <a:pt x="27" y="11"/>
                  </a:cubicBezTo>
                  <a:cubicBezTo>
                    <a:pt x="22" y="13"/>
                    <a:pt x="19" y="18"/>
                    <a:pt x="16" y="23"/>
                  </a:cubicBezTo>
                  <a:cubicBezTo>
                    <a:pt x="8" y="41"/>
                    <a:pt x="3" y="119"/>
                    <a:pt x="0" y="170"/>
                  </a:cubicBezTo>
                  <a:cubicBezTo>
                    <a:pt x="11" y="178"/>
                    <a:pt x="24" y="185"/>
                    <a:pt x="37" y="191"/>
                  </a:cubicBezTo>
                  <a:lnTo>
                    <a:pt x="63"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9" name="Freeform 712">
              <a:extLst>
                <a:ext uri="{FF2B5EF4-FFF2-40B4-BE49-F238E27FC236}">
                  <a16:creationId xmlns:a16="http://schemas.microsoft.com/office/drawing/2014/main" id="{8AD6FB30-08CF-B142-AEC7-83063D7695F1}"/>
                </a:ext>
              </a:extLst>
            </p:cNvPr>
            <p:cNvSpPr>
              <a:spLocks/>
            </p:cNvSpPr>
            <p:nvPr/>
          </p:nvSpPr>
          <p:spPr bwMode="auto">
            <a:xfrm>
              <a:off x="5296268" y="2220912"/>
              <a:ext cx="37880" cy="209985"/>
            </a:xfrm>
            <a:custGeom>
              <a:avLst/>
              <a:gdLst>
                <a:gd name="T0" fmla="*/ 9 w 22"/>
                <a:gd name="T1" fmla="*/ 122 h 122"/>
                <a:gd name="T2" fmla="*/ 22 w 22"/>
                <a:gd name="T3" fmla="*/ 27 h 122"/>
                <a:gd name="T4" fmla="*/ 13 w 22"/>
                <a:gd name="T5" fmla="*/ 0 h 122"/>
                <a:gd name="T6" fmla="*/ 0 w 22"/>
                <a:gd name="T7" fmla="*/ 118 h 122"/>
                <a:gd name="T8" fmla="*/ 9 w 22"/>
                <a:gd name="T9" fmla="*/ 122 h 122"/>
              </a:gdLst>
              <a:ahLst/>
              <a:cxnLst>
                <a:cxn ang="0">
                  <a:pos x="T0" y="T1"/>
                </a:cxn>
                <a:cxn ang="0">
                  <a:pos x="T2" y="T3"/>
                </a:cxn>
                <a:cxn ang="0">
                  <a:pos x="T4" y="T5"/>
                </a:cxn>
                <a:cxn ang="0">
                  <a:pos x="T6" y="T7"/>
                </a:cxn>
                <a:cxn ang="0">
                  <a:pos x="T8" y="T9"/>
                </a:cxn>
              </a:cxnLst>
              <a:rect l="0" t="0" r="r" b="b"/>
              <a:pathLst>
                <a:path w="22" h="122">
                  <a:moveTo>
                    <a:pt x="9" y="122"/>
                  </a:moveTo>
                  <a:cubicBezTo>
                    <a:pt x="22" y="27"/>
                    <a:pt x="22" y="27"/>
                    <a:pt x="22" y="27"/>
                  </a:cubicBezTo>
                  <a:cubicBezTo>
                    <a:pt x="13" y="0"/>
                    <a:pt x="13" y="0"/>
                    <a:pt x="13" y="0"/>
                  </a:cubicBezTo>
                  <a:cubicBezTo>
                    <a:pt x="0" y="118"/>
                    <a:pt x="0" y="118"/>
                    <a:pt x="0" y="118"/>
                  </a:cubicBezTo>
                  <a:cubicBezTo>
                    <a:pt x="3" y="119"/>
                    <a:pt x="6" y="121"/>
                    <a:pt x="9" y="122"/>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0" name="Freeform 713">
              <a:extLst>
                <a:ext uri="{FF2B5EF4-FFF2-40B4-BE49-F238E27FC236}">
                  <a16:creationId xmlns:a16="http://schemas.microsoft.com/office/drawing/2014/main" id="{99B5456B-47F1-3948-AD47-B6F6DCB11681}"/>
                </a:ext>
              </a:extLst>
            </p:cNvPr>
            <p:cNvSpPr>
              <a:spLocks/>
            </p:cNvSpPr>
            <p:nvPr/>
          </p:nvSpPr>
          <p:spPr bwMode="auto">
            <a:xfrm>
              <a:off x="5293798" y="2075981"/>
              <a:ext cx="339269" cy="387854"/>
            </a:xfrm>
            <a:custGeom>
              <a:avLst/>
              <a:gdLst>
                <a:gd name="T0" fmla="*/ 169 w 196"/>
                <a:gd name="T1" fmla="*/ 214 h 225"/>
                <a:gd name="T2" fmla="*/ 196 w 196"/>
                <a:gd name="T3" fmla="*/ 26 h 225"/>
                <a:gd name="T4" fmla="*/ 128 w 196"/>
                <a:gd name="T5" fmla="*/ 0 h 225"/>
                <a:gd name="T6" fmla="*/ 98 w 196"/>
                <a:gd name="T7" fmla="*/ 0 h 225"/>
                <a:gd name="T8" fmla="*/ 68 w 196"/>
                <a:gd name="T9" fmla="*/ 0 h 225"/>
                <a:gd name="T10" fmla="*/ 0 w 196"/>
                <a:gd name="T11" fmla="*/ 26 h 225"/>
                <a:gd name="T12" fmla="*/ 27 w 196"/>
                <a:gd name="T13" fmla="*/ 213 h 225"/>
                <a:gd name="T14" fmla="*/ 99 w 196"/>
                <a:gd name="T15" fmla="*/ 225 h 225"/>
                <a:gd name="T16" fmla="*/ 99 w 196"/>
                <a:gd name="T17" fmla="*/ 225 h 225"/>
                <a:gd name="T18" fmla="*/ 169 w 196"/>
                <a:gd name="T19" fmla="*/ 214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25">
                  <a:moveTo>
                    <a:pt x="169" y="214"/>
                  </a:moveTo>
                  <a:cubicBezTo>
                    <a:pt x="173" y="166"/>
                    <a:pt x="189" y="68"/>
                    <a:pt x="196" y="26"/>
                  </a:cubicBezTo>
                  <a:cubicBezTo>
                    <a:pt x="172" y="13"/>
                    <a:pt x="154" y="7"/>
                    <a:pt x="128" y="0"/>
                  </a:cubicBezTo>
                  <a:cubicBezTo>
                    <a:pt x="98" y="0"/>
                    <a:pt x="98" y="0"/>
                    <a:pt x="98" y="0"/>
                  </a:cubicBezTo>
                  <a:cubicBezTo>
                    <a:pt x="68" y="0"/>
                    <a:pt x="68" y="0"/>
                    <a:pt x="68" y="0"/>
                  </a:cubicBezTo>
                  <a:cubicBezTo>
                    <a:pt x="42" y="7"/>
                    <a:pt x="24" y="13"/>
                    <a:pt x="0" y="26"/>
                  </a:cubicBezTo>
                  <a:cubicBezTo>
                    <a:pt x="6" y="67"/>
                    <a:pt x="23" y="164"/>
                    <a:pt x="27" y="213"/>
                  </a:cubicBezTo>
                  <a:cubicBezTo>
                    <a:pt x="49" y="221"/>
                    <a:pt x="74" y="225"/>
                    <a:pt x="99" y="225"/>
                  </a:cubicBezTo>
                  <a:cubicBezTo>
                    <a:pt x="99" y="225"/>
                    <a:pt x="99" y="225"/>
                    <a:pt x="99" y="225"/>
                  </a:cubicBezTo>
                  <a:cubicBezTo>
                    <a:pt x="124" y="225"/>
                    <a:pt x="147" y="221"/>
                    <a:pt x="169" y="214"/>
                  </a:cubicBezTo>
                  <a:close/>
                </a:path>
              </a:pathLst>
            </a:custGeom>
            <a:solidFill>
              <a:srgbClr val="FAF2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1" name="Rectangle 714">
              <a:extLst>
                <a:ext uri="{FF2B5EF4-FFF2-40B4-BE49-F238E27FC236}">
                  <a16:creationId xmlns:a16="http://schemas.microsoft.com/office/drawing/2014/main" id="{1F257FBA-85E0-7E4E-B15B-83437921DDF4}"/>
                </a:ext>
              </a:extLst>
            </p:cNvPr>
            <p:cNvSpPr>
              <a:spLocks noChangeArrowheads="1"/>
            </p:cNvSpPr>
            <p:nvPr/>
          </p:nvSpPr>
          <p:spPr bwMode="auto">
            <a:xfrm>
              <a:off x="5420612" y="2011750"/>
              <a:ext cx="86464" cy="89758"/>
            </a:xfrm>
            <a:prstGeom prst="rect">
              <a:avLst/>
            </a:prstGeom>
            <a:solidFill>
              <a:srgbClr val="F1C9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2" name="Freeform 715">
              <a:extLst>
                <a:ext uri="{FF2B5EF4-FFF2-40B4-BE49-F238E27FC236}">
                  <a16:creationId xmlns:a16="http://schemas.microsoft.com/office/drawing/2014/main" id="{B0DBFBAD-67B3-E743-8FF7-E686357F9599}"/>
                </a:ext>
              </a:extLst>
            </p:cNvPr>
            <p:cNvSpPr>
              <a:spLocks/>
            </p:cNvSpPr>
            <p:nvPr/>
          </p:nvSpPr>
          <p:spPr bwMode="auto">
            <a:xfrm>
              <a:off x="5420612" y="2011750"/>
              <a:ext cx="86464" cy="79877"/>
            </a:xfrm>
            <a:custGeom>
              <a:avLst/>
              <a:gdLst>
                <a:gd name="T0" fmla="*/ 0 w 105"/>
                <a:gd name="T1" fmla="*/ 0 h 97"/>
                <a:gd name="T2" fmla="*/ 105 w 105"/>
                <a:gd name="T3" fmla="*/ 0 h 97"/>
                <a:gd name="T4" fmla="*/ 105 w 105"/>
                <a:gd name="T5" fmla="*/ 88 h 97"/>
                <a:gd name="T6" fmla="*/ 90 w 105"/>
                <a:gd name="T7" fmla="*/ 97 h 97"/>
                <a:gd name="T8" fmla="*/ 0 w 105"/>
                <a:gd name="T9" fmla="*/ 8 h 97"/>
                <a:gd name="T10" fmla="*/ 0 w 105"/>
                <a:gd name="T11" fmla="*/ 0 h 97"/>
              </a:gdLst>
              <a:ahLst/>
              <a:cxnLst>
                <a:cxn ang="0">
                  <a:pos x="T0" y="T1"/>
                </a:cxn>
                <a:cxn ang="0">
                  <a:pos x="T2" y="T3"/>
                </a:cxn>
                <a:cxn ang="0">
                  <a:pos x="T4" y="T5"/>
                </a:cxn>
                <a:cxn ang="0">
                  <a:pos x="T6" y="T7"/>
                </a:cxn>
                <a:cxn ang="0">
                  <a:pos x="T8" y="T9"/>
                </a:cxn>
                <a:cxn ang="0">
                  <a:pos x="T10" y="T11"/>
                </a:cxn>
              </a:cxnLst>
              <a:rect l="0" t="0" r="r" b="b"/>
              <a:pathLst>
                <a:path w="105" h="97">
                  <a:moveTo>
                    <a:pt x="0" y="0"/>
                  </a:moveTo>
                  <a:lnTo>
                    <a:pt x="105" y="0"/>
                  </a:lnTo>
                  <a:lnTo>
                    <a:pt x="105" y="88"/>
                  </a:lnTo>
                  <a:lnTo>
                    <a:pt x="90" y="97"/>
                  </a:lnTo>
                  <a:lnTo>
                    <a:pt x="0" y="8"/>
                  </a:lnTo>
                  <a:lnTo>
                    <a:pt x="0" y="0"/>
                  </a:ln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7" name="Freeform 716">
              <a:extLst>
                <a:ext uri="{FF2B5EF4-FFF2-40B4-BE49-F238E27FC236}">
                  <a16:creationId xmlns:a16="http://schemas.microsoft.com/office/drawing/2014/main" id="{E661DD27-ABC4-1842-B004-CF96015BB9C7}"/>
                </a:ext>
              </a:extLst>
            </p:cNvPr>
            <p:cNvSpPr>
              <a:spLocks/>
            </p:cNvSpPr>
            <p:nvPr/>
          </p:nvSpPr>
          <p:spPr bwMode="auto">
            <a:xfrm>
              <a:off x="5456845" y="2101509"/>
              <a:ext cx="13999" cy="362326"/>
            </a:xfrm>
            <a:custGeom>
              <a:avLst/>
              <a:gdLst>
                <a:gd name="T0" fmla="*/ 0 w 8"/>
                <a:gd name="T1" fmla="*/ 210 h 210"/>
                <a:gd name="T2" fmla="*/ 0 w 8"/>
                <a:gd name="T3" fmla="*/ 0 h 210"/>
                <a:gd name="T4" fmla="*/ 8 w 8"/>
                <a:gd name="T5" fmla="*/ 0 h 210"/>
                <a:gd name="T6" fmla="*/ 8 w 8"/>
                <a:gd name="T7" fmla="*/ 210 h 210"/>
                <a:gd name="T8" fmla="*/ 5 w 8"/>
                <a:gd name="T9" fmla="*/ 210 h 210"/>
                <a:gd name="T10" fmla="*/ 5 w 8"/>
                <a:gd name="T11" fmla="*/ 210 h 210"/>
                <a:gd name="T12" fmla="*/ 0 w 8"/>
                <a:gd name="T13" fmla="*/ 210 h 210"/>
              </a:gdLst>
              <a:ahLst/>
              <a:cxnLst>
                <a:cxn ang="0">
                  <a:pos x="T0" y="T1"/>
                </a:cxn>
                <a:cxn ang="0">
                  <a:pos x="T2" y="T3"/>
                </a:cxn>
                <a:cxn ang="0">
                  <a:pos x="T4" y="T5"/>
                </a:cxn>
                <a:cxn ang="0">
                  <a:pos x="T6" y="T7"/>
                </a:cxn>
                <a:cxn ang="0">
                  <a:pos x="T8" y="T9"/>
                </a:cxn>
                <a:cxn ang="0">
                  <a:pos x="T10" y="T11"/>
                </a:cxn>
                <a:cxn ang="0">
                  <a:pos x="T12" y="T13"/>
                </a:cxn>
              </a:cxnLst>
              <a:rect l="0" t="0" r="r" b="b"/>
              <a:pathLst>
                <a:path w="8" h="210">
                  <a:moveTo>
                    <a:pt x="0" y="210"/>
                  </a:moveTo>
                  <a:cubicBezTo>
                    <a:pt x="0" y="0"/>
                    <a:pt x="0" y="0"/>
                    <a:pt x="0" y="0"/>
                  </a:cubicBezTo>
                  <a:cubicBezTo>
                    <a:pt x="8" y="0"/>
                    <a:pt x="8" y="0"/>
                    <a:pt x="8" y="0"/>
                  </a:cubicBezTo>
                  <a:cubicBezTo>
                    <a:pt x="8" y="210"/>
                    <a:pt x="8" y="210"/>
                    <a:pt x="8" y="210"/>
                  </a:cubicBezTo>
                  <a:cubicBezTo>
                    <a:pt x="7" y="210"/>
                    <a:pt x="6" y="210"/>
                    <a:pt x="5" y="210"/>
                  </a:cubicBezTo>
                  <a:cubicBezTo>
                    <a:pt x="5" y="210"/>
                    <a:pt x="5" y="210"/>
                    <a:pt x="5" y="210"/>
                  </a:cubicBezTo>
                  <a:cubicBezTo>
                    <a:pt x="3" y="210"/>
                    <a:pt x="1" y="210"/>
                    <a:pt x="0" y="21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8" name="Freeform 717">
              <a:extLst>
                <a:ext uri="{FF2B5EF4-FFF2-40B4-BE49-F238E27FC236}">
                  <a16:creationId xmlns:a16="http://schemas.microsoft.com/office/drawing/2014/main" id="{44CAB297-06DE-5846-B8B6-2409DD73FA06}"/>
                </a:ext>
              </a:extLst>
            </p:cNvPr>
            <p:cNvSpPr>
              <a:spLocks/>
            </p:cNvSpPr>
            <p:nvPr/>
          </p:nvSpPr>
          <p:spPr bwMode="auto">
            <a:xfrm>
              <a:off x="5356382" y="1899759"/>
              <a:ext cx="50232" cy="86464"/>
            </a:xfrm>
            <a:custGeom>
              <a:avLst/>
              <a:gdLst>
                <a:gd name="T0" fmla="*/ 17 w 29"/>
                <a:gd name="T1" fmla="*/ 7 h 50"/>
                <a:gd name="T2" fmla="*/ 3 w 29"/>
                <a:gd name="T3" fmla="*/ 27 h 50"/>
                <a:gd name="T4" fmla="*/ 14 w 29"/>
                <a:gd name="T5" fmla="*/ 42 h 50"/>
                <a:gd name="T6" fmla="*/ 17 w 29"/>
                <a:gd name="T7" fmla="*/ 7 h 50"/>
              </a:gdLst>
              <a:ahLst/>
              <a:cxnLst>
                <a:cxn ang="0">
                  <a:pos x="T0" y="T1"/>
                </a:cxn>
                <a:cxn ang="0">
                  <a:pos x="T2" y="T3"/>
                </a:cxn>
                <a:cxn ang="0">
                  <a:pos x="T4" y="T5"/>
                </a:cxn>
                <a:cxn ang="0">
                  <a:pos x="T6" y="T7"/>
                </a:cxn>
              </a:cxnLst>
              <a:rect l="0" t="0" r="r" b="b"/>
              <a:pathLst>
                <a:path w="29" h="50">
                  <a:moveTo>
                    <a:pt x="17" y="7"/>
                  </a:moveTo>
                  <a:cubicBezTo>
                    <a:pt x="0" y="0"/>
                    <a:pt x="0" y="16"/>
                    <a:pt x="3" y="27"/>
                  </a:cubicBezTo>
                  <a:cubicBezTo>
                    <a:pt x="5" y="34"/>
                    <a:pt x="9" y="39"/>
                    <a:pt x="14" y="42"/>
                  </a:cubicBezTo>
                  <a:cubicBezTo>
                    <a:pt x="29" y="50"/>
                    <a:pt x="12" y="15"/>
                    <a:pt x="17"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9" name="Freeform 718">
              <a:extLst>
                <a:ext uri="{FF2B5EF4-FFF2-40B4-BE49-F238E27FC236}">
                  <a16:creationId xmlns:a16="http://schemas.microsoft.com/office/drawing/2014/main" id="{758A0C26-1449-5745-A722-9FF332FC2B9C}"/>
                </a:ext>
              </a:extLst>
            </p:cNvPr>
            <p:cNvSpPr>
              <a:spLocks/>
            </p:cNvSpPr>
            <p:nvPr/>
          </p:nvSpPr>
          <p:spPr bwMode="auto">
            <a:xfrm>
              <a:off x="5365440" y="1915405"/>
              <a:ext cx="18940" cy="51879"/>
            </a:xfrm>
            <a:custGeom>
              <a:avLst/>
              <a:gdLst>
                <a:gd name="T0" fmla="*/ 4 w 11"/>
                <a:gd name="T1" fmla="*/ 1 h 30"/>
                <a:gd name="T2" fmla="*/ 7 w 11"/>
                <a:gd name="T3" fmla="*/ 1 h 30"/>
                <a:gd name="T4" fmla="*/ 9 w 11"/>
                <a:gd name="T5" fmla="*/ 18 h 30"/>
                <a:gd name="T6" fmla="*/ 11 w 11"/>
                <a:gd name="T7" fmla="*/ 29 h 30"/>
                <a:gd name="T8" fmla="*/ 6 w 11"/>
                <a:gd name="T9" fmla="*/ 25 h 30"/>
                <a:gd name="T10" fmla="*/ 2 w 11"/>
                <a:gd name="T11" fmla="*/ 17 h 30"/>
                <a:gd name="T12" fmla="*/ 1 w 11"/>
                <a:gd name="T13" fmla="*/ 6 h 30"/>
                <a:gd name="T14" fmla="*/ 2 w 11"/>
                <a:gd name="T15" fmla="*/ 2 h 30"/>
                <a:gd name="T16" fmla="*/ 4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4" y="1"/>
                  </a:moveTo>
                  <a:cubicBezTo>
                    <a:pt x="5" y="0"/>
                    <a:pt x="6" y="1"/>
                    <a:pt x="7" y="1"/>
                  </a:cubicBezTo>
                  <a:cubicBezTo>
                    <a:pt x="6" y="6"/>
                    <a:pt x="8" y="12"/>
                    <a:pt x="9" y="18"/>
                  </a:cubicBezTo>
                  <a:cubicBezTo>
                    <a:pt x="10" y="22"/>
                    <a:pt x="11" y="27"/>
                    <a:pt x="11" y="29"/>
                  </a:cubicBezTo>
                  <a:cubicBezTo>
                    <a:pt x="10" y="30"/>
                    <a:pt x="6" y="26"/>
                    <a:pt x="6" y="25"/>
                  </a:cubicBezTo>
                  <a:cubicBezTo>
                    <a:pt x="4" y="23"/>
                    <a:pt x="3" y="20"/>
                    <a:pt x="2" y="17"/>
                  </a:cubicBezTo>
                  <a:cubicBezTo>
                    <a:pt x="1" y="14"/>
                    <a:pt x="0" y="9"/>
                    <a:pt x="1" y="6"/>
                  </a:cubicBezTo>
                  <a:cubicBezTo>
                    <a:pt x="1" y="4"/>
                    <a:pt x="1" y="3"/>
                    <a:pt x="2" y="2"/>
                  </a:cubicBezTo>
                  <a:cubicBezTo>
                    <a:pt x="2" y="1"/>
                    <a:pt x="3" y="1"/>
                    <a:pt x="4"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0" name="Freeform 719">
              <a:extLst>
                <a:ext uri="{FF2B5EF4-FFF2-40B4-BE49-F238E27FC236}">
                  <a16:creationId xmlns:a16="http://schemas.microsoft.com/office/drawing/2014/main" id="{AF633CEA-A10A-7A42-A973-4C06F123B038}"/>
                </a:ext>
              </a:extLst>
            </p:cNvPr>
            <p:cNvSpPr>
              <a:spLocks/>
            </p:cNvSpPr>
            <p:nvPr/>
          </p:nvSpPr>
          <p:spPr bwMode="auto">
            <a:xfrm>
              <a:off x="5520252" y="1899759"/>
              <a:ext cx="50232" cy="86464"/>
            </a:xfrm>
            <a:custGeom>
              <a:avLst/>
              <a:gdLst>
                <a:gd name="T0" fmla="*/ 12 w 29"/>
                <a:gd name="T1" fmla="*/ 7 h 50"/>
                <a:gd name="T2" fmla="*/ 26 w 29"/>
                <a:gd name="T3" fmla="*/ 27 h 50"/>
                <a:gd name="T4" fmla="*/ 15 w 29"/>
                <a:gd name="T5" fmla="*/ 42 h 50"/>
                <a:gd name="T6" fmla="*/ 12 w 29"/>
                <a:gd name="T7" fmla="*/ 7 h 50"/>
              </a:gdLst>
              <a:ahLst/>
              <a:cxnLst>
                <a:cxn ang="0">
                  <a:pos x="T0" y="T1"/>
                </a:cxn>
                <a:cxn ang="0">
                  <a:pos x="T2" y="T3"/>
                </a:cxn>
                <a:cxn ang="0">
                  <a:pos x="T4" y="T5"/>
                </a:cxn>
                <a:cxn ang="0">
                  <a:pos x="T6" y="T7"/>
                </a:cxn>
              </a:cxnLst>
              <a:rect l="0" t="0" r="r" b="b"/>
              <a:pathLst>
                <a:path w="29" h="50">
                  <a:moveTo>
                    <a:pt x="12" y="7"/>
                  </a:moveTo>
                  <a:cubicBezTo>
                    <a:pt x="29" y="0"/>
                    <a:pt x="29" y="16"/>
                    <a:pt x="26" y="27"/>
                  </a:cubicBezTo>
                  <a:cubicBezTo>
                    <a:pt x="24" y="34"/>
                    <a:pt x="20" y="39"/>
                    <a:pt x="15" y="42"/>
                  </a:cubicBezTo>
                  <a:cubicBezTo>
                    <a:pt x="0" y="50"/>
                    <a:pt x="17" y="15"/>
                    <a:pt x="12"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1" name="Freeform 720">
              <a:extLst>
                <a:ext uri="{FF2B5EF4-FFF2-40B4-BE49-F238E27FC236}">
                  <a16:creationId xmlns:a16="http://schemas.microsoft.com/office/drawing/2014/main" id="{F1C9DDBA-E531-8D40-841D-F5FA21C98BA1}"/>
                </a:ext>
              </a:extLst>
            </p:cNvPr>
            <p:cNvSpPr>
              <a:spLocks/>
            </p:cNvSpPr>
            <p:nvPr/>
          </p:nvSpPr>
          <p:spPr bwMode="auto">
            <a:xfrm>
              <a:off x="5543309" y="1915405"/>
              <a:ext cx="18940" cy="51879"/>
            </a:xfrm>
            <a:custGeom>
              <a:avLst/>
              <a:gdLst>
                <a:gd name="T0" fmla="*/ 6 w 11"/>
                <a:gd name="T1" fmla="*/ 1 h 30"/>
                <a:gd name="T2" fmla="*/ 4 w 11"/>
                <a:gd name="T3" fmla="*/ 1 h 30"/>
                <a:gd name="T4" fmla="*/ 2 w 11"/>
                <a:gd name="T5" fmla="*/ 18 h 30"/>
                <a:gd name="T6" fmla="*/ 0 w 11"/>
                <a:gd name="T7" fmla="*/ 29 h 30"/>
                <a:gd name="T8" fmla="*/ 5 w 11"/>
                <a:gd name="T9" fmla="*/ 25 h 30"/>
                <a:gd name="T10" fmla="*/ 9 w 11"/>
                <a:gd name="T11" fmla="*/ 17 h 30"/>
                <a:gd name="T12" fmla="*/ 10 w 11"/>
                <a:gd name="T13" fmla="*/ 6 h 30"/>
                <a:gd name="T14" fmla="*/ 9 w 11"/>
                <a:gd name="T15" fmla="*/ 2 h 30"/>
                <a:gd name="T16" fmla="*/ 6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6" y="1"/>
                  </a:moveTo>
                  <a:cubicBezTo>
                    <a:pt x="6" y="0"/>
                    <a:pt x="5" y="1"/>
                    <a:pt x="4" y="1"/>
                  </a:cubicBezTo>
                  <a:cubicBezTo>
                    <a:pt x="5" y="6"/>
                    <a:pt x="3" y="12"/>
                    <a:pt x="2" y="18"/>
                  </a:cubicBezTo>
                  <a:cubicBezTo>
                    <a:pt x="1" y="22"/>
                    <a:pt x="0" y="27"/>
                    <a:pt x="0" y="29"/>
                  </a:cubicBezTo>
                  <a:cubicBezTo>
                    <a:pt x="1" y="30"/>
                    <a:pt x="5" y="26"/>
                    <a:pt x="5" y="25"/>
                  </a:cubicBezTo>
                  <a:cubicBezTo>
                    <a:pt x="7" y="23"/>
                    <a:pt x="8" y="20"/>
                    <a:pt x="9" y="17"/>
                  </a:cubicBezTo>
                  <a:cubicBezTo>
                    <a:pt x="10" y="14"/>
                    <a:pt x="11" y="9"/>
                    <a:pt x="10" y="6"/>
                  </a:cubicBezTo>
                  <a:cubicBezTo>
                    <a:pt x="10" y="4"/>
                    <a:pt x="10" y="3"/>
                    <a:pt x="9" y="2"/>
                  </a:cubicBezTo>
                  <a:cubicBezTo>
                    <a:pt x="8" y="1"/>
                    <a:pt x="8" y="1"/>
                    <a:pt x="6"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2" name="Freeform 721">
              <a:extLst>
                <a:ext uri="{FF2B5EF4-FFF2-40B4-BE49-F238E27FC236}">
                  <a16:creationId xmlns:a16="http://schemas.microsoft.com/office/drawing/2014/main" id="{B9219E46-0451-5B4D-B636-FE1CCD24EB42}"/>
                </a:ext>
              </a:extLst>
            </p:cNvPr>
            <p:cNvSpPr>
              <a:spLocks/>
            </p:cNvSpPr>
            <p:nvPr/>
          </p:nvSpPr>
          <p:spPr bwMode="auto">
            <a:xfrm>
              <a:off x="5365440" y="1811647"/>
              <a:ext cx="196809" cy="237983"/>
            </a:xfrm>
            <a:custGeom>
              <a:avLst/>
              <a:gdLst>
                <a:gd name="T0" fmla="*/ 38 w 114"/>
                <a:gd name="T1" fmla="*/ 0 h 138"/>
                <a:gd name="T2" fmla="*/ 76 w 114"/>
                <a:gd name="T3" fmla="*/ 0 h 138"/>
                <a:gd name="T4" fmla="*/ 111 w 114"/>
                <a:gd name="T5" fmla="*/ 36 h 138"/>
                <a:gd name="T6" fmla="*/ 104 w 114"/>
                <a:gd name="T7" fmla="*/ 84 h 138"/>
                <a:gd name="T8" fmla="*/ 88 w 114"/>
                <a:gd name="T9" fmla="*/ 122 h 138"/>
                <a:gd name="T10" fmla="*/ 57 w 114"/>
                <a:gd name="T11" fmla="*/ 138 h 138"/>
                <a:gd name="T12" fmla="*/ 57 w 114"/>
                <a:gd name="T13" fmla="*/ 138 h 138"/>
                <a:gd name="T14" fmla="*/ 26 w 114"/>
                <a:gd name="T15" fmla="*/ 122 h 138"/>
                <a:gd name="T16" fmla="*/ 10 w 114"/>
                <a:gd name="T17" fmla="*/ 84 h 138"/>
                <a:gd name="T18" fmla="*/ 3 w 114"/>
                <a:gd name="T19" fmla="*/ 36 h 138"/>
                <a:gd name="T20" fmla="*/ 38 w 114"/>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38">
                  <a:moveTo>
                    <a:pt x="38" y="0"/>
                  </a:moveTo>
                  <a:cubicBezTo>
                    <a:pt x="76" y="0"/>
                    <a:pt x="76" y="0"/>
                    <a:pt x="76" y="0"/>
                  </a:cubicBezTo>
                  <a:cubicBezTo>
                    <a:pt x="95" y="0"/>
                    <a:pt x="114" y="16"/>
                    <a:pt x="111" y="36"/>
                  </a:cubicBezTo>
                  <a:cubicBezTo>
                    <a:pt x="104" y="84"/>
                    <a:pt x="104" y="84"/>
                    <a:pt x="104" y="84"/>
                  </a:cubicBezTo>
                  <a:cubicBezTo>
                    <a:pt x="102" y="99"/>
                    <a:pt x="96" y="112"/>
                    <a:pt x="88" y="122"/>
                  </a:cubicBezTo>
                  <a:cubicBezTo>
                    <a:pt x="81" y="132"/>
                    <a:pt x="72" y="138"/>
                    <a:pt x="57" y="138"/>
                  </a:cubicBezTo>
                  <a:cubicBezTo>
                    <a:pt x="57" y="138"/>
                    <a:pt x="57" y="138"/>
                    <a:pt x="57" y="138"/>
                  </a:cubicBezTo>
                  <a:cubicBezTo>
                    <a:pt x="42" y="138"/>
                    <a:pt x="33" y="132"/>
                    <a:pt x="26" y="122"/>
                  </a:cubicBezTo>
                  <a:cubicBezTo>
                    <a:pt x="17" y="111"/>
                    <a:pt x="11" y="97"/>
                    <a:pt x="10" y="84"/>
                  </a:cubicBezTo>
                  <a:cubicBezTo>
                    <a:pt x="3" y="36"/>
                    <a:pt x="3" y="36"/>
                    <a:pt x="3" y="36"/>
                  </a:cubicBezTo>
                  <a:cubicBezTo>
                    <a:pt x="0" y="16"/>
                    <a:pt x="19" y="0"/>
                    <a:pt x="38" y="0"/>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3" name="Oval 722">
              <a:extLst>
                <a:ext uri="{FF2B5EF4-FFF2-40B4-BE49-F238E27FC236}">
                  <a16:creationId xmlns:a16="http://schemas.microsoft.com/office/drawing/2014/main" id="{C75D36B4-810B-C44B-9374-84A1BFC20340}"/>
                </a:ext>
              </a:extLst>
            </p:cNvPr>
            <p:cNvSpPr>
              <a:spLocks noChangeArrowheads="1"/>
            </p:cNvSpPr>
            <p:nvPr/>
          </p:nvSpPr>
          <p:spPr bwMode="auto">
            <a:xfrm>
              <a:off x="5458492" y="2112214"/>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4" name="Oval 723">
              <a:extLst>
                <a:ext uri="{FF2B5EF4-FFF2-40B4-BE49-F238E27FC236}">
                  <a16:creationId xmlns:a16="http://schemas.microsoft.com/office/drawing/2014/main" id="{753020C0-260F-4A43-BBD8-0BFBA54C9E9E}"/>
                </a:ext>
              </a:extLst>
            </p:cNvPr>
            <p:cNvSpPr>
              <a:spLocks noChangeArrowheads="1"/>
            </p:cNvSpPr>
            <p:nvPr/>
          </p:nvSpPr>
          <p:spPr bwMode="auto">
            <a:xfrm>
              <a:off x="5458492" y="2200325"/>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5" name="Oval 724">
              <a:extLst>
                <a:ext uri="{FF2B5EF4-FFF2-40B4-BE49-F238E27FC236}">
                  <a16:creationId xmlns:a16="http://schemas.microsoft.com/office/drawing/2014/main" id="{8E3FAA7E-EDF7-6B4C-A7AB-95F43A045B95}"/>
                </a:ext>
              </a:extLst>
            </p:cNvPr>
            <p:cNvSpPr>
              <a:spLocks noChangeArrowheads="1"/>
            </p:cNvSpPr>
            <p:nvPr/>
          </p:nvSpPr>
          <p:spPr bwMode="auto">
            <a:xfrm>
              <a:off x="5458492" y="2287613"/>
              <a:ext cx="9882" cy="1070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6" name="Oval 725">
              <a:extLst>
                <a:ext uri="{FF2B5EF4-FFF2-40B4-BE49-F238E27FC236}">
                  <a16:creationId xmlns:a16="http://schemas.microsoft.com/office/drawing/2014/main" id="{E3748868-598B-7748-9F1B-6937F112334C}"/>
                </a:ext>
              </a:extLst>
            </p:cNvPr>
            <p:cNvSpPr>
              <a:spLocks noChangeArrowheads="1"/>
            </p:cNvSpPr>
            <p:nvPr/>
          </p:nvSpPr>
          <p:spPr bwMode="auto">
            <a:xfrm>
              <a:off x="5458492" y="2375724"/>
              <a:ext cx="9882" cy="10705"/>
            </a:xfrm>
            <a:prstGeom prst="ellipse">
              <a:avLst/>
            </a:prstGeom>
            <a:solidFill>
              <a:srgbClr val="60CC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7" name="Freeform 726">
              <a:extLst>
                <a:ext uri="{FF2B5EF4-FFF2-40B4-BE49-F238E27FC236}">
                  <a16:creationId xmlns:a16="http://schemas.microsoft.com/office/drawing/2014/main" id="{F5983460-DD33-0843-ADA1-DBCB9ABED8F7}"/>
                </a:ext>
              </a:extLst>
            </p:cNvPr>
            <p:cNvSpPr>
              <a:spLocks/>
            </p:cNvSpPr>
            <p:nvPr/>
          </p:nvSpPr>
          <p:spPr bwMode="auto">
            <a:xfrm>
              <a:off x="5293798" y="2079275"/>
              <a:ext cx="339269" cy="384560"/>
            </a:xfrm>
            <a:custGeom>
              <a:avLst/>
              <a:gdLst>
                <a:gd name="T0" fmla="*/ 26 w 196"/>
                <a:gd name="T1" fmla="*/ 211 h 223"/>
                <a:gd name="T2" fmla="*/ 0 w 196"/>
                <a:gd name="T3" fmla="*/ 23 h 223"/>
                <a:gd name="T4" fmla="*/ 60 w 196"/>
                <a:gd name="T5" fmla="*/ 0 h 223"/>
                <a:gd name="T6" fmla="*/ 97 w 196"/>
                <a:gd name="T7" fmla="*/ 157 h 223"/>
                <a:gd name="T8" fmla="*/ 99 w 196"/>
                <a:gd name="T9" fmla="*/ 157 h 223"/>
                <a:gd name="T10" fmla="*/ 138 w 196"/>
                <a:gd name="T11" fmla="*/ 1 h 223"/>
                <a:gd name="T12" fmla="*/ 196 w 196"/>
                <a:gd name="T13" fmla="*/ 23 h 223"/>
                <a:gd name="T14" fmla="*/ 170 w 196"/>
                <a:gd name="T15" fmla="*/ 211 h 223"/>
                <a:gd name="T16" fmla="*/ 99 w 196"/>
                <a:gd name="T17" fmla="*/ 223 h 223"/>
                <a:gd name="T18" fmla="*/ 99 w 196"/>
                <a:gd name="T19" fmla="*/ 223 h 223"/>
                <a:gd name="T20" fmla="*/ 26 w 196"/>
                <a:gd name="T21" fmla="*/ 21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6" h="223">
                  <a:moveTo>
                    <a:pt x="26" y="211"/>
                  </a:moveTo>
                  <a:cubicBezTo>
                    <a:pt x="22" y="162"/>
                    <a:pt x="6" y="65"/>
                    <a:pt x="0" y="23"/>
                  </a:cubicBezTo>
                  <a:cubicBezTo>
                    <a:pt x="21" y="12"/>
                    <a:pt x="38" y="6"/>
                    <a:pt x="60" y="0"/>
                  </a:cubicBezTo>
                  <a:cubicBezTo>
                    <a:pt x="97" y="157"/>
                    <a:pt x="97" y="157"/>
                    <a:pt x="97" y="157"/>
                  </a:cubicBezTo>
                  <a:cubicBezTo>
                    <a:pt x="99" y="157"/>
                    <a:pt x="99" y="157"/>
                    <a:pt x="99" y="157"/>
                  </a:cubicBezTo>
                  <a:cubicBezTo>
                    <a:pt x="99" y="156"/>
                    <a:pt x="134" y="0"/>
                    <a:pt x="138" y="1"/>
                  </a:cubicBezTo>
                  <a:cubicBezTo>
                    <a:pt x="158" y="7"/>
                    <a:pt x="175" y="12"/>
                    <a:pt x="196" y="23"/>
                  </a:cubicBezTo>
                  <a:cubicBezTo>
                    <a:pt x="189" y="65"/>
                    <a:pt x="173" y="163"/>
                    <a:pt x="170" y="211"/>
                  </a:cubicBezTo>
                  <a:cubicBezTo>
                    <a:pt x="148" y="219"/>
                    <a:pt x="124" y="223"/>
                    <a:pt x="99" y="223"/>
                  </a:cubicBezTo>
                  <a:cubicBezTo>
                    <a:pt x="99" y="223"/>
                    <a:pt x="99" y="223"/>
                    <a:pt x="99" y="223"/>
                  </a:cubicBezTo>
                  <a:cubicBezTo>
                    <a:pt x="73" y="223"/>
                    <a:pt x="49" y="219"/>
                    <a:pt x="26" y="211"/>
                  </a:cubicBez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8" name="Freeform 727">
              <a:extLst>
                <a:ext uri="{FF2B5EF4-FFF2-40B4-BE49-F238E27FC236}">
                  <a16:creationId xmlns:a16="http://schemas.microsoft.com/office/drawing/2014/main" id="{688917CF-1D01-1641-AEB3-582B8DA4BC0E}"/>
                </a:ext>
              </a:extLst>
            </p:cNvPr>
            <p:cNvSpPr>
              <a:spLocks/>
            </p:cNvSpPr>
            <p:nvPr/>
          </p:nvSpPr>
          <p:spPr bwMode="auto">
            <a:xfrm>
              <a:off x="5461786" y="2346902"/>
              <a:ext cx="3294" cy="116933"/>
            </a:xfrm>
            <a:custGeom>
              <a:avLst/>
              <a:gdLst>
                <a:gd name="T0" fmla="*/ 0 w 2"/>
                <a:gd name="T1" fmla="*/ 68 h 68"/>
                <a:gd name="T2" fmla="*/ 0 w 2"/>
                <a:gd name="T3" fmla="*/ 0 h 68"/>
                <a:gd name="T4" fmla="*/ 1 w 2"/>
                <a:gd name="T5" fmla="*/ 2 h 68"/>
                <a:gd name="T6" fmla="*/ 2 w 2"/>
                <a:gd name="T7" fmla="*/ 1 h 68"/>
                <a:gd name="T8" fmla="*/ 2 w 2"/>
                <a:gd name="T9" fmla="*/ 68 h 68"/>
                <a:gd name="T10" fmla="*/ 2 w 2"/>
                <a:gd name="T11" fmla="*/ 68 h 68"/>
                <a:gd name="T12" fmla="*/ 0 w 2"/>
                <a:gd name="T13" fmla="*/ 68 h 68"/>
              </a:gdLst>
              <a:ahLst/>
              <a:cxnLst>
                <a:cxn ang="0">
                  <a:pos x="T0" y="T1"/>
                </a:cxn>
                <a:cxn ang="0">
                  <a:pos x="T2" y="T3"/>
                </a:cxn>
                <a:cxn ang="0">
                  <a:pos x="T4" y="T5"/>
                </a:cxn>
                <a:cxn ang="0">
                  <a:pos x="T6" y="T7"/>
                </a:cxn>
                <a:cxn ang="0">
                  <a:pos x="T8" y="T9"/>
                </a:cxn>
                <a:cxn ang="0">
                  <a:pos x="T10" y="T11"/>
                </a:cxn>
                <a:cxn ang="0">
                  <a:pos x="T12" y="T13"/>
                </a:cxn>
              </a:cxnLst>
              <a:rect l="0" t="0" r="r" b="b"/>
              <a:pathLst>
                <a:path w="2" h="68">
                  <a:moveTo>
                    <a:pt x="0" y="68"/>
                  </a:moveTo>
                  <a:cubicBezTo>
                    <a:pt x="0" y="0"/>
                    <a:pt x="0" y="0"/>
                    <a:pt x="0" y="0"/>
                  </a:cubicBezTo>
                  <a:cubicBezTo>
                    <a:pt x="1" y="2"/>
                    <a:pt x="1" y="2"/>
                    <a:pt x="1" y="2"/>
                  </a:cubicBezTo>
                  <a:cubicBezTo>
                    <a:pt x="2" y="1"/>
                    <a:pt x="2" y="1"/>
                    <a:pt x="2" y="1"/>
                  </a:cubicBezTo>
                  <a:cubicBezTo>
                    <a:pt x="2" y="68"/>
                    <a:pt x="2" y="68"/>
                    <a:pt x="2" y="68"/>
                  </a:cubicBezTo>
                  <a:cubicBezTo>
                    <a:pt x="2" y="68"/>
                    <a:pt x="2" y="68"/>
                    <a:pt x="2" y="68"/>
                  </a:cubicBezTo>
                  <a:cubicBezTo>
                    <a:pt x="1" y="68"/>
                    <a:pt x="1" y="68"/>
                    <a:pt x="0" y="68"/>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9" name="Freeform 728">
              <a:extLst>
                <a:ext uri="{FF2B5EF4-FFF2-40B4-BE49-F238E27FC236}">
                  <a16:creationId xmlns:a16="http://schemas.microsoft.com/office/drawing/2014/main" id="{1B4494D7-4BD6-0F45-A394-7437EF71E749}"/>
                </a:ext>
              </a:extLst>
            </p:cNvPr>
            <p:cNvSpPr>
              <a:spLocks/>
            </p:cNvSpPr>
            <p:nvPr/>
          </p:nvSpPr>
          <p:spPr bwMode="auto">
            <a:xfrm>
              <a:off x="5463433" y="2077628"/>
              <a:ext cx="103757" cy="275862"/>
            </a:xfrm>
            <a:custGeom>
              <a:avLst/>
              <a:gdLst>
                <a:gd name="T0" fmla="*/ 78 w 126"/>
                <a:gd name="T1" fmla="*/ 0 h 335"/>
                <a:gd name="T2" fmla="*/ 116 w 126"/>
                <a:gd name="T3" fmla="*/ 12 h 335"/>
                <a:gd name="T4" fmla="*/ 126 w 126"/>
                <a:gd name="T5" fmla="*/ 96 h 335"/>
                <a:gd name="T6" fmla="*/ 84 w 126"/>
                <a:gd name="T7" fmla="*/ 94 h 335"/>
                <a:gd name="T8" fmla="*/ 116 w 126"/>
                <a:gd name="T9" fmla="*/ 134 h 335"/>
                <a:gd name="T10" fmla="*/ 0 w 126"/>
                <a:gd name="T11" fmla="*/ 335 h 335"/>
                <a:gd name="T12" fmla="*/ 78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78" y="0"/>
                  </a:moveTo>
                  <a:lnTo>
                    <a:pt x="116" y="12"/>
                  </a:lnTo>
                  <a:lnTo>
                    <a:pt x="126" y="96"/>
                  </a:lnTo>
                  <a:lnTo>
                    <a:pt x="84" y="94"/>
                  </a:lnTo>
                  <a:lnTo>
                    <a:pt x="116" y="134"/>
                  </a:lnTo>
                  <a:lnTo>
                    <a:pt x="0" y="335"/>
                  </a:lnTo>
                  <a:lnTo>
                    <a:pt x="78"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0" name="Freeform 729">
              <a:extLst>
                <a:ext uri="{FF2B5EF4-FFF2-40B4-BE49-F238E27FC236}">
                  <a16:creationId xmlns:a16="http://schemas.microsoft.com/office/drawing/2014/main" id="{B1608193-1F89-1140-8F9A-C76599D609CB}"/>
                </a:ext>
              </a:extLst>
            </p:cNvPr>
            <p:cNvSpPr>
              <a:spLocks/>
            </p:cNvSpPr>
            <p:nvPr/>
          </p:nvSpPr>
          <p:spPr bwMode="auto">
            <a:xfrm>
              <a:off x="5359676" y="2077628"/>
              <a:ext cx="103757" cy="275862"/>
            </a:xfrm>
            <a:custGeom>
              <a:avLst/>
              <a:gdLst>
                <a:gd name="T0" fmla="*/ 49 w 126"/>
                <a:gd name="T1" fmla="*/ 0 h 335"/>
                <a:gd name="T2" fmla="*/ 11 w 126"/>
                <a:gd name="T3" fmla="*/ 12 h 335"/>
                <a:gd name="T4" fmla="*/ 0 w 126"/>
                <a:gd name="T5" fmla="*/ 96 h 335"/>
                <a:gd name="T6" fmla="*/ 42 w 126"/>
                <a:gd name="T7" fmla="*/ 94 h 335"/>
                <a:gd name="T8" fmla="*/ 11 w 126"/>
                <a:gd name="T9" fmla="*/ 134 h 335"/>
                <a:gd name="T10" fmla="*/ 126 w 126"/>
                <a:gd name="T11" fmla="*/ 335 h 335"/>
                <a:gd name="T12" fmla="*/ 49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49" y="0"/>
                  </a:moveTo>
                  <a:lnTo>
                    <a:pt x="11" y="12"/>
                  </a:lnTo>
                  <a:lnTo>
                    <a:pt x="0" y="96"/>
                  </a:lnTo>
                  <a:lnTo>
                    <a:pt x="42" y="94"/>
                  </a:lnTo>
                  <a:lnTo>
                    <a:pt x="11" y="134"/>
                  </a:lnTo>
                  <a:lnTo>
                    <a:pt x="126" y="335"/>
                  </a:lnTo>
                  <a:lnTo>
                    <a:pt x="49"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1" name="Oval 730">
              <a:extLst>
                <a:ext uri="{FF2B5EF4-FFF2-40B4-BE49-F238E27FC236}">
                  <a16:creationId xmlns:a16="http://schemas.microsoft.com/office/drawing/2014/main" id="{57487F51-285F-D544-A0EC-CC0C38179870}"/>
                </a:ext>
              </a:extLst>
            </p:cNvPr>
            <p:cNvSpPr>
              <a:spLocks noChangeArrowheads="1"/>
            </p:cNvSpPr>
            <p:nvPr/>
          </p:nvSpPr>
          <p:spPr bwMode="auto">
            <a:xfrm>
              <a:off x="5437905" y="2374077"/>
              <a:ext cx="17293" cy="18940"/>
            </a:xfrm>
            <a:prstGeom prst="ellipse">
              <a:avLst/>
            </a:pr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2" name="Freeform 731">
              <a:extLst>
                <a:ext uri="{FF2B5EF4-FFF2-40B4-BE49-F238E27FC236}">
                  <a16:creationId xmlns:a16="http://schemas.microsoft.com/office/drawing/2014/main" id="{715E28BC-08B5-434D-907C-D36185B6A57A}"/>
                </a:ext>
              </a:extLst>
            </p:cNvPr>
            <p:cNvSpPr>
              <a:spLocks/>
            </p:cNvSpPr>
            <p:nvPr/>
          </p:nvSpPr>
          <p:spPr bwMode="auto">
            <a:xfrm>
              <a:off x="5465080" y="2065276"/>
              <a:ext cx="67524" cy="60113"/>
            </a:xfrm>
            <a:custGeom>
              <a:avLst/>
              <a:gdLst>
                <a:gd name="T0" fmla="*/ 24 w 39"/>
                <a:gd name="T1" fmla="*/ 0 h 35"/>
                <a:gd name="T2" fmla="*/ 0 w 39"/>
                <a:gd name="T3" fmla="*/ 21 h 35"/>
                <a:gd name="T4" fmla="*/ 25 w 39"/>
                <a:gd name="T5" fmla="*/ 35 h 35"/>
                <a:gd name="T6" fmla="*/ 39 w 39"/>
                <a:gd name="T7" fmla="*/ 7 h 35"/>
                <a:gd name="T8" fmla="*/ 24 w 39"/>
                <a:gd name="T9" fmla="*/ 0 h 35"/>
              </a:gdLst>
              <a:ahLst/>
              <a:cxnLst>
                <a:cxn ang="0">
                  <a:pos x="T0" y="T1"/>
                </a:cxn>
                <a:cxn ang="0">
                  <a:pos x="T2" y="T3"/>
                </a:cxn>
                <a:cxn ang="0">
                  <a:pos x="T4" y="T5"/>
                </a:cxn>
                <a:cxn ang="0">
                  <a:pos x="T6" y="T7"/>
                </a:cxn>
                <a:cxn ang="0">
                  <a:pos x="T8" y="T9"/>
                </a:cxn>
              </a:cxnLst>
              <a:rect l="0" t="0" r="r" b="b"/>
              <a:pathLst>
                <a:path w="39" h="35">
                  <a:moveTo>
                    <a:pt x="24" y="0"/>
                  </a:moveTo>
                  <a:cubicBezTo>
                    <a:pt x="22" y="9"/>
                    <a:pt x="9" y="18"/>
                    <a:pt x="0" y="21"/>
                  </a:cubicBezTo>
                  <a:cubicBezTo>
                    <a:pt x="25" y="35"/>
                    <a:pt x="25" y="35"/>
                    <a:pt x="25" y="35"/>
                  </a:cubicBezTo>
                  <a:cubicBezTo>
                    <a:pt x="25" y="35"/>
                    <a:pt x="37" y="12"/>
                    <a:pt x="39" y="7"/>
                  </a:cubicBezTo>
                  <a:cubicBezTo>
                    <a:pt x="33" y="4"/>
                    <a:pt x="24" y="0"/>
                    <a:pt x="24"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3" name="Freeform 732">
              <a:extLst>
                <a:ext uri="{FF2B5EF4-FFF2-40B4-BE49-F238E27FC236}">
                  <a16:creationId xmlns:a16="http://schemas.microsoft.com/office/drawing/2014/main" id="{C5D71348-A8F1-134C-A57E-2D8770A69DD1}"/>
                </a:ext>
              </a:extLst>
            </p:cNvPr>
            <p:cNvSpPr>
              <a:spLocks/>
            </p:cNvSpPr>
            <p:nvPr/>
          </p:nvSpPr>
          <p:spPr bwMode="auto">
            <a:xfrm>
              <a:off x="5394261" y="2065276"/>
              <a:ext cx="70818" cy="60113"/>
            </a:xfrm>
            <a:custGeom>
              <a:avLst/>
              <a:gdLst>
                <a:gd name="T0" fmla="*/ 15 w 41"/>
                <a:gd name="T1" fmla="*/ 0 h 35"/>
                <a:gd name="T2" fmla="*/ 41 w 41"/>
                <a:gd name="T3" fmla="*/ 21 h 35"/>
                <a:gd name="T4" fmla="*/ 16 w 41"/>
                <a:gd name="T5" fmla="*/ 35 h 35"/>
                <a:gd name="T6" fmla="*/ 0 w 41"/>
                <a:gd name="T7" fmla="*/ 7 h 35"/>
                <a:gd name="T8" fmla="*/ 15 w 41"/>
                <a:gd name="T9" fmla="*/ 0 h 35"/>
              </a:gdLst>
              <a:ahLst/>
              <a:cxnLst>
                <a:cxn ang="0">
                  <a:pos x="T0" y="T1"/>
                </a:cxn>
                <a:cxn ang="0">
                  <a:pos x="T2" y="T3"/>
                </a:cxn>
                <a:cxn ang="0">
                  <a:pos x="T4" y="T5"/>
                </a:cxn>
                <a:cxn ang="0">
                  <a:pos x="T6" y="T7"/>
                </a:cxn>
                <a:cxn ang="0">
                  <a:pos x="T8" y="T9"/>
                </a:cxn>
              </a:cxnLst>
              <a:rect l="0" t="0" r="r" b="b"/>
              <a:pathLst>
                <a:path w="41" h="35">
                  <a:moveTo>
                    <a:pt x="15" y="0"/>
                  </a:moveTo>
                  <a:cubicBezTo>
                    <a:pt x="17" y="9"/>
                    <a:pt x="32" y="18"/>
                    <a:pt x="41" y="21"/>
                  </a:cubicBezTo>
                  <a:cubicBezTo>
                    <a:pt x="16" y="35"/>
                    <a:pt x="16" y="35"/>
                    <a:pt x="16" y="35"/>
                  </a:cubicBezTo>
                  <a:cubicBezTo>
                    <a:pt x="16" y="35"/>
                    <a:pt x="2" y="12"/>
                    <a:pt x="0" y="7"/>
                  </a:cubicBezTo>
                  <a:cubicBezTo>
                    <a:pt x="6" y="4"/>
                    <a:pt x="15" y="0"/>
                    <a:pt x="15"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4" name="Freeform 733">
              <a:extLst>
                <a:ext uri="{FF2B5EF4-FFF2-40B4-BE49-F238E27FC236}">
                  <a16:creationId xmlns:a16="http://schemas.microsoft.com/office/drawing/2014/main" id="{5A7A7E29-A17A-A843-8304-BF8EE10F1287}"/>
                </a:ext>
              </a:extLst>
            </p:cNvPr>
            <p:cNvSpPr>
              <a:spLocks/>
            </p:cNvSpPr>
            <p:nvPr/>
          </p:nvSpPr>
          <p:spPr bwMode="auto">
            <a:xfrm>
              <a:off x="5361322" y="1775415"/>
              <a:ext cx="204220" cy="151518"/>
            </a:xfrm>
            <a:custGeom>
              <a:avLst/>
              <a:gdLst>
                <a:gd name="T0" fmla="*/ 82 w 118"/>
                <a:gd name="T1" fmla="*/ 33 h 88"/>
                <a:gd name="T2" fmla="*/ 54 w 118"/>
                <a:gd name="T3" fmla="*/ 56 h 88"/>
                <a:gd name="T4" fmla="*/ 11 w 118"/>
                <a:gd name="T5" fmla="*/ 66 h 88"/>
                <a:gd name="T6" fmla="*/ 9 w 118"/>
                <a:gd name="T7" fmla="*/ 88 h 88"/>
                <a:gd name="T8" fmla="*/ 0 w 118"/>
                <a:gd name="T9" fmla="*/ 66 h 88"/>
                <a:gd name="T10" fmla="*/ 63 w 118"/>
                <a:gd name="T11" fmla="*/ 1 h 88"/>
                <a:gd name="T12" fmla="*/ 118 w 118"/>
                <a:gd name="T13" fmla="*/ 66 h 88"/>
                <a:gd name="T14" fmla="*/ 109 w 118"/>
                <a:gd name="T15" fmla="*/ 85 h 88"/>
                <a:gd name="T16" fmla="*/ 82 w 118"/>
                <a:gd name="T17" fmla="*/ 3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8" h="88">
                  <a:moveTo>
                    <a:pt x="82" y="33"/>
                  </a:moveTo>
                  <a:cubicBezTo>
                    <a:pt x="82" y="33"/>
                    <a:pt x="69" y="51"/>
                    <a:pt x="54" y="56"/>
                  </a:cubicBezTo>
                  <a:cubicBezTo>
                    <a:pt x="14" y="70"/>
                    <a:pt x="15" y="60"/>
                    <a:pt x="11" y="66"/>
                  </a:cubicBezTo>
                  <a:cubicBezTo>
                    <a:pt x="9" y="68"/>
                    <a:pt x="9" y="80"/>
                    <a:pt x="9" y="88"/>
                  </a:cubicBezTo>
                  <a:cubicBezTo>
                    <a:pt x="6" y="80"/>
                    <a:pt x="1" y="80"/>
                    <a:pt x="0" y="66"/>
                  </a:cubicBezTo>
                  <a:cubicBezTo>
                    <a:pt x="12" y="11"/>
                    <a:pt x="7" y="2"/>
                    <a:pt x="63" y="1"/>
                  </a:cubicBezTo>
                  <a:cubicBezTo>
                    <a:pt x="92" y="0"/>
                    <a:pt x="113" y="13"/>
                    <a:pt x="118" y="66"/>
                  </a:cubicBezTo>
                  <a:cubicBezTo>
                    <a:pt x="118" y="70"/>
                    <a:pt x="115" y="82"/>
                    <a:pt x="109" y="85"/>
                  </a:cubicBezTo>
                  <a:cubicBezTo>
                    <a:pt x="110" y="57"/>
                    <a:pt x="88" y="59"/>
                    <a:pt x="82" y="33"/>
                  </a:cubicBez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5" name="Freeform 734">
              <a:extLst>
                <a:ext uri="{FF2B5EF4-FFF2-40B4-BE49-F238E27FC236}">
                  <a16:creationId xmlns:a16="http://schemas.microsoft.com/office/drawing/2014/main" id="{CD3D8680-DE56-3A49-A1F3-EB38FCD5E40E}"/>
                </a:ext>
              </a:extLst>
            </p:cNvPr>
            <p:cNvSpPr>
              <a:spLocks/>
            </p:cNvSpPr>
            <p:nvPr/>
          </p:nvSpPr>
          <p:spPr bwMode="auto">
            <a:xfrm>
              <a:off x="5526016" y="1877525"/>
              <a:ext cx="51879" cy="153165"/>
            </a:xfrm>
            <a:custGeom>
              <a:avLst/>
              <a:gdLst>
                <a:gd name="T0" fmla="*/ 10 w 30"/>
                <a:gd name="T1" fmla="*/ 5 h 89"/>
                <a:gd name="T2" fmla="*/ 0 w 30"/>
                <a:gd name="T3" fmla="*/ 89 h 89"/>
                <a:gd name="T4" fmla="*/ 18 w 30"/>
                <a:gd name="T5" fmla="*/ 0 h 89"/>
                <a:gd name="T6" fmla="*/ 10 w 30"/>
                <a:gd name="T7" fmla="*/ 5 h 89"/>
              </a:gdLst>
              <a:ahLst/>
              <a:cxnLst>
                <a:cxn ang="0">
                  <a:pos x="T0" y="T1"/>
                </a:cxn>
                <a:cxn ang="0">
                  <a:pos x="T2" y="T3"/>
                </a:cxn>
                <a:cxn ang="0">
                  <a:pos x="T4" y="T5"/>
                </a:cxn>
                <a:cxn ang="0">
                  <a:pos x="T6" y="T7"/>
                </a:cxn>
              </a:cxnLst>
              <a:rect l="0" t="0" r="r" b="b"/>
              <a:pathLst>
                <a:path w="30" h="89">
                  <a:moveTo>
                    <a:pt x="10" y="5"/>
                  </a:moveTo>
                  <a:cubicBezTo>
                    <a:pt x="14" y="31"/>
                    <a:pt x="17" y="66"/>
                    <a:pt x="0" y="89"/>
                  </a:cubicBezTo>
                  <a:cubicBezTo>
                    <a:pt x="30" y="61"/>
                    <a:pt x="20" y="40"/>
                    <a:pt x="18" y="0"/>
                  </a:cubicBezTo>
                  <a:lnTo>
                    <a:pt x="1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6" name="Freeform 735">
              <a:extLst>
                <a:ext uri="{FF2B5EF4-FFF2-40B4-BE49-F238E27FC236}">
                  <a16:creationId xmlns:a16="http://schemas.microsoft.com/office/drawing/2014/main" id="{9189948A-AF82-C742-9CE9-B0EF2BAEEAD9}"/>
                </a:ext>
              </a:extLst>
            </p:cNvPr>
            <p:cNvSpPr>
              <a:spLocks/>
            </p:cNvSpPr>
            <p:nvPr/>
          </p:nvSpPr>
          <p:spPr bwMode="auto">
            <a:xfrm>
              <a:off x="5349794" y="1873408"/>
              <a:ext cx="51879" cy="153989"/>
            </a:xfrm>
            <a:custGeom>
              <a:avLst/>
              <a:gdLst>
                <a:gd name="T0" fmla="*/ 20 w 30"/>
                <a:gd name="T1" fmla="*/ 5 h 89"/>
                <a:gd name="T2" fmla="*/ 30 w 30"/>
                <a:gd name="T3" fmla="*/ 89 h 89"/>
                <a:gd name="T4" fmla="*/ 12 w 30"/>
                <a:gd name="T5" fmla="*/ 0 h 89"/>
                <a:gd name="T6" fmla="*/ 20 w 30"/>
                <a:gd name="T7" fmla="*/ 5 h 89"/>
              </a:gdLst>
              <a:ahLst/>
              <a:cxnLst>
                <a:cxn ang="0">
                  <a:pos x="T0" y="T1"/>
                </a:cxn>
                <a:cxn ang="0">
                  <a:pos x="T2" y="T3"/>
                </a:cxn>
                <a:cxn ang="0">
                  <a:pos x="T4" y="T5"/>
                </a:cxn>
                <a:cxn ang="0">
                  <a:pos x="T6" y="T7"/>
                </a:cxn>
              </a:cxnLst>
              <a:rect l="0" t="0" r="r" b="b"/>
              <a:pathLst>
                <a:path w="30" h="89">
                  <a:moveTo>
                    <a:pt x="20" y="5"/>
                  </a:moveTo>
                  <a:cubicBezTo>
                    <a:pt x="16" y="32"/>
                    <a:pt x="13" y="66"/>
                    <a:pt x="30" y="89"/>
                  </a:cubicBezTo>
                  <a:cubicBezTo>
                    <a:pt x="0" y="62"/>
                    <a:pt x="10" y="41"/>
                    <a:pt x="12" y="0"/>
                  </a:cubicBezTo>
                  <a:lnTo>
                    <a:pt x="2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grpSp>
        <p:nvGrpSpPr>
          <p:cNvPr id="77" name="Group 76">
            <a:extLst>
              <a:ext uri="{FF2B5EF4-FFF2-40B4-BE49-F238E27FC236}">
                <a16:creationId xmlns:a16="http://schemas.microsoft.com/office/drawing/2014/main" id="{EE817D3E-61E4-9D48-AFF6-CA50C56745D7}"/>
              </a:ext>
            </a:extLst>
          </p:cNvPr>
          <p:cNvGrpSpPr>
            <a:grpSpLocks noChangeAspect="1"/>
          </p:cNvGrpSpPr>
          <p:nvPr/>
        </p:nvGrpSpPr>
        <p:grpSpPr>
          <a:xfrm>
            <a:off x="694027" y="5165742"/>
            <a:ext cx="871797" cy="870845"/>
            <a:chOff x="3402012" y="5520531"/>
            <a:chExt cx="1454150" cy="1452563"/>
          </a:xfrm>
        </p:grpSpPr>
        <p:sp>
          <p:nvSpPr>
            <p:cNvPr id="78" name="Oval 152">
              <a:extLst>
                <a:ext uri="{FF2B5EF4-FFF2-40B4-BE49-F238E27FC236}">
                  <a16:creationId xmlns:a16="http://schemas.microsoft.com/office/drawing/2014/main" id="{C4B243F8-FC5E-444D-AC66-1FB1F4FD6192}"/>
                </a:ext>
              </a:extLst>
            </p:cNvPr>
            <p:cNvSpPr>
              <a:spLocks noChangeArrowheads="1"/>
            </p:cNvSpPr>
            <p:nvPr/>
          </p:nvSpPr>
          <p:spPr bwMode="auto">
            <a:xfrm>
              <a:off x="3402012" y="5520531"/>
              <a:ext cx="1454150" cy="1452563"/>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79" name="Rectangle 45">
              <a:extLst>
                <a:ext uri="{FF2B5EF4-FFF2-40B4-BE49-F238E27FC236}">
                  <a16:creationId xmlns:a16="http://schemas.microsoft.com/office/drawing/2014/main" id="{4CC74A03-020A-EE43-91C0-CB95CD0F2163}"/>
                </a:ext>
              </a:extLst>
            </p:cNvPr>
            <p:cNvSpPr>
              <a:spLocks noChangeArrowheads="1"/>
            </p:cNvSpPr>
            <p:nvPr/>
          </p:nvSpPr>
          <p:spPr bwMode="auto">
            <a:xfrm>
              <a:off x="4052888" y="6034088"/>
              <a:ext cx="158750" cy="165100"/>
            </a:xfrm>
            <a:prstGeom prst="rect">
              <a:avLst/>
            </a:prstGeom>
            <a:solidFill>
              <a:srgbClr val="F0C9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0" name="Freeform 46">
              <a:extLst>
                <a:ext uri="{FF2B5EF4-FFF2-40B4-BE49-F238E27FC236}">
                  <a16:creationId xmlns:a16="http://schemas.microsoft.com/office/drawing/2014/main" id="{8AEE611C-FBB6-3940-B27E-69239183E1E1}"/>
                </a:ext>
              </a:extLst>
            </p:cNvPr>
            <p:cNvSpPr>
              <a:spLocks/>
            </p:cNvSpPr>
            <p:nvPr/>
          </p:nvSpPr>
          <p:spPr bwMode="auto">
            <a:xfrm>
              <a:off x="4359276" y="6408738"/>
              <a:ext cx="161925" cy="388938"/>
            </a:xfrm>
            <a:custGeom>
              <a:avLst/>
              <a:gdLst>
                <a:gd name="T0" fmla="*/ 12 w 51"/>
                <a:gd name="T1" fmla="*/ 122 h 122"/>
                <a:gd name="T2" fmla="*/ 8 w 51"/>
                <a:gd name="T3" fmla="*/ 94 h 122"/>
                <a:gd name="T4" fmla="*/ 0 w 51"/>
                <a:gd name="T5" fmla="*/ 32 h 122"/>
                <a:gd name="T6" fmla="*/ 40 w 51"/>
                <a:gd name="T7" fmla="*/ 18 h 122"/>
                <a:gd name="T8" fmla="*/ 50 w 51"/>
                <a:gd name="T9" fmla="*/ 75 h 122"/>
                <a:gd name="T10" fmla="*/ 51 w 51"/>
                <a:gd name="T11" fmla="*/ 101 h 122"/>
                <a:gd name="T12" fmla="*/ 12 w 51"/>
                <a:gd name="T13" fmla="*/ 122 h 122"/>
              </a:gdLst>
              <a:ahLst/>
              <a:cxnLst>
                <a:cxn ang="0">
                  <a:pos x="T0" y="T1"/>
                </a:cxn>
                <a:cxn ang="0">
                  <a:pos x="T2" y="T3"/>
                </a:cxn>
                <a:cxn ang="0">
                  <a:pos x="T4" y="T5"/>
                </a:cxn>
                <a:cxn ang="0">
                  <a:pos x="T6" y="T7"/>
                </a:cxn>
                <a:cxn ang="0">
                  <a:pos x="T8" y="T9"/>
                </a:cxn>
                <a:cxn ang="0">
                  <a:pos x="T10" y="T11"/>
                </a:cxn>
                <a:cxn ang="0">
                  <a:pos x="T12" y="T13"/>
                </a:cxn>
              </a:cxnLst>
              <a:rect l="0" t="0" r="r" b="b"/>
              <a:pathLst>
                <a:path w="51" h="122">
                  <a:moveTo>
                    <a:pt x="12" y="122"/>
                  </a:moveTo>
                  <a:cubicBezTo>
                    <a:pt x="10" y="110"/>
                    <a:pt x="10" y="104"/>
                    <a:pt x="8" y="94"/>
                  </a:cubicBezTo>
                  <a:cubicBezTo>
                    <a:pt x="6" y="80"/>
                    <a:pt x="0" y="32"/>
                    <a:pt x="0" y="32"/>
                  </a:cubicBezTo>
                  <a:cubicBezTo>
                    <a:pt x="8" y="0"/>
                    <a:pt x="39" y="3"/>
                    <a:pt x="40" y="18"/>
                  </a:cubicBezTo>
                  <a:cubicBezTo>
                    <a:pt x="42" y="33"/>
                    <a:pt x="47" y="48"/>
                    <a:pt x="50" y="75"/>
                  </a:cubicBezTo>
                  <a:cubicBezTo>
                    <a:pt x="51" y="85"/>
                    <a:pt x="51" y="93"/>
                    <a:pt x="51" y="101"/>
                  </a:cubicBezTo>
                  <a:cubicBezTo>
                    <a:pt x="39" y="109"/>
                    <a:pt x="26" y="116"/>
                    <a:pt x="12" y="122"/>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1" name="Freeform 47">
              <a:extLst>
                <a:ext uri="{FF2B5EF4-FFF2-40B4-BE49-F238E27FC236}">
                  <a16:creationId xmlns:a16="http://schemas.microsoft.com/office/drawing/2014/main" id="{6775EC5C-4A2E-184B-951A-502290ADDA85}"/>
                </a:ext>
              </a:extLst>
            </p:cNvPr>
            <p:cNvSpPr>
              <a:spLocks/>
            </p:cNvSpPr>
            <p:nvPr/>
          </p:nvSpPr>
          <p:spPr bwMode="auto">
            <a:xfrm>
              <a:off x="4378326" y="6227763"/>
              <a:ext cx="152400" cy="534988"/>
            </a:xfrm>
            <a:custGeom>
              <a:avLst/>
              <a:gdLst>
                <a:gd name="T0" fmla="*/ 19 w 48"/>
                <a:gd name="T1" fmla="*/ 0 h 168"/>
                <a:gd name="T2" fmla="*/ 22 w 48"/>
                <a:gd name="T3" fmla="*/ 1 h 168"/>
                <a:gd name="T4" fmla="*/ 32 w 48"/>
                <a:gd name="T5" fmla="*/ 14 h 168"/>
                <a:gd name="T6" fmla="*/ 48 w 48"/>
                <a:gd name="T7" fmla="*/ 156 h 168"/>
                <a:gd name="T8" fmla="*/ 36 w 48"/>
                <a:gd name="T9" fmla="*/ 164 h 168"/>
                <a:gd name="T10" fmla="*/ 2 w 48"/>
                <a:gd name="T11" fmla="*/ 168 h 168"/>
                <a:gd name="T12" fmla="*/ 0 w 48"/>
                <a:gd name="T13" fmla="*/ 141 h 168"/>
                <a:gd name="T14" fmla="*/ 21 w 48"/>
                <a:gd name="T15" fmla="*/ 1 h 168"/>
                <a:gd name="T16" fmla="*/ 19 w 48"/>
                <a:gd name="T17" fmla="*/ 0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168">
                  <a:moveTo>
                    <a:pt x="19" y="0"/>
                  </a:moveTo>
                  <a:cubicBezTo>
                    <a:pt x="20" y="0"/>
                    <a:pt x="21" y="1"/>
                    <a:pt x="22" y="1"/>
                  </a:cubicBezTo>
                  <a:cubicBezTo>
                    <a:pt x="27" y="3"/>
                    <a:pt x="30" y="9"/>
                    <a:pt x="32" y="14"/>
                  </a:cubicBezTo>
                  <a:cubicBezTo>
                    <a:pt x="40" y="31"/>
                    <a:pt x="45" y="105"/>
                    <a:pt x="48" y="156"/>
                  </a:cubicBezTo>
                  <a:cubicBezTo>
                    <a:pt x="44" y="159"/>
                    <a:pt x="40" y="162"/>
                    <a:pt x="36" y="164"/>
                  </a:cubicBezTo>
                  <a:cubicBezTo>
                    <a:pt x="2" y="168"/>
                    <a:pt x="2" y="168"/>
                    <a:pt x="2" y="168"/>
                  </a:cubicBezTo>
                  <a:cubicBezTo>
                    <a:pt x="0" y="141"/>
                    <a:pt x="0" y="141"/>
                    <a:pt x="0" y="141"/>
                  </a:cubicBezTo>
                  <a:cubicBezTo>
                    <a:pt x="6" y="92"/>
                    <a:pt x="16" y="32"/>
                    <a:pt x="21" y="1"/>
                  </a:cubicBezTo>
                  <a:cubicBezTo>
                    <a:pt x="20" y="1"/>
                    <a:pt x="19" y="0"/>
                    <a:pt x="19"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2" name="Freeform 48">
              <a:extLst>
                <a:ext uri="{FF2B5EF4-FFF2-40B4-BE49-F238E27FC236}">
                  <a16:creationId xmlns:a16="http://schemas.microsoft.com/office/drawing/2014/main" id="{B3290F2E-D041-FF49-998A-943E308AA32A}"/>
                </a:ext>
              </a:extLst>
            </p:cNvPr>
            <p:cNvSpPr>
              <a:spLocks/>
            </p:cNvSpPr>
            <p:nvPr/>
          </p:nvSpPr>
          <p:spPr bwMode="auto">
            <a:xfrm>
              <a:off x="4378326" y="6557963"/>
              <a:ext cx="38100" cy="204788"/>
            </a:xfrm>
            <a:custGeom>
              <a:avLst/>
              <a:gdLst>
                <a:gd name="T0" fmla="*/ 12 w 12"/>
                <a:gd name="T1" fmla="*/ 63 h 64"/>
                <a:gd name="T2" fmla="*/ 2 w 12"/>
                <a:gd name="T3" fmla="*/ 64 h 64"/>
                <a:gd name="T4" fmla="*/ 0 w 12"/>
                <a:gd name="T5" fmla="*/ 37 h 64"/>
                <a:gd name="T6" fmla="*/ 5 w 12"/>
                <a:gd name="T7" fmla="*/ 0 h 64"/>
                <a:gd name="T8" fmla="*/ 12 w 12"/>
                <a:gd name="T9" fmla="*/ 63 h 64"/>
              </a:gdLst>
              <a:ahLst/>
              <a:cxnLst>
                <a:cxn ang="0">
                  <a:pos x="T0" y="T1"/>
                </a:cxn>
                <a:cxn ang="0">
                  <a:pos x="T2" y="T3"/>
                </a:cxn>
                <a:cxn ang="0">
                  <a:pos x="T4" y="T5"/>
                </a:cxn>
                <a:cxn ang="0">
                  <a:pos x="T6" y="T7"/>
                </a:cxn>
                <a:cxn ang="0">
                  <a:pos x="T8" y="T9"/>
                </a:cxn>
              </a:cxnLst>
              <a:rect l="0" t="0" r="r" b="b"/>
              <a:pathLst>
                <a:path w="12" h="64">
                  <a:moveTo>
                    <a:pt x="12" y="63"/>
                  </a:moveTo>
                  <a:cubicBezTo>
                    <a:pt x="2" y="64"/>
                    <a:pt x="2" y="64"/>
                    <a:pt x="2" y="64"/>
                  </a:cubicBezTo>
                  <a:cubicBezTo>
                    <a:pt x="0" y="37"/>
                    <a:pt x="0" y="37"/>
                    <a:pt x="0" y="37"/>
                  </a:cubicBezTo>
                  <a:cubicBezTo>
                    <a:pt x="1" y="25"/>
                    <a:pt x="3" y="12"/>
                    <a:pt x="5" y="0"/>
                  </a:cubicBezTo>
                  <a:lnTo>
                    <a:pt x="12" y="63"/>
                  </a:ln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3" name="Freeform 49">
              <a:extLst>
                <a:ext uri="{FF2B5EF4-FFF2-40B4-BE49-F238E27FC236}">
                  <a16:creationId xmlns:a16="http://schemas.microsoft.com/office/drawing/2014/main" id="{4E563CEB-8888-F74F-8118-62A3E087DB07}"/>
                </a:ext>
              </a:extLst>
            </p:cNvPr>
            <p:cNvSpPr>
              <a:spLocks/>
            </p:cNvSpPr>
            <p:nvPr/>
          </p:nvSpPr>
          <p:spPr bwMode="auto">
            <a:xfrm>
              <a:off x="3743326" y="6408738"/>
              <a:ext cx="161925" cy="385763"/>
            </a:xfrm>
            <a:custGeom>
              <a:avLst/>
              <a:gdLst>
                <a:gd name="T0" fmla="*/ 39 w 51"/>
                <a:gd name="T1" fmla="*/ 121 h 121"/>
                <a:gd name="T2" fmla="*/ 43 w 51"/>
                <a:gd name="T3" fmla="*/ 94 h 121"/>
                <a:gd name="T4" fmla="*/ 51 w 51"/>
                <a:gd name="T5" fmla="*/ 32 h 121"/>
                <a:gd name="T6" fmla="*/ 11 w 51"/>
                <a:gd name="T7" fmla="*/ 18 h 121"/>
                <a:gd name="T8" fmla="*/ 1 w 51"/>
                <a:gd name="T9" fmla="*/ 75 h 121"/>
                <a:gd name="T10" fmla="*/ 0 w 51"/>
                <a:gd name="T11" fmla="*/ 99 h 121"/>
                <a:gd name="T12" fmla="*/ 39 w 51"/>
                <a:gd name="T13" fmla="*/ 121 h 121"/>
              </a:gdLst>
              <a:ahLst/>
              <a:cxnLst>
                <a:cxn ang="0">
                  <a:pos x="T0" y="T1"/>
                </a:cxn>
                <a:cxn ang="0">
                  <a:pos x="T2" y="T3"/>
                </a:cxn>
                <a:cxn ang="0">
                  <a:pos x="T4" y="T5"/>
                </a:cxn>
                <a:cxn ang="0">
                  <a:pos x="T6" y="T7"/>
                </a:cxn>
                <a:cxn ang="0">
                  <a:pos x="T8" y="T9"/>
                </a:cxn>
                <a:cxn ang="0">
                  <a:pos x="T10" y="T11"/>
                </a:cxn>
                <a:cxn ang="0">
                  <a:pos x="T12" y="T13"/>
                </a:cxn>
              </a:cxnLst>
              <a:rect l="0" t="0" r="r" b="b"/>
              <a:pathLst>
                <a:path w="51" h="121">
                  <a:moveTo>
                    <a:pt x="39" y="121"/>
                  </a:moveTo>
                  <a:cubicBezTo>
                    <a:pt x="41" y="110"/>
                    <a:pt x="41" y="104"/>
                    <a:pt x="43" y="94"/>
                  </a:cubicBezTo>
                  <a:cubicBezTo>
                    <a:pt x="45" y="80"/>
                    <a:pt x="51" y="32"/>
                    <a:pt x="51" y="32"/>
                  </a:cubicBezTo>
                  <a:cubicBezTo>
                    <a:pt x="43" y="0"/>
                    <a:pt x="12" y="3"/>
                    <a:pt x="11" y="18"/>
                  </a:cubicBezTo>
                  <a:cubicBezTo>
                    <a:pt x="9" y="33"/>
                    <a:pt x="4" y="48"/>
                    <a:pt x="1" y="75"/>
                  </a:cubicBezTo>
                  <a:cubicBezTo>
                    <a:pt x="0" y="84"/>
                    <a:pt x="0" y="92"/>
                    <a:pt x="0" y="99"/>
                  </a:cubicBezTo>
                  <a:cubicBezTo>
                    <a:pt x="12" y="108"/>
                    <a:pt x="25" y="115"/>
                    <a:pt x="39" y="121"/>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4" name="Freeform 50">
              <a:extLst>
                <a:ext uri="{FF2B5EF4-FFF2-40B4-BE49-F238E27FC236}">
                  <a16:creationId xmlns:a16="http://schemas.microsoft.com/office/drawing/2014/main" id="{8B4712CB-9BCA-C749-8E49-F190BF9479A0}"/>
                </a:ext>
              </a:extLst>
            </p:cNvPr>
            <p:cNvSpPr>
              <a:spLocks/>
            </p:cNvSpPr>
            <p:nvPr/>
          </p:nvSpPr>
          <p:spPr bwMode="auto">
            <a:xfrm>
              <a:off x="3730626" y="6196013"/>
              <a:ext cx="203200" cy="566738"/>
            </a:xfrm>
            <a:custGeom>
              <a:avLst/>
              <a:gdLst>
                <a:gd name="T0" fmla="*/ 64 w 64"/>
                <a:gd name="T1" fmla="*/ 0 h 178"/>
                <a:gd name="T2" fmla="*/ 27 w 64"/>
                <a:gd name="T3" fmla="*/ 11 h 178"/>
                <a:gd name="T4" fmla="*/ 17 w 64"/>
                <a:gd name="T5" fmla="*/ 24 h 178"/>
                <a:gd name="T6" fmla="*/ 0 w 64"/>
                <a:gd name="T7" fmla="*/ 164 h 178"/>
                <a:gd name="T8" fmla="*/ 16 w 64"/>
                <a:gd name="T9" fmla="*/ 175 h 178"/>
                <a:gd name="T10" fmla="*/ 46 w 64"/>
                <a:gd name="T11" fmla="*/ 178 h 178"/>
                <a:gd name="T12" fmla="*/ 64 w 64"/>
                <a:gd name="T13" fmla="*/ 0 h 178"/>
              </a:gdLst>
              <a:ahLst/>
              <a:cxnLst>
                <a:cxn ang="0">
                  <a:pos x="T0" y="T1"/>
                </a:cxn>
                <a:cxn ang="0">
                  <a:pos x="T2" y="T3"/>
                </a:cxn>
                <a:cxn ang="0">
                  <a:pos x="T4" y="T5"/>
                </a:cxn>
                <a:cxn ang="0">
                  <a:pos x="T6" y="T7"/>
                </a:cxn>
                <a:cxn ang="0">
                  <a:pos x="T8" y="T9"/>
                </a:cxn>
                <a:cxn ang="0">
                  <a:pos x="T10" y="T11"/>
                </a:cxn>
                <a:cxn ang="0">
                  <a:pos x="T12" y="T13"/>
                </a:cxn>
              </a:cxnLst>
              <a:rect l="0" t="0" r="r" b="b"/>
              <a:pathLst>
                <a:path w="64" h="178">
                  <a:moveTo>
                    <a:pt x="64" y="0"/>
                  </a:moveTo>
                  <a:cubicBezTo>
                    <a:pt x="64" y="0"/>
                    <a:pt x="41" y="6"/>
                    <a:pt x="27" y="11"/>
                  </a:cubicBezTo>
                  <a:cubicBezTo>
                    <a:pt x="22" y="13"/>
                    <a:pt x="19" y="19"/>
                    <a:pt x="17" y="24"/>
                  </a:cubicBezTo>
                  <a:cubicBezTo>
                    <a:pt x="9" y="41"/>
                    <a:pt x="4" y="113"/>
                    <a:pt x="0" y="164"/>
                  </a:cubicBezTo>
                  <a:cubicBezTo>
                    <a:pt x="6" y="168"/>
                    <a:pt x="11" y="171"/>
                    <a:pt x="16" y="175"/>
                  </a:cubicBezTo>
                  <a:cubicBezTo>
                    <a:pt x="46" y="178"/>
                    <a:pt x="46" y="178"/>
                    <a:pt x="46" y="178"/>
                  </a:cubicBezTo>
                  <a:lnTo>
                    <a:pt x="6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5" name="Freeform 51">
              <a:extLst>
                <a:ext uri="{FF2B5EF4-FFF2-40B4-BE49-F238E27FC236}">
                  <a16:creationId xmlns:a16="http://schemas.microsoft.com/office/drawing/2014/main" id="{CF7B076A-AB32-0142-98CD-47EBC35E17B7}"/>
                </a:ext>
              </a:extLst>
            </p:cNvPr>
            <p:cNvSpPr>
              <a:spLocks/>
            </p:cNvSpPr>
            <p:nvPr/>
          </p:nvSpPr>
          <p:spPr bwMode="auto">
            <a:xfrm>
              <a:off x="3848101" y="6424613"/>
              <a:ext cx="57150" cy="338138"/>
            </a:xfrm>
            <a:custGeom>
              <a:avLst/>
              <a:gdLst>
                <a:gd name="T0" fmla="*/ 0 w 36"/>
                <a:gd name="T1" fmla="*/ 211 h 213"/>
                <a:gd name="T2" fmla="*/ 18 w 36"/>
                <a:gd name="T3" fmla="*/ 213 h 213"/>
                <a:gd name="T4" fmla="*/ 36 w 36"/>
                <a:gd name="T5" fmla="*/ 38 h 213"/>
                <a:gd name="T6" fmla="*/ 22 w 36"/>
                <a:gd name="T7" fmla="*/ 0 h 213"/>
                <a:gd name="T8" fmla="*/ 0 w 36"/>
                <a:gd name="T9" fmla="*/ 211 h 213"/>
              </a:gdLst>
              <a:ahLst/>
              <a:cxnLst>
                <a:cxn ang="0">
                  <a:pos x="T0" y="T1"/>
                </a:cxn>
                <a:cxn ang="0">
                  <a:pos x="T2" y="T3"/>
                </a:cxn>
                <a:cxn ang="0">
                  <a:pos x="T4" y="T5"/>
                </a:cxn>
                <a:cxn ang="0">
                  <a:pos x="T6" y="T7"/>
                </a:cxn>
                <a:cxn ang="0">
                  <a:pos x="T8" y="T9"/>
                </a:cxn>
              </a:cxnLst>
              <a:rect l="0" t="0" r="r" b="b"/>
              <a:pathLst>
                <a:path w="36" h="213">
                  <a:moveTo>
                    <a:pt x="0" y="211"/>
                  </a:moveTo>
                  <a:lnTo>
                    <a:pt x="18" y="213"/>
                  </a:lnTo>
                  <a:lnTo>
                    <a:pt x="36" y="38"/>
                  </a:lnTo>
                  <a:lnTo>
                    <a:pt x="22" y="0"/>
                  </a:lnTo>
                  <a:lnTo>
                    <a:pt x="0" y="211"/>
                  </a:ln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6" name="Freeform 52">
              <a:extLst>
                <a:ext uri="{FF2B5EF4-FFF2-40B4-BE49-F238E27FC236}">
                  <a16:creationId xmlns:a16="http://schemas.microsoft.com/office/drawing/2014/main" id="{A9975F53-AF0F-E14B-9398-56833E1EB35F}"/>
                </a:ext>
              </a:extLst>
            </p:cNvPr>
            <p:cNvSpPr>
              <a:spLocks/>
            </p:cNvSpPr>
            <p:nvPr/>
          </p:nvSpPr>
          <p:spPr bwMode="auto">
            <a:xfrm>
              <a:off x="3819526" y="6138863"/>
              <a:ext cx="625475" cy="709613"/>
            </a:xfrm>
            <a:custGeom>
              <a:avLst/>
              <a:gdLst>
                <a:gd name="T0" fmla="*/ 170 w 196"/>
                <a:gd name="T1" fmla="*/ 211 h 223"/>
                <a:gd name="T2" fmla="*/ 196 w 196"/>
                <a:gd name="T3" fmla="*/ 29 h 223"/>
                <a:gd name="T4" fmla="*/ 137 w 196"/>
                <a:gd name="T5" fmla="*/ 7 h 223"/>
                <a:gd name="T6" fmla="*/ 98 w 196"/>
                <a:gd name="T7" fmla="*/ 0 h 223"/>
                <a:gd name="T8" fmla="*/ 59 w 196"/>
                <a:gd name="T9" fmla="*/ 7 h 223"/>
                <a:gd name="T10" fmla="*/ 0 w 196"/>
                <a:gd name="T11" fmla="*/ 29 h 223"/>
                <a:gd name="T12" fmla="*/ 25 w 196"/>
                <a:gd name="T13" fmla="*/ 210 h 223"/>
                <a:gd name="T14" fmla="*/ 99 w 196"/>
                <a:gd name="T15" fmla="*/ 223 h 223"/>
                <a:gd name="T16" fmla="*/ 99 w 196"/>
                <a:gd name="T17" fmla="*/ 223 h 223"/>
                <a:gd name="T18" fmla="*/ 170 w 196"/>
                <a:gd name="T19" fmla="*/ 21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23">
                  <a:moveTo>
                    <a:pt x="170" y="211"/>
                  </a:moveTo>
                  <a:cubicBezTo>
                    <a:pt x="175" y="161"/>
                    <a:pt x="190" y="69"/>
                    <a:pt x="196" y="29"/>
                  </a:cubicBezTo>
                  <a:cubicBezTo>
                    <a:pt x="175" y="18"/>
                    <a:pt x="158" y="13"/>
                    <a:pt x="137" y="7"/>
                  </a:cubicBezTo>
                  <a:cubicBezTo>
                    <a:pt x="124" y="3"/>
                    <a:pt x="111" y="2"/>
                    <a:pt x="98" y="0"/>
                  </a:cubicBezTo>
                  <a:cubicBezTo>
                    <a:pt x="85" y="2"/>
                    <a:pt x="72" y="3"/>
                    <a:pt x="59" y="7"/>
                  </a:cubicBezTo>
                  <a:cubicBezTo>
                    <a:pt x="38" y="13"/>
                    <a:pt x="21" y="18"/>
                    <a:pt x="0" y="29"/>
                  </a:cubicBezTo>
                  <a:cubicBezTo>
                    <a:pt x="6" y="69"/>
                    <a:pt x="21" y="160"/>
                    <a:pt x="25" y="210"/>
                  </a:cubicBezTo>
                  <a:cubicBezTo>
                    <a:pt x="48" y="218"/>
                    <a:pt x="73" y="223"/>
                    <a:pt x="99" y="223"/>
                  </a:cubicBezTo>
                  <a:cubicBezTo>
                    <a:pt x="99" y="223"/>
                    <a:pt x="99" y="223"/>
                    <a:pt x="99" y="223"/>
                  </a:cubicBezTo>
                  <a:cubicBezTo>
                    <a:pt x="124" y="223"/>
                    <a:pt x="148" y="218"/>
                    <a:pt x="170" y="211"/>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7" name="Freeform 53">
              <a:extLst>
                <a:ext uri="{FF2B5EF4-FFF2-40B4-BE49-F238E27FC236}">
                  <a16:creationId xmlns:a16="http://schemas.microsoft.com/office/drawing/2014/main" id="{64441029-49C0-064E-8CF3-2E35D0053B55}"/>
                </a:ext>
              </a:extLst>
            </p:cNvPr>
            <p:cNvSpPr>
              <a:spLocks/>
            </p:cNvSpPr>
            <p:nvPr/>
          </p:nvSpPr>
          <p:spPr bwMode="auto">
            <a:xfrm>
              <a:off x="3986213" y="6138863"/>
              <a:ext cx="292100" cy="107950"/>
            </a:xfrm>
            <a:custGeom>
              <a:avLst/>
              <a:gdLst>
                <a:gd name="T0" fmla="*/ 89 w 92"/>
                <a:gd name="T1" fmla="*/ 8 h 34"/>
                <a:gd name="T2" fmla="*/ 85 w 92"/>
                <a:gd name="T3" fmla="*/ 7 h 34"/>
                <a:gd name="T4" fmla="*/ 46 w 92"/>
                <a:gd name="T5" fmla="*/ 0 h 34"/>
                <a:gd name="T6" fmla="*/ 7 w 92"/>
                <a:gd name="T7" fmla="*/ 7 h 34"/>
                <a:gd name="T8" fmla="*/ 3 w 92"/>
                <a:gd name="T9" fmla="*/ 8 h 34"/>
                <a:gd name="T10" fmla="*/ 0 w 92"/>
                <a:gd name="T11" fmla="*/ 15 h 34"/>
                <a:gd name="T12" fmla="*/ 46 w 92"/>
                <a:gd name="T13" fmla="*/ 34 h 34"/>
                <a:gd name="T14" fmla="*/ 92 w 92"/>
                <a:gd name="T15" fmla="*/ 15 h 34"/>
                <a:gd name="T16" fmla="*/ 89 w 92"/>
                <a:gd name="T17" fmla="*/ 8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 h="34">
                  <a:moveTo>
                    <a:pt x="89" y="8"/>
                  </a:moveTo>
                  <a:cubicBezTo>
                    <a:pt x="88" y="7"/>
                    <a:pt x="86" y="7"/>
                    <a:pt x="85" y="7"/>
                  </a:cubicBezTo>
                  <a:cubicBezTo>
                    <a:pt x="72" y="3"/>
                    <a:pt x="59" y="2"/>
                    <a:pt x="46" y="0"/>
                  </a:cubicBezTo>
                  <a:cubicBezTo>
                    <a:pt x="33" y="2"/>
                    <a:pt x="20" y="3"/>
                    <a:pt x="7" y="7"/>
                  </a:cubicBezTo>
                  <a:cubicBezTo>
                    <a:pt x="6" y="7"/>
                    <a:pt x="4" y="7"/>
                    <a:pt x="3" y="8"/>
                  </a:cubicBezTo>
                  <a:cubicBezTo>
                    <a:pt x="1" y="10"/>
                    <a:pt x="0" y="12"/>
                    <a:pt x="0" y="15"/>
                  </a:cubicBezTo>
                  <a:cubicBezTo>
                    <a:pt x="0" y="25"/>
                    <a:pt x="20" y="34"/>
                    <a:pt x="46" y="34"/>
                  </a:cubicBezTo>
                  <a:cubicBezTo>
                    <a:pt x="72" y="34"/>
                    <a:pt x="92" y="25"/>
                    <a:pt x="92" y="15"/>
                  </a:cubicBezTo>
                  <a:cubicBezTo>
                    <a:pt x="92" y="12"/>
                    <a:pt x="91" y="10"/>
                    <a:pt x="89" y="8"/>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8" name="Freeform 54">
              <a:extLst>
                <a:ext uri="{FF2B5EF4-FFF2-40B4-BE49-F238E27FC236}">
                  <a16:creationId xmlns:a16="http://schemas.microsoft.com/office/drawing/2014/main" id="{BD08DC3B-B6EB-6441-9287-6CA54F0E5DBE}"/>
                </a:ext>
              </a:extLst>
            </p:cNvPr>
            <p:cNvSpPr>
              <a:spLocks/>
            </p:cNvSpPr>
            <p:nvPr/>
          </p:nvSpPr>
          <p:spPr bwMode="auto">
            <a:xfrm>
              <a:off x="4189413" y="6145213"/>
              <a:ext cx="66675" cy="73025"/>
            </a:xfrm>
            <a:custGeom>
              <a:avLst/>
              <a:gdLst>
                <a:gd name="T0" fmla="*/ 21 w 21"/>
                <a:gd name="T1" fmla="*/ 5 h 23"/>
                <a:gd name="T2" fmla="*/ 1 w 21"/>
                <a:gd name="T3" fmla="*/ 0 h 23"/>
                <a:gd name="T4" fmla="*/ 0 w 21"/>
                <a:gd name="T5" fmla="*/ 11 h 23"/>
                <a:gd name="T6" fmla="*/ 14 w 21"/>
                <a:gd name="T7" fmla="*/ 23 h 23"/>
                <a:gd name="T8" fmla="*/ 21 w 21"/>
                <a:gd name="T9" fmla="*/ 5 h 23"/>
              </a:gdLst>
              <a:ahLst/>
              <a:cxnLst>
                <a:cxn ang="0">
                  <a:pos x="T0" y="T1"/>
                </a:cxn>
                <a:cxn ang="0">
                  <a:pos x="T2" y="T3"/>
                </a:cxn>
                <a:cxn ang="0">
                  <a:pos x="T4" y="T5"/>
                </a:cxn>
                <a:cxn ang="0">
                  <a:pos x="T6" y="T7"/>
                </a:cxn>
                <a:cxn ang="0">
                  <a:pos x="T8" y="T9"/>
                </a:cxn>
              </a:cxnLst>
              <a:rect l="0" t="0" r="r" b="b"/>
              <a:pathLst>
                <a:path w="21" h="23">
                  <a:moveTo>
                    <a:pt x="21" y="5"/>
                  </a:moveTo>
                  <a:cubicBezTo>
                    <a:pt x="14" y="3"/>
                    <a:pt x="8" y="1"/>
                    <a:pt x="1" y="0"/>
                  </a:cubicBezTo>
                  <a:cubicBezTo>
                    <a:pt x="0" y="11"/>
                    <a:pt x="0" y="11"/>
                    <a:pt x="0" y="11"/>
                  </a:cubicBezTo>
                  <a:cubicBezTo>
                    <a:pt x="14" y="23"/>
                    <a:pt x="14" y="23"/>
                    <a:pt x="14" y="23"/>
                  </a:cubicBezTo>
                  <a:lnTo>
                    <a:pt x="21" y="5"/>
                  </a:ln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9" name="Freeform 55">
              <a:extLst>
                <a:ext uri="{FF2B5EF4-FFF2-40B4-BE49-F238E27FC236}">
                  <a16:creationId xmlns:a16="http://schemas.microsoft.com/office/drawing/2014/main" id="{ECF9A13A-932E-D04F-9D0D-8461439EDA85}"/>
                </a:ext>
              </a:extLst>
            </p:cNvPr>
            <p:cNvSpPr>
              <a:spLocks/>
            </p:cNvSpPr>
            <p:nvPr/>
          </p:nvSpPr>
          <p:spPr bwMode="auto">
            <a:xfrm>
              <a:off x="4052888" y="6034088"/>
              <a:ext cx="158750" cy="146050"/>
            </a:xfrm>
            <a:custGeom>
              <a:avLst/>
              <a:gdLst>
                <a:gd name="T0" fmla="*/ 0 w 100"/>
                <a:gd name="T1" fmla="*/ 0 h 92"/>
                <a:gd name="T2" fmla="*/ 100 w 100"/>
                <a:gd name="T3" fmla="*/ 0 h 92"/>
                <a:gd name="T4" fmla="*/ 100 w 100"/>
                <a:gd name="T5" fmla="*/ 82 h 92"/>
                <a:gd name="T6" fmla="*/ 86 w 100"/>
                <a:gd name="T7" fmla="*/ 92 h 92"/>
                <a:gd name="T8" fmla="*/ 0 w 100"/>
                <a:gd name="T9" fmla="*/ 6 h 92"/>
                <a:gd name="T10" fmla="*/ 0 w 100"/>
                <a:gd name="T11" fmla="*/ 0 h 92"/>
              </a:gdLst>
              <a:ahLst/>
              <a:cxnLst>
                <a:cxn ang="0">
                  <a:pos x="T0" y="T1"/>
                </a:cxn>
                <a:cxn ang="0">
                  <a:pos x="T2" y="T3"/>
                </a:cxn>
                <a:cxn ang="0">
                  <a:pos x="T4" y="T5"/>
                </a:cxn>
                <a:cxn ang="0">
                  <a:pos x="T6" y="T7"/>
                </a:cxn>
                <a:cxn ang="0">
                  <a:pos x="T8" y="T9"/>
                </a:cxn>
                <a:cxn ang="0">
                  <a:pos x="T10" y="T11"/>
                </a:cxn>
              </a:cxnLst>
              <a:rect l="0" t="0" r="r" b="b"/>
              <a:pathLst>
                <a:path w="100" h="92">
                  <a:moveTo>
                    <a:pt x="0" y="0"/>
                  </a:moveTo>
                  <a:lnTo>
                    <a:pt x="100" y="0"/>
                  </a:lnTo>
                  <a:lnTo>
                    <a:pt x="100" y="82"/>
                  </a:lnTo>
                  <a:lnTo>
                    <a:pt x="86" y="92"/>
                  </a:lnTo>
                  <a:lnTo>
                    <a:pt x="0" y="6"/>
                  </a:lnTo>
                  <a:lnTo>
                    <a:pt x="0" y="0"/>
                  </a:ln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0" name="Freeform 56">
              <a:extLst>
                <a:ext uri="{FF2B5EF4-FFF2-40B4-BE49-F238E27FC236}">
                  <a16:creationId xmlns:a16="http://schemas.microsoft.com/office/drawing/2014/main" id="{8AA890A9-A012-3C4A-B6E8-170848584DCC}"/>
                </a:ext>
              </a:extLst>
            </p:cNvPr>
            <p:cNvSpPr>
              <a:spLocks/>
            </p:cNvSpPr>
            <p:nvPr/>
          </p:nvSpPr>
          <p:spPr bwMode="auto">
            <a:xfrm>
              <a:off x="3873501" y="5768975"/>
              <a:ext cx="255588" cy="347663"/>
            </a:xfrm>
            <a:custGeom>
              <a:avLst/>
              <a:gdLst>
                <a:gd name="T0" fmla="*/ 80 w 80"/>
                <a:gd name="T1" fmla="*/ 97 h 109"/>
                <a:gd name="T2" fmla="*/ 25 w 80"/>
                <a:gd name="T3" fmla="*/ 109 h 109"/>
                <a:gd name="T4" fmla="*/ 20 w 80"/>
                <a:gd name="T5" fmla="*/ 9 h 109"/>
                <a:gd name="T6" fmla="*/ 80 w 80"/>
                <a:gd name="T7" fmla="*/ 0 h 109"/>
                <a:gd name="T8" fmla="*/ 80 w 80"/>
                <a:gd name="T9" fmla="*/ 97 h 109"/>
              </a:gdLst>
              <a:ahLst/>
              <a:cxnLst>
                <a:cxn ang="0">
                  <a:pos x="T0" y="T1"/>
                </a:cxn>
                <a:cxn ang="0">
                  <a:pos x="T2" y="T3"/>
                </a:cxn>
                <a:cxn ang="0">
                  <a:pos x="T4" y="T5"/>
                </a:cxn>
                <a:cxn ang="0">
                  <a:pos x="T6" y="T7"/>
                </a:cxn>
                <a:cxn ang="0">
                  <a:pos x="T8" y="T9"/>
                </a:cxn>
              </a:cxnLst>
              <a:rect l="0" t="0" r="r" b="b"/>
              <a:pathLst>
                <a:path w="80" h="109">
                  <a:moveTo>
                    <a:pt x="80" y="97"/>
                  </a:moveTo>
                  <a:cubicBezTo>
                    <a:pt x="52" y="95"/>
                    <a:pt x="49" y="93"/>
                    <a:pt x="25" y="109"/>
                  </a:cubicBezTo>
                  <a:cubicBezTo>
                    <a:pt x="8" y="92"/>
                    <a:pt x="0" y="59"/>
                    <a:pt x="20" y="9"/>
                  </a:cubicBezTo>
                  <a:cubicBezTo>
                    <a:pt x="80" y="0"/>
                    <a:pt x="80" y="0"/>
                    <a:pt x="80" y="0"/>
                  </a:cubicBezTo>
                  <a:lnTo>
                    <a:pt x="80" y="97"/>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1" name="Freeform 57">
              <a:extLst>
                <a:ext uri="{FF2B5EF4-FFF2-40B4-BE49-F238E27FC236}">
                  <a16:creationId xmlns:a16="http://schemas.microsoft.com/office/drawing/2014/main" id="{9D9A2BA2-17F8-B044-B70A-A348A7265F51}"/>
                </a:ext>
              </a:extLst>
            </p:cNvPr>
            <p:cNvSpPr>
              <a:spLocks/>
            </p:cNvSpPr>
            <p:nvPr/>
          </p:nvSpPr>
          <p:spPr bwMode="auto">
            <a:xfrm>
              <a:off x="4135438" y="5768975"/>
              <a:ext cx="255588" cy="347663"/>
            </a:xfrm>
            <a:custGeom>
              <a:avLst/>
              <a:gdLst>
                <a:gd name="T0" fmla="*/ 0 w 80"/>
                <a:gd name="T1" fmla="*/ 97 h 109"/>
                <a:gd name="T2" fmla="*/ 55 w 80"/>
                <a:gd name="T3" fmla="*/ 109 h 109"/>
                <a:gd name="T4" fmla="*/ 60 w 80"/>
                <a:gd name="T5" fmla="*/ 9 h 109"/>
                <a:gd name="T6" fmla="*/ 0 w 80"/>
                <a:gd name="T7" fmla="*/ 0 h 109"/>
                <a:gd name="T8" fmla="*/ 0 w 80"/>
                <a:gd name="T9" fmla="*/ 97 h 109"/>
              </a:gdLst>
              <a:ahLst/>
              <a:cxnLst>
                <a:cxn ang="0">
                  <a:pos x="T0" y="T1"/>
                </a:cxn>
                <a:cxn ang="0">
                  <a:pos x="T2" y="T3"/>
                </a:cxn>
                <a:cxn ang="0">
                  <a:pos x="T4" y="T5"/>
                </a:cxn>
                <a:cxn ang="0">
                  <a:pos x="T6" y="T7"/>
                </a:cxn>
                <a:cxn ang="0">
                  <a:pos x="T8" y="T9"/>
                </a:cxn>
              </a:cxnLst>
              <a:rect l="0" t="0" r="r" b="b"/>
              <a:pathLst>
                <a:path w="80" h="109">
                  <a:moveTo>
                    <a:pt x="0" y="97"/>
                  </a:moveTo>
                  <a:cubicBezTo>
                    <a:pt x="28" y="95"/>
                    <a:pt x="31" y="93"/>
                    <a:pt x="55" y="109"/>
                  </a:cubicBezTo>
                  <a:cubicBezTo>
                    <a:pt x="72" y="92"/>
                    <a:pt x="80" y="59"/>
                    <a:pt x="60" y="9"/>
                  </a:cubicBezTo>
                  <a:cubicBezTo>
                    <a:pt x="0" y="0"/>
                    <a:pt x="0" y="0"/>
                    <a:pt x="0" y="0"/>
                  </a:cubicBezTo>
                  <a:lnTo>
                    <a:pt x="0" y="97"/>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2" name="Freeform 58">
              <a:extLst>
                <a:ext uri="{FF2B5EF4-FFF2-40B4-BE49-F238E27FC236}">
                  <a16:creationId xmlns:a16="http://schemas.microsoft.com/office/drawing/2014/main" id="{37A7DA4E-6418-BC4A-B2AC-0E4418E7A006}"/>
                </a:ext>
              </a:extLst>
            </p:cNvPr>
            <p:cNvSpPr>
              <a:spLocks/>
            </p:cNvSpPr>
            <p:nvPr/>
          </p:nvSpPr>
          <p:spPr bwMode="auto">
            <a:xfrm>
              <a:off x="3933826" y="5826125"/>
              <a:ext cx="93663" cy="155575"/>
            </a:xfrm>
            <a:custGeom>
              <a:avLst/>
              <a:gdLst>
                <a:gd name="T0" fmla="*/ 17 w 29"/>
                <a:gd name="T1" fmla="*/ 7 h 49"/>
                <a:gd name="T2" fmla="*/ 3 w 29"/>
                <a:gd name="T3" fmla="*/ 27 h 49"/>
                <a:gd name="T4" fmla="*/ 14 w 29"/>
                <a:gd name="T5" fmla="*/ 42 h 49"/>
                <a:gd name="T6" fmla="*/ 17 w 29"/>
                <a:gd name="T7" fmla="*/ 7 h 49"/>
              </a:gdLst>
              <a:ahLst/>
              <a:cxnLst>
                <a:cxn ang="0">
                  <a:pos x="T0" y="T1"/>
                </a:cxn>
                <a:cxn ang="0">
                  <a:pos x="T2" y="T3"/>
                </a:cxn>
                <a:cxn ang="0">
                  <a:pos x="T4" y="T5"/>
                </a:cxn>
                <a:cxn ang="0">
                  <a:pos x="T6" y="T7"/>
                </a:cxn>
              </a:cxnLst>
              <a:rect l="0" t="0" r="r" b="b"/>
              <a:pathLst>
                <a:path w="29" h="49">
                  <a:moveTo>
                    <a:pt x="17" y="7"/>
                  </a:moveTo>
                  <a:cubicBezTo>
                    <a:pt x="0" y="0"/>
                    <a:pt x="0" y="16"/>
                    <a:pt x="3" y="27"/>
                  </a:cubicBezTo>
                  <a:cubicBezTo>
                    <a:pt x="5" y="34"/>
                    <a:pt x="9" y="39"/>
                    <a:pt x="14" y="42"/>
                  </a:cubicBezTo>
                  <a:cubicBezTo>
                    <a:pt x="29" y="49"/>
                    <a:pt x="12" y="15"/>
                    <a:pt x="17" y="7"/>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3" name="Freeform 59">
              <a:extLst>
                <a:ext uri="{FF2B5EF4-FFF2-40B4-BE49-F238E27FC236}">
                  <a16:creationId xmlns:a16="http://schemas.microsoft.com/office/drawing/2014/main" id="{05BA63C7-6A0B-8E43-A06F-DFA0671F1AFF}"/>
                </a:ext>
              </a:extLst>
            </p:cNvPr>
            <p:cNvSpPr>
              <a:spLocks/>
            </p:cNvSpPr>
            <p:nvPr/>
          </p:nvSpPr>
          <p:spPr bwMode="auto">
            <a:xfrm>
              <a:off x="3949701" y="5854700"/>
              <a:ext cx="36513" cy="92075"/>
            </a:xfrm>
            <a:custGeom>
              <a:avLst/>
              <a:gdLst>
                <a:gd name="T0" fmla="*/ 4 w 11"/>
                <a:gd name="T1" fmla="*/ 0 h 29"/>
                <a:gd name="T2" fmla="*/ 7 w 11"/>
                <a:gd name="T3" fmla="*/ 0 h 29"/>
                <a:gd name="T4" fmla="*/ 9 w 11"/>
                <a:gd name="T5" fmla="*/ 17 h 29"/>
                <a:gd name="T6" fmla="*/ 11 w 11"/>
                <a:gd name="T7" fmla="*/ 29 h 29"/>
                <a:gd name="T8" fmla="*/ 6 w 11"/>
                <a:gd name="T9" fmla="*/ 24 h 29"/>
                <a:gd name="T10" fmla="*/ 2 w 11"/>
                <a:gd name="T11" fmla="*/ 17 h 29"/>
                <a:gd name="T12" fmla="*/ 1 w 11"/>
                <a:gd name="T13" fmla="*/ 6 h 29"/>
                <a:gd name="T14" fmla="*/ 2 w 11"/>
                <a:gd name="T15" fmla="*/ 1 h 29"/>
                <a:gd name="T16" fmla="*/ 4 w 11"/>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29">
                  <a:moveTo>
                    <a:pt x="4" y="0"/>
                  </a:moveTo>
                  <a:cubicBezTo>
                    <a:pt x="5" y="0"/>
                    <a:pt x="6" y="0"/>
                    <a:pt x="7" y="0"/>
                  </a:cubicBezTo>
                  <a:cubicBezTo>
                    <a:pt x="6" y="5"/>
                    <a:pt x="8" y="11"/>
                    <a:pt x="9" y="17"/>
                  </a:cubicBezTo>
                  <a:cubicBezTo>
                    <a:pt x="10" y="22"/>
                    <a:pt x="11" y="27"/>
                    <a:pt x="11" y="29"/>
                  </a:cubicBezTo>
                  <a:cubicBezTo>
                    <a:pt x="10" y="29"/>
                    <a:pt x="6" y="25"/>
                    <a:pt x="6" y="24"/>
                  </a:cubicBezTo>
                  <a:cubicBezTo>
                    <a:pt x="4" y="22"/>
                    <a:pt x="3" y="20"/>
                    <a:pt x="2" y="17"/>
                  </a:cubicBezTo>
                  <a:cubicBezTo>
                    <a:pt x="1" y="13"/>
                    <a:pt x="0" y="9"/>
                    <a:pt x="1" y="6"/>
                  </a:cubicBezTo>
                  <a:cubicBezTo>
                    <a:pt x="1" y="4"/>
                    <a:pt x="1" y="2"/>
                    <a:pt x="2" y="1"/>
                  </a:cubicBezTo>
                  <a:cubicBezTo>
                    <a:pt x="2" y="1"/>
                    <a:pt x="3" y="0"/>
                    <a:pt x="4" y="0"/>
                  </a:cubicBez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4" name="Freeform 60">
              <a:extLst>
                <a:ext uri="{FF2B5EF4-FFF2-40B4-BE49-F238E27FC236}">
                  <a16:creationId xmlns:a16="http://schemas.microsoft.com/office/drawing/2014/main" id="{7C9CA898-BB9C-F745-96EA-18B678EF0870}"/>
                </a:ext>
              </a:extLst>
            </p:cNvPr>
            <p:cNvSpPr>
              <a:spLocks/>
            </p:cNvSpPr>
            <p:nvPr/>
          </p:nvSpPr>
          <p:spPr bwMode="auto">
            <a:xfrm>
              <a:off x="4237038" y="5826125"/>
              <a:ext cx="92075" cy="155575"/>
            </a:xfrm>
            <a:custGeom>
              <a:avLst/>
              <a:gdLst>
                <a:gd name="T0" fmla="*/ 12 w 29"/>
                <a:gd name="T1" fmla="*/ 7 h 49"/>
                <a:gd name="T2" fmla="*/ 26 w 29"/>
                <a:gd name="T3" fmla="*/ 27 h 49"/>
                <a:gd name="T4" fmla="*/ 15 w 29"/>
                <a:gd name="T5" fmla="*/ 42 h 49"/>
                <a:gd name="T6" fmla="*/ 12 w 29"/>
                <a:gd name="T7" fmla="*/ 7 h 49"/>
              </a:gdLst>
              <a:ahLst/>
              <a:cxnLst>
                <a:cxn ang="0">
                  <a:pos x="T0" y="T1"/>
                </a:cxn>
                <a:cxn ang="0">
                  <a:pos x="T2" y="T3"/>
                </a:cxn>
                <a:cxn ang="0">
                  <a:pos x="T4" y="T5"/>
                </a:cxn>
                <a:cxn ang="0">
                  <a:pos x="T6" y="T7"/>
                </a:cxn>
              </a:cxnLst>
              <a:rect l="0" t="0" r="r" b="b"/>
              <a:pathLst>
                <a:path w="29" h="49">
                  <a:moveTo>
                    <a:pt x="12" y="7"/>
                  </a:moveTo>
                  <a:cubicBezTo>
                    <a:pt x="29" y="0"/>
                    <a:pt x="29" y="16"/>
                    <a:pt x="26" y="27"/>
                  </a:cubicBezTo>
                  <a:cubicBezTo>
                    <a:pt x="24" y="34"/>
                    <a:pt x="20" y="39"/>
                    <a:pt x="15" y="42"/>
                  </a:cubicBezTo>
                  <a:cubicBezTo>
                    <a:pt x="0" y="49"/>
                    <a:pt x="17" y="15"/>
                    <a:pt x="12" y="7"/>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5" name="Freeform 61">
              <a:extLst>
                <a:ext uri="{FF2B5EF4-FFF2-40B4-BE49-F238E27FC236}">
                  <a16:creationId xmlns:a16="http://schemas.microsoft.com/office/drawing/2014/main" id="{7E16E469-88ED-634B-8929-43CCB242F6FE}"/>
                </a:ext>
              </a:extLst>
            </p:cNvPr>
            <p:cNvSpPr>
              <a:spLocks/>
            </p:cNvSpPr>
            <p:nvPr/>
          </p:nvSpPr>
          <p:spPr bwMode="auto">
            <a:xfrm>
              <a:off x="4278313" y="5854700"/>
              <a:ext cx="34925" cy="92075"/>
            </a:xfrm>
            <a:custGeom>
              <a:avLst/>
              <a:gdLst>
                <a:gd name="T0" fmla="*/ 7 w 11"/>
                <a:gd name="T1" fmla="*/ 0 h 29"/>
                <a:gd name="T2" fmla="*/ 4 w 11"/>
                <a:gd name="T3" fmla="*/ 0 h 29"/>
                <a:gd name="T4" fmla="*/ 2 w 11"/>
                <a:gd name="T5" fmla="*/ 17 h 29"/>
                <a:gd name="T6" fmla="*/ 0 w 11"/>
                <a:gd name="T7" fmla="*/ 29 h 29"/>
                <a:gd name="T8" fmla="*/ 5 w 11"/>
                <a:gd name="T9" fmla="*/ 24 h 29"/>
                <a:gd name="T10" fmla="*/ 9 w 11"/>
                <a:gd name="T11" fmla="*/ 17 h 29"/>
                <a:gd name="T12" fmla="*/ 10 w 11"/>
                <a:gd name="T13" fmla="*/ 6 h 29"/>
                <a:gd name="T14" fmla="*/ 9 w 11"/>
                <a:gd name="T15" fmla="*/ 1 h 29"/>
                <a:gd name="T16" fmla="*/ 7 w 11"/>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29">
                  <a:moveTo>
                    <a:pt x="7" y="0"/>
                  </a:moveTo>
                  <a:cubicBezTo>
                    <a:pt x="6" y="0"/>
                    <a:pt x="5" y="0"/>
                    <a:pt x="4" y="0"/>
                  </a:cubicBezTo>
                  <a:cubicBezTo>
                    <a:pt x="5" y="5"/>
                    <a:pt x="3" y="11"/>
                    <a:pt x="2" y="17"/>
                  </a:cubicBezTo>
                  <a:cubicBezTo>
                    <a:pt x="1" y="22"/>
                    <a:pt x="0" y="27"/>
                    <a:pt x="0" y="29"/>
                  </a:cubicBezTo>
                  <a:cubicBezTo>
                    <a:pt x="1" y="29"/>
                    <a:pt x="5" y="25"/>
                    <a:pt x="5" y="24"/>
                  </a:cubicBezTo>
                  <a:cubicBezTo>
                    <a:pt x="7" y="22"/>
                    <a:pt x="8" y="20"/>
                    <a:pt x="9" y="17"/>
                  </a:cubicBezTo>
                  <a:cubicBezTo>
                    <a:pt x="10" y="13"/>
                    <a:pt x="11" y="9"/>
                    <a:pt x="10" y="6"/>
                  </a:cubicBezTo>
                  <a:cubicBezTo>
                    <a:pt x="10" y="4"/>
                    <a:pt x="10" y="2"/>
                    <a:pt x="9" y="1"/>
                  </a:cubicBezTo>
                  <a:cubicBezTo>
                    <a:pt x="8" y="1"/>
                    <a:pt x="8" y="0"/>
                    <a:pt x="7" y="0"/>
                  </a:cubicBez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6" name="Freeform 62">
              <a:extLst>
                <a:ext uri="{FF2B5EF4-FFF2-40B4-BE49-F238E27FC236}">
                  <a16:creationId xmlns:a16="http://schemas.microsoft.com/office/drawing/2014/main" id="{FFECE7CC-FD3B-9641-B5BA-D811BDED8E47}"/>
                </a:ext>
              </a:extLst>
            </p:cNvPr>
            <p:cNvSpPr>
              <a:spLocks/>
            </p:cNvSpPr>
            <p:nvPr/>
          </p:nvSpPr>
          <p:spPr bwMode="auto">
            <a:xfrm>
              <a:off x="3949701" y="5664200"/>
              <a:ext cx="363538" cy="439738"/>
            </a:xfrm>
            <a:custGeom>
              <a:avLst/>
              <a:gdLst>
                <a:gd name="T0" fmla="*/ 38 w 114"/>
                <a:gd name="T1" fmla="*/ 0 h 138"/>
                <a:gd name="T2" fmla="*/ 76 w 114"/>
                <a:gd name="T3" fmla="*/ 0 h 138"/>
                <a:gd name="T4" fmla="*/ 111 w 114"/>
                <a:gd name="T5" fmla="*/ 35 h 138"/>
                <a:gd name="T6" fmla="*/ 104 w 114"/>
                <a:gd name="T7" fmla="*/ 84 h 138"/>
                <a:gd name="T8" fmla="*/ 88 w 114"/>
                <a:gd name="T9" fmla="*/ 122 h 138"/>
                <a:gd name="T10" fmla="*/ 57 w 114"/>
                <a:gd name="T11" fmla="*/ 138 h 138"/>
                <a:gd name="T12" fmla="*/ 57 w 114"/>
                <a:gd name="T13" fmla="*/ 138 h 138"/>
                <a:gd name="T14" fmla="*/ 26 w 114"/>
                <a:gd name="T15" fmla="*/ 122 h 138"/>
                <a:gd name="T16" fmla="*/ 10 w 114"/>
                <a:gd name="T17" fmla="*/ 84 h 138"/>
                <a:gd name="T18" fmla="*/ 3 w 114"/>
                <a:gd name="T19" fmla="*/ 35 h 138"/>
                <a:gd name="T20" fmla="*/ 38 w 114"/>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38">
                  <a:moveTo>
                    <a:pt x="38" y="0"/>
                  </a:moveTo>
                  <a:cubicBezTo>
                    <a:pt x="76" y="0"/>
                    <a:pt x="76" y="0"/>
                    <a:pt x="76" y="0"/>
                  </a:cubicBezTo>
                  <a:cubicBezTo>
                    <a:pt x="95" y="0"/>
                    <a:pt x="114" y="16"/>
                    <a:pt x="111" y="35"/>
                  </a:cubicBezTo>
                  <a:cubicBezTo>
                    <a:pt x="104" y="84"/>
                    <a:pt x="104" y="84"/>
                    <a:pt x="104" y="84"/>
                  </a:cubicBezTo>
                  <a:cubicBezTo>
                    <a:pt x="102" y="98"/>
                    <a:pt x="96" y="112"/>
                    <a:pt x="88" y="122"/>
                  </a:cubicBezTo>
                  <a:cubicBezTo>
                    <a:pt x="81" y="132"/>
                    <a:pt x="72" y="138"/>
                    <a:pt x="57" y="138"/>
                  </a:cubicBezTo>
                  <a:cubicBezTo>
                    <a:pt x="57" y="138"/>
                    <a:pt x="57" y="138"/>
                    <a:pt x="57" y="138"/>
                  </a:cubicBezTo>
                  <a:cubicBezTo>
                    <a:pt x="42" y="138"/>
                    <a:pt x="33" y="132"/>
                    <a:pt x="26" y="122"/>
                  </a:cubicBezTo>
                  <a:cubicBezTo>
                    <a:pt x="17" y="111"/>
                    <a:pt x="12" y="97"/>
                    <a:pt x="10" y="84"/>
                  </a:cubicBezTo>
                  <a:cubicBezTo>
                    <a:pt x="3" y="35"/>
                    <a:pt x="3" y="35"/>
                    <a:pt x="3" y="35"/>
                  </a:cubicBezTo>
                  <a:cubicBezTo>
                    <a:pt x="0" y="16"/>
                    <a:pt x="19" y="0"/>
                    <a:pt x="38" y="0"/>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7" name="Freeform 63">
              <a:extLst>
                <a:ext uri="{FF2B5EF4-FFF2-40B4-BE49-F238E27FC236}">
                  <a16:creationId xmlns:a16="http://schemas.microsoft.com/office/drawing/2014/main" id="{8F9E439A-E9F9-6D4B-819C-01511C0800A6}"/>
                </a:ext>
              </a:extLst>
            </p:cNvPr>
            <p:cNvSpPr>
              <a:spLocks/>
            </p:cNvSpPr>
            <p:nvPr/>
          </p:nvSpPr>
          <p:spPr bwMode="auto">
            <a:xfrm>
              <a:off x="3819526" y="6157913"/>
              <a:ext cx="625475" cy="690563"/>
            </a:xfrm>
            <a:custGeom>
              <a:avLst/>
              <a:gdLst>
                <a:gd name="T0" fmla="*/ 26 w 196"/>
                <a:gd name="T1" fmla="*/ 204 h 217"/>
                <a:gd name="T2" fmla="*/ 0 w 196"/>
                <a:gd name="T3" fmla="*/ 23 h 217"/>
                <a:gd name="T4" fmla="*/ 60 w 196"/>
                <a:gd name="T5" fmla="*/ 0 h 217"/>
                <a:gd name="T6" fmla="*/ 98 w 196"/>
                <a:gd name="T7" fmla="*/ 75 h 217"/>
                <a:gd name="T8" fmla="*/ 136 w 196"/>
                <a:gd name="T9" fmla="*/ 0 h 217"/>
                <a:gd name="T10" fmla="*/ 196 w 196"/>
                <a:gd name="T11" fmla="*/ 23 h 217"/>
                <a:gd name="T12" fmla="*/ 170 w 196"/>
                <a:gd name="T13" fmla="*/ 205 h 217"/>
                <a:gd name="T14" fmla="*/ 99 w 196"/>
                <a:gd name="T15" fmla="*/ 217 h 217"/>
                <a:gd name="T16" fmla="*/ 99 w 196"/>
                <a:gd name="T17" fmla="*/ 217 h 217"/>
                <a:gd name="T18" fmla="*/ 26 w 196"/>
                <a:gd name="T19" fmla="*/ 204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17">
                  <a:moveTo>
                    <a:pt x="26" y="204"/>
                  </a:moveTo>
                  <a:cubicBezTo>
                    <a:pt x="21" y="154"/>
                    <a:pt x="6" y="63"/>
                    <a:pt x="0" y="23"/>
                  </a:cubicBezTo>
                  <a:cubicBezTo>
                    <a:pt x="21" y="12"/>
                    <a:pt x="38" y="6"/>
                    <a:pt x="60" y="0"/>
                  </a:cubicBezTo>
                  <a:cubicBezTo>
                    <a:pt x="98" y="75"/>
                    <a:pt x="98" y="75"/>
                    <a:pt x="98" y="75"/>
                  </a:cubicBezTo>
                  <a:cubicBezTo>
                    <a:pt x="136" y="0"/>
                    <a:pt x="136" y="0"/>
                    <a:pt x="136" y="0"/>
                  </a:cubicBezTo>
                  <a:cubicBezTo>
                    <a:pt x="158" y="6"/>
                    <a:pt x="175" y="12"/>
                    <a:pt x="196" y="23"/>
                  </a:cubicBezTo>
                  <a:cubicBezTo>
                    <a:pt x="190" y="63"/>
                    <a:pt x="175" y="155"/>
                    <a:pt x="170" y="205"/>
                  </a:cubicBezTo>
                  <a:cubicBezTo>
                    <a:pt x="148" y="212"/>
                    <a:pt x="124" y="217"/>
                    <a:pt x="99" y="217"/>
                  </a:cubicBezTo>
                  <a:cubicBezTo>
                    <a:pt x="99" y="217"/>
                    <a:pt x="99" y="217"/>
                    <a:pt x="99" y="217"/>
                  </a:cubicBezTo>
                  <a:cubicBezTo>
                    <a:pt x="73" y="217"/>
                    <a:pt x="49" y="212"/>
                    <a:pt x="26" y="20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8" name="Freeform 64">
              <a:extLst>
                <a:ext uri="{FF2B5EF4-FFF2-40B4-BE49-F238E27FC236}">
                  <a16:creationId xmlns:a16="http://schemas.microsoft.com/office/drawing/2014/main" id="{3F52D6B6-0A48-C347-8752-11C612EB2846}"/>
                </a:ext>
              </a:extLst>
            </p:cNvPr>
            <p:cNvSpPr>
              <a:spLocks/>
            </p:cNvSpPr>
            <p:nvPr/>
          </p:nvSpPr>
          <p:spPr bwMode="auto">
            <a:xfrm>
              <a:off x="3995738" y="6157913"/>
              <a:ext cx="273050" cy="269875"/>
            </a:xfrm>
            <a:custGeom>
              <a:avLst/>
              <a:gdLst>
                <a:gd name="T0" fmla="*/ 0 w 86"/>
                <a:gd name="T1" fmla="*/ 1 h 85"/>
                <a:gd name="T2" fmla="*/ 5 w 86"/>
                <a:gd name="T3" fmla="*/ 0 h 85"/>
                <a:gd name="T4" fmla="*/ 43 w 86"/>
                <a:gd name="T5" fmla="*/ 75 h 85"/>
                <a:gd name="T6" fmla="*/ 81 w 86"/>
                <a:gd name="T7" fmla="*/ 0 h 85"/>
                <a:gd name="T8" fmla="*/ 86 w 86"/>
                <a:gd name="T9" fmla="*/ 1 h 85"/>
                <a:gd name="T10" fmla="*/ 47 w 86"/>
                <a:gd name="T11" fmla="*/ 77 h 85"/>
                <a:gd name="T12" fmla="*/ 43 w 86"/>
                <a:gd name="T13" fmla="*/ 85 h 85"/>
                <a:gd name="T14" fmla="*/ 39 w 86"/>
                <a:gd name="T15" fmla="*/ 77 h 85"/>
                <a:gd name="T16" fmla="*/ 0 w 86"/>
                <a:gd name="T17" fmla="*/ 1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 h="85">
                  <a:moveTo>
                    <a:pt x="0" y="1"/>
                  </a:moveTo>
                  <a:cubicBezTo>
                    <a:pt x="2" y="1"/>
                    <a:pt x="3" y="0"/>
                    <a:pt x="5" y="0"/>
                  </a:cubicBezTo>
                  <a:cubicBezTo>
                    <a:pt x="43" y="75"/>
                    <a:pt x="43" y="75"/>
                    <a:pt x="43" y="75"/>
                  </a:cubicBezTo>
                  <a:cubicBezTo>
                    <a:pt x="81" y="0"/>
                    <a:pt x="81" y="0"/>
                    <a:pt x="81" y="0"/>
                  </a:cubicBezTo>
                  <a:cubicBezTo>
                    <a:pt x="83" y="0"/>
                    <a:pt x="84" y="1"/>
                    <a:pt x="86" y="1"/>
                  </a:cubicBezTo>
                  <a:cubicBezTo>
                    <a:pt x="47" y="77"/>
                    <a:pt x="47" y="77"/>
                    <a:pt x="47" y="77"/>
                  </a:cubicBezTo>
                  <a:cubicBezTo>
                    <a:pt x="43" y="85"/>
                    <a:pt x="43" y="85"/>
                    <a:pt x="43" y="85"/>
                  </a:cubicBezTo>
                  <a:cubicBezTo>
                    <a:pt x="39" y="77"/>
                    <a:pt x="39" y="77"/>
                    <a:pt x="39" y="77"/>
                  </a:cubicBezTo>
                  <a:cubicBezTo>
                    <a:pt x="0" y="1"/>
                    <a:pt x="0" y="1"/>
                    <a:pt x="0" y="1"/>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9" name="Freeform 65">
              <a:extLst>
                <a:ext uri="{FF2B5EF4-FFF2-40B4-BE49-F238E27FC236}">
                  <a16:creationId xmlns:a16="http://schemas.microsoft.com/office/drawing/2014/main" id="{F253DDF5-B6C2-4A47-8554-80013CBCD1C4}"/>
                </a:ext>
              </a:extLst>
            </p:cNvPr>
            <p:cNvSpPr>
              <a:spLocks/>
            </p:cNvSpPr>
            <p:nvPr/>
          </p:nvSpPr>
          <p:spPr bwMode="auto">
            <a:xfrm>
              <a:off x="3914776" y="5568950"/>
              <a:ext cx="434975" cy="368300"/>
            </a:xfrm>
            <a:custGeom>
              <a:avLst/>
              <a:gdLst>
                <a:gd name="T0" fmla="*/ 68 w 136"/>
                <a:gd name="T1" fmla="*/ 71 h 116"/>
                <a:gd name="T2" fmla="*/ 53 w 136"/>
                <a:gd name="T3" fmla="*/ 70 h 116"/>
                <a:gd name="T4" fmla="*/ 52 w 136"/>
                <a:gd name="T5" fmla="*/ 41 h 116"/>
                <a:gd name="T6" fmla="*/ 45 w 136"/>
                <a:gd name="T7" fmla="*/ 69 h 116"/>
                <a:gd name="T8" fmla="*/ 27 w 136"/>
                <a:gd name="T9" fmla="*/ 69 h 116"/>
                <a:gd name="T10" fmla="*/ 21 w 136"/>
                <a:gd name="T11" fmla="*/ 116 h 116"/>
                <a:gd name="T12" fmla="*/ 33 w 136"/>
                <a:gd name="T13" fmla="*/ 14 h 116"/>
                <a:gd name="T14" fmla="*/ 103 w 136"/>
                <a:gd name="T15" fmla="*/ 14 h 116"/>
                <a:gd name="T16" fmla="*/ 115 w 136"/>
                <a:gd name="T17" fmla="*/ 116 h 116"/>
                <a:gd name="T18" fmla="*/ 109 w 136"/>
                <a:gd name="T19" fmla="*/ 69 h 116"/>
                <a:gd name="T20" fmla="*/ 68 w 136"/>
                <a:gd name="T21" fmla="*/ 71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6" h="116">
                  <a:moveTo>
                    <a:pt x="68" y="71"/>
                  </a:moveTo>
                  <a:cubicBezTo>
                    <a:pt x="62" y="71"/>
                    <a:pt x="58" y="71"/>
                    <a:pt x="53" y="70"/>
                  </a:cubicBezTo>
                  <a:cubicBezTo>
                    <a:pt x="50" y="62"/>
                    <a:pt x="49" y="54"/>
                    <a:pt x="52" y="41"/>
                  </a:cubicBezTo>
                  <a:cubicBezTo>
                    <a:pt x="52" y="41"/>
                    <a:pt x="44" y="53"/>
                    <a:pt x="45" y="69"/>
                  </a:cubicBezTo>
                  <a:cubicBezTo>
                    <a:pt x="39" y="67"/>
                    <a:pt x="33" y="70"/>
                    <a:pt x="27" y="69"/>
                  </a:cubicBezTo>
                  <a:cubicBezTo>
                    <a:pt x="21" y="79"/>
                    <a:pt x="20" y="97"/>
                    <a:pt x="21" y="116"/>
                  </a:cubicBezTo>
                  <a:cubicBezTo>
                    <a:pt x="0" y="78"/>
                    <a:pt x="7" y="34"/>
                    <a:pt x="33" y="14"/>
                  </a:cubicBezTo>
                  <a:cubicBezTo>
                    <a:pt x="53" y="0"/>
                    <a:pt x="83" y="0"/>
                    <a:pt x="103" y="14"/>
                  </a:cubicBezTo>
                  <a:cubicBezTo>
                    <a:pt x="128" y="33"/>
                    <a:pt x="136" y="78"/>
                    <a:pt x="115" y="116"/>
                  </a:cubicBezTo>
                  <a:cubicBezTo>
                    <a:pt x="116" y="97"/>
                    <a:pt x="115" y="79"/>
                    <a:pt x="109" y="69"/>
                  </a:cubicBezTo>
                  <a:cubicBezTo>
                    <a:pt x="96" y="72"/>
                    <a:pt x="82" y="71"/>
                    <a:pt x="68" y="71"/>
                  </a:cubicBez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26" name="Oval Callout 3">
            <a:extLst>
              <a:ext uri="{FF2B5EF4-FFF2-40B4-BE49-F238E27FC236}">
                <a16:creationId xmlns:a16="http://schemas.microsoft.com/office/drawing/2014/main" id="{A38D7950-A6AC-8741-8C2C-875641818EB4}"/>
              </a:ext>
            </a:extLst>
          </p:cNvPr>
          <p:cNvSpPr/>
          <p:nvPr/>
        </p:nvSpPr>
        <p:spPr>
          <a:xfrm>
            <a:off x="1790432" y="5093750"/>
            <a:ext cx="10089017" cy="631189"/>
          </a:xfrm>
          <a:prstGeom prst="wedgeRectCallout">
            <a:avLst>
              <a:gd name="adj1" fmla="val -54618"/>
              <a:gd name="adj2" fmla="val 14984"/>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latin typeface="Arial" panose="020B0604020202020204" pitchFamily="34" charset="0"/>
                <a:cs typeface="Arial" panose="020B0604020202020204" pitchFamily="34" charset="0"/>
              </a:rPr>
              <a:t>“</a:t>
            </a:r>
            <a:r>
              <a:rPr lang="en-GB" dirty="0">
                <a:solidFill>
                  <a:schemeClr val="bg1"/>
                </a:solidFill>
              </a:rPr>
              <a:t>The procurement of medications. I had to predict usage and apply this to our orders. Finding out alternatives for medications that were no longer available in the supply chain</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Redeployed Pharmacist</a:t>
            </a:r>
            <a:endParaRPr lang="en-US"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7730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a:extLst>
              <a:ext uri="{FF2B5EF4-FFF2-40B4-BE49-F238E27FC236}">
                <a16:creationId xmlns:a16="http://schemas.microsoft.com/office/drawing/2014/main" id="{9A940BFC-B7A7-D84F-A15E-7CBDAAA69970}"/>
              </a:ext>
            </a:extLst>
          </p:cNvPr>
          <p:cNvGrpSpPr>
            <a:grpSpLocks noChangeAspect="1"/>
          </p:cNvGrpSpPr>
          <p:nvPr/>
        </p:nvGrpSpPr>
        <p:grpSpPr>
          <a:xfrm>
            <a:off x="5546567" y="4903048"/>
            <a:ext cx="782832" cy="781980"/>
            <a:chOff x="3405188" y="1804988"/>
            <a:chExt cx="1454150" cy="1452563"/>
          </a:xfrm>
        </p:grpSpPr>
        <p:sp>
          <p:nvSpPr>
            <p:cNvPr id="21" name="Oval 166">
              <a:extLst>
                <a:ext uri="{FF2B5EF4-FFF2-40B4-BE49-F238E27FC236}">
                  <a16:creationId xmlns:a16="http://schemas.microsoft.com/office/drawing/2014/main" id="{A903B278-EFCE-A849-B4F8-0CF905395B7C}"/>
                </a:ext>
              </a:extLst>
            </p:cNvPr>
            <p:cNvSpPr>
              <a:spLocks noChangeArrowheads="1"/>
            </p:cNvSpPr>
            <p:nvPr/>
          </p:nvSpPr>
          <p:spPr bwMode="auto">
            <a:xfrm>
              <a:off x="3405188" y="1804988"/>
              <a:ext cx="1454150" cy="1452563"/>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22" name="Freeform 153">
              <a:extLst>
                <a:ext uri="{FF2B5EF4-FFF2-40B4-BE49-F238E27FC236}">
                  <a16:creationId xmlns:a16="http://schemas.microsoft.com/office/drawing/2014/main" id="{5C09F715-83E0-A44F-8913-C3A17260856C}"/>
                </a:ext>
              </a:extLst>
            </p:cNvPr>
            <p:cNvSpPr>
              <a:spLocks/>
            </p:cNvSpPr>
            <p:nvPr/>
          </p:nvSpPr>
          <p:spPr bwMode="auto">
            <a:xfrm>
              <a:off x="3797301" y="2047875"/>
              <a:ext cx="669925" cy="785813"/>
            </a:xfrm>
            <a:custGeom>
              <a:avLst/>
              <a:gdLst>
                <a:gd name="T0" fmla="*/ 207 w 210"/>
                <a:gd name="T1" fmla="*/ 133 h 247"/>
                <a:gd name="T2" fmla="*/ 202 w 210"/>
                <a:gd name="T3" fmla="*/ 109 h 247"/>
                <a:gd name="T4" fmla="*/ 199 w 210"/>
                <a:gd name="T5" fmla="*/ 98 h 247"/>
                <a:gd name="T6" fmla="*/ 191 w 210"/>
                <a:gd name="T7" fmla="*/ 73 h 247"/>
                <a:gd name="T8" fmla="*/ 185 w 210"/>
                <a:gd name="T9" fmla="*/ 56 h 247"/>
                <a:gd name="T10" fmla="*/ 172 w 210"/>
                <a:gd name="T11" fmla="*/ 38 h 247"/>
                <a:gd name="T12" fmla="*/ 155 w 210"/>
                <a:gd name="T13" fmla="*/ 29 h 247"/>
                <a:gd name="T14" fmla="*/ 139 w 210"/>
                <a:gd name="T15" fmla="*/ 22 h 247"/>
                <a:gd name="T16" fmla="*/ 117 w 210"/>
                <a:gd name="T17" fmla="*/ 9 h 247"/>
                <a:gd name="T18" fmla="*/ 82 w 210"/>
                <a:gd name="T19" fmla="*/ 15 h 247"/>
                <a:gd name="T20" fmla="*/ 64 w 210"/>
                <a:gd name="T21" fmla="*/ 16 h 247"/>
                <a:gd name="T22" fmla="*/ 32 w 210"/>
                <a:gd name="T23" fmla="*/ 43 h 247"/>
                <a:gd name="T24" fmla="*/ 24 w 210"/>
                <a:gd name="T25" fmla="*/ 59 h 247"/>
                <a:gd name="T26" fmla="*/ 14 w 210"/>
                <a:gd name="T27" fmla="*/ 74 h 247"/>
                <a:gd name="T28" fmla="*/ 11 w 210"/>
                <a:gd name="T29" fmla="*/ 92 h 247"/>
                <a:gd name="T30" fmla="*/ 0 w 210"/>
                <a:gd name="T31" fmla="*/ 109 h 247"/>
                <a:gd name="T32" fmla="*/ 5 w 210"/>
                <a:gd name="T33" fmla="*/ 129 h 247"/>
                <a:gd name="T34" fmla="*/ 6 w 210"/>
                <a:gd name="T35" fmla="*/ 146 h 247"/>
                <a:gd name="T36" fmla="*/ 9 w 210"/>
                <a:gd name="T37" fmla="*/ 162 h 247"/>
                <a:gd name="T38" fmla="*/ 18 w 210"/>
                <a:gd name="T39" fmla="*/ 181 h 247"/>
                <a:gd name="T40" fmla="*/ 27 w 210"/>
                <a:gd name="T41" fmla="*/ 195 h 247"/>
                <a:gd name="T42" fmla="*/ 41 w 210"/>
                <a:gd name="T43" fmla="*/ 209 h 247"/>
                <a:gd name="T44" fmla="*/ 61 w 210"/>
                <a:gd name="T45" fmla="*/ 224 h 247"/>
                <a:gd name="T46" fmla="*/ 77 w 210"/>
                <a:gd name="T47" fmla="*/ 237 h 247"/>
                <a:gd name="T48" fmla="*/ 97 w 210"/>
                <a:gd name="T49" fmla="*/ 242 h 247"/>
                <a:gd name="T50" fmla="*/ 127 w 210"/>
                <a:gd name="T51" fmla="*/ 232 h 247"/>
                <a:gd name="T52" fmla="*/ 144 w 210"/>
                <a:gd name="T53" fmla="*/ 230 h 247"/>
                <a:gd name="T54" fmla="*/ 159 w 210"/>
                <a:gd name="T55" fmla="*/ 222 h 247"/>
                <a:gd name="T56" fmla="*/ 176 w 210"/>
                <a:gd name="T57" fmla="*/ 204 h 247"/>
                <a:gd name="T58" fmla="*/ 194 w 210"/>
                <a:gd name="T59" fmla="*/ 177 h 247"/>
                <a:gd name="T60" fmla="*/ 199 w 210"/>
                <a:gd name="T61" fmla="*/ 162 h 247"/>
                <a:gd name="T62" fmla="*/ 209 w 210"/>
                <a:gd name="T63" fmla="*/ 146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0" h="247">
                  <a:moveTo>
                    <a:pt x="205" y="136"/>
                  </a:moveTo>
                  <a:cubicBezTo>
                    <a:pt x="205" y="135"/>
                    <a:pt x="206" y="134"/>
                    <a:pt x="207" y="133"/>
                  </a:cubicBezTo>
                  <a:cubicBezTo>
                    <a:pt x="209" y="130"/>
                    <a:pt x="210" y="127"/>
                    <a:pt x="210" y="123"/>
                  </a:cubicBezTo>
                  <a:cubicBezTo>
                    <a:pt x="210" y="117"/>
                    <a:pt x="206" y="112"/>
                    <a:pt x="202" y="109"/>
                  </a:cubicBezTo>
                  <a:cubicBezTo>
                    <a:pt x="202" y="108"/>
                    <a:pt x="202" y="107"/>
                    <a:pt x="202" y="107"/>
                  </a:cubicBezTo>
                  <a:cubicBezTo>
                    <a:pt x="202" y="104"/>
                    <a:pt x="201" y="100"/>
                    <a:pt x="199" y="98"/>
                  </a:cubicBezTo>
                  <a:cubicBezTo>
                    <a:pt x="201" y="95"/>
                    <a:pt x="202" y="92"/>
                    <a:pt x="202" y="88"/>
                  </a:cubicBezTo>
                  <a:cubicBezTo>
                    <a:pt x="202" y="81"/>
                    <a:pt x="198" y="75"/>
                    <a:pt x="191" y="73"/>
                  </a:cubicBezTo>
                  <a:cubicBezTo>
                    <a:pt x="192" y="72"/>
                    <a:pt x="192" y="70"/>
                    <a:pt x="192" y="69"/>
                  </a:cubicBezTo>
                  <a:cubicBezTo>
                    <a:pt x="192" y="64"/>
                    <a:pt x="189" y="59"/>
                    <a:pt x="185" y="56"/>
                  </a:cubicBezTo>
                  <a:cubicBezTo>
                    <a:pt x="185" y="55"/>
                    <a:pt x="186" y="53"/>
                    <a:pt x="186" y="52"/>
                  </a:cubicBezTo>
                  <a:cubicBezTo>
                    <a:pt x="186" y="44"/>
                    <a:pt x="179" y="38"/>
                    <a:pt x="172" y="38"/>
                  </a:cubicBezTo>
                  <a:cubicBezTo>
                    <a:pt x="171" y="38"/>
                    <a:pt x="169" y="38"/>
                    <a:pt x="168" y="38"/>
                  </a:cubicBezTo>
                  <a:cubicBezTo>
                    <a:pt x="167" y="32"/>
                    <a:pt x="161" y="29"/>
                    <a:pt x="155" y="29"/>
                  </a:cubicBezTo>
                  <a:cubicBezTo>
                    <a:pt x="153" y="29"/>
                    <a:pt x="152" y="29"/>
                    <a:pt x="150" y="29"/>
                  </a:cubicBezTo>
                  <a:cubicBezTo>
                    <a:pt x="148" y="26"/>
                    <a:pt x="144" y="22"/>
                    <a:pt x="139" y="22"/>
                  </a:cubicBezTo>
                  <a:cubicBezTo>
                    <a:pt x="137" y="14"/>
                    <a:pt x="129" y="8"/>
                    <a:pt x="121" y="8"/>
                  </a:cubicBezTo>
                  <a:cubicBezTo>
                    <a:pt x="119" y="8"/>
                    <a:pt x="118" y="8"/>
                    <a:pt x="117" y="9"/>
                  </a:cubicBezTo>
                  <a:cubicBezTo>
                    <a:pt x="114" y="4"/>
                    <a:pt x="108" y="0"/>
                    <a:pt x="101" y="0"/>
                  </a:cubicBezTo>
                  <a:cubicBezTo>
                    <a:pt x="92" y="0"/>
                    <a:pt x="85" y="7"/>
                    <a:pt x="82" y="15"/>
                  </a:cubicBezTo>
                  <a:cubicBezTo>
                    <a:pt x="79" y="16"/>
                    <a:pt x="76" y="18"/>
                    <a:pt x="74" y="20"/>
                  </a:cubicBezTo>
                  <a:cubicBezTo>
                    <a:pt x="71" y="18"/>
                    <a:pt x="68" y="16"/>
                    <a:pt x="64" y="16"/>
                  </a:cubicBezTo>
                  <a:cubicBezTo>
                    <a:pt x="58" y="16"/>
                    <a:pt x="53" y="20"/>
                    <a:pt x="50" y="25"/>
                  </a:cubicBezTo>
                  <a:cubicBezTo>
                    <a:pt x="40" y="25"/>
                    <a:pt x="32" y="33"/>
                    <a:pt x="32" y="43"/>
                  </a:cubicBezTo>
                  <a:cubicBezTo>
                    <a:pt x="32" y="44"/>
                    <a:pt x="33" y="46"/>
                    <a:pt x="33" y="47"/>
                  </a:cubicBezTo>
                  <a:cubicBezTo>
                    <a:pt x="28" y="48"/>
                    <a:pt x="24" y="53"/>
                    <a:pt x="24" y="59"/>
                  </a:cubicBezTo>
                  <a:cubicBezTo>
                    <a:pt x="24" y="59"/>
                    <a:pt x="24" y="60"/>
                    <a:pt x="24" y="60"/>
                  </a:cubicBezTo>
                  <a:cubicBezTo>
                    <a:pt x="18" y="62"/>
                    <a:pt x="14" y="67"/>
                    <a:pt x="14" y="74"/>
                  </a:cubicBezTo>
                  <a:cubicBezTo>
                    <a:pt x="14" y="77"/>
                    <a:pt x="14" y="80"/>
                    <a:pt x="16" y="82"/>
                  </a:cubicBezTo>
                  <a:cubicBezTo>
                    <a:pt x="13" y="84"/>
                    <a:pt x="11" y="88"/>
                    <a:pt x="11" y="92"/>
                  </a:cubicBezTo>
                  <a:cubicBezTo>
                    <a:pt x="11" y="92"/>
                    <a:pt x="11" y="92"/>
                    <a:pt x="11" y="93"/>
                  </a:cubicBezTo>
                  <a:cubicBezTo>
                    <a:pt x="4" y="96"/>
                    <a:pt x="0" y="102"/>
                    <a:pt x="0" y="109"/>
                  </a:cubicBezTo>
                  <a:cubicBezTo>
                    <a:pt x="0" y="115"/>
                    <a:pt x="3" y="120"/>
                    <a:pt x="6" y="123"/>
                  </a:cubicBezTo>
                  <a:cubicBezTo>
                    <a:pt x="6" y="125"/>
                    <a:pt x="5" y="127"/>
                    <a:pt x="5" y="129"/>
                  </a:cubicBezTo>
                  <a:cubicBezTo>
                    <a:pt x="5" y="133"/>
                    <a:pt x="6" y="136"/>
                    <a:pt x="8" y="139"/>
                  </a:cubicBezTo>
                  <a:cubicBezTo>
                    <a:pt x="7" y="141"/>
                    <a:pt x="6" y="144"/>
                    <a:pt x="6" y="146"/>
                  </a:cubicBezTo>
                  <a:cubicBezTo>
                    <a:pt x="6" y="150"/>
                    <a:pt x="8" y="154"/>
                    <a:pt x="10" y="156"/>
                  </a:cubicBezTo>
                  <a:cubicBezTo>
                    <a:pt x="9" y="158"/>
                    <a:pt x="9" y="160"/>
                    <a:pt x="9" y="162"/>
                  </a:cubicBezTo>
                  <a:cubicBezTo>
                    <a:pt x="9" y="169"/>
                    <a:pt x="13" y="175"/>
                    <a:pt x="19" y="177"/>
                  </a:cubicBezTo>
                  <a:cubicBezTo>
                    <a:pt x="18" y="178"/>
                    <a:pt x="18" y="180"/>
                    <a:pt x="18" y="181"/>
                  </a:cubicBezTo>
                  <a:cubicBezTo>
                    <a:pt x="18" y="187"/>
                    <a:pt x="22" y="191"/>
                    <a:pt x="27" y="193"/>
                  </a:cubicBezTo>
                  <a:cubicBezTo>
                    <a:pt x="27" y="194"/>
                    <a:pt x="27" y="195"/>
                    <a:pt x="27" y="195"/>
                  </a:cubicBezTo>
                  <a:cubicBezTo>
                    <a:pt x="27" y="203"/>
                    <a:pt x="33" y="209"/>
                    <a:pt x="41" y="209"/>
                  </a:cubicBezTo>
                  <a:cubicBezTo>
                    <a:pt x="41" y="209"/>
                    <a:pt x="41" y="209"/>
                    <a:pt x="41" y="209"/>
                  </a:cubicBezTo>
                  <a:cubicBezTo>
                    <a:pt x="42" y="218"/>
                    <a:pt x="49" y="225"/>
                    <a:pt x="58" y="225"/>
                  </a:cubicBezTo>
                  <a:cubicBezTo>
                    <a:pt x="59" y="225"/>
                    <a:pt x="60" y="225"/>
                    <a:pt x="61" y="224"/>
                  </a:cubicBezTo>
                  <a:cubicBezTo>
                    <a:pt x="61" y="231"/>
                    <a:pt x="67" y="237"/>
                    <a:pt x="74" y="237"/>
                  </a:cubicBezTo>
                  <a:cubicBezTo>
                    <a:pt x="75" y="237"/>
                    <a:pt x="76" y="237"/>
                    <a:pt x="77" y="237"/>
                  </a:cubicBezTo>
                  <a:cubicBezTo>
                    <a:pt x="80" y="241"/>
                    <a:pt x="85" y="244"/>
                    <a:pt x="90" y="244"/>
                  </a:cubicBezTo>
                  <a:cubicBezTo>
                    <a:pt x="93" y="244"/>
                    <a:pt x="95" y="243"/>
                    <a:pt x="97" y="242"/>
                  </a:cubicBezTo>
                  <a:cubicBezTo>
                    <a:pt x="100" y="245"/>
                    <a:pt x="105" y="247"/>
                    <a:pt x="109" y="247"/>
                  </a:cubicBezTo>
                  <a:cubicBezTo>
                    <a:pt x="119" y="247"/>
                    <a:pt x="126" y="240"/>
                    <a:pt x="127" y="232"/>
                  </a:cubicBezTo>
                  <a:cubicBezTo>
                    <a:pt x="130" y="231"/>
                    <a:pt x="133" y="230"/>
                    <a:pt x="135" y="228"/>
                  </a:cubicBezTo>
                  <a:cubicBezTo>
                    <a:pt x="137" y="229"/>
                    <a:pt x="140" y="230"/>
                    <a:pt x="144" y="230"/>
                  </a:cubicBezTo>
                  <a:cubicBezTo>
                    <a:pt x="149" y="230"/>
                    <a:pt x="154" y="227"/>
                    <a:pt x="156" y="222"/>
                  </a:cubicBezTo>
                  <a:cubicBezTo>
                    <a:pt x="157" y="222"/>
                    <a:pt x="158" y="222"/>
                    <a:pt x="159" y="222"/>
                  </a:cubicBezTo>
                  <a:cubicBezTo>
                    <a:pt x="168" y="222"/>
                    <a:pt x="176" y="215"/>
                    <a:pt x="176" y="206"/>
                  </a:cubicBezTo>
                  <a:cubicBezTo>
                    <a:pt x="176" y="205"/>
                    <a:pt x="176" y="205"/>
                    <a:pt x="176" y="204"/>
                  </a:cubicBezTo>
                  <a:cubicBezTo>
                    <a:pt x="180" y="201"/>
                    <a:pt x="184" y="197"/>
                    <a:pt x="184" y="192"/>
                  </a:cubicBezTo>
                  <a:cubicBezTo>
                    <a:pt x="190" y="189"/>
                    <a:pt x="194" y="183"/>
                    <a:pt x="194" y="177"/>
                  </a:cubicBezTo>
                  <a:cubicBezTo>
                    <a:pt x="194" y="176"/>
                    <a:pt x="194" y="175"/>
                    <a:pt x="194" y="174"/>
                  </a:cubicBezTo>
                  <a:cubicBezTo>
                    <a:pt x="197" y="171"/>
                    <a:pt x="199" y="167"/>
                    <a:pt x="199" y="162"/>
                  </a:cubicBezTo>
                  <a:cubicBezTo>
                    <a:pt x="199" y="161"/>
                    <a:pt x="199" y="161"/>
                    <a:pt x="199" y="160"/>
                  </a:cubicBezTo>
                  <a:cubicBezTo>
                    <a:pt x="205" y="158"/>
                    <a:pt x="209" y="153"/>
                    <a:pt x="209" y="146"/>
                  </a:cubicBezTo>
                  <a:cubicBezTo>
                    <a:pt x="209" y="142"/>
                    <a:pt x="207" y="138"/>
                    <a:pt x="205" y="136"/>
                  </a:cubicBezTo>
                </a:path>
              </a:pathLst>
            </a:custGeom>
            <a:solidFill>
              <a:srgbClr val="01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3" name="Freeform 154">
              <a:extLst>
                <a:ext uri="{FF2B5EF4-FFF2-40B4-BE49-F238E27FC236}">
                  <a16:creationId xmlns:a16="http://schemas.microsoft.com/office/drawing/2014/main" id="{AA8A6EEA-A3C2-4E4E-8213-C625EC6041E2}"/>
                </a:ext>
              </a:extLst>
            </p:cNvPr>
            <p:cNvSpPr>
              <a:spLocks/>
            </p:cNvSpPr>
            <p:nvPr/>
          </p:nvSpPr>
          <p:spPr bwMode="auto">
            <a:xfrm>
              <a:off x="3797301" y="2047875"/>
              <a:ext cx="669925" cy="785813"/>
            </a:xfrm>
            <a:custGeom>
              <a:avLst/>
              <a:gdLst>
                <a:gd name="T0" fmla="*/ 207 w 210"/>
                <a:gd name="T1" fmla="*/ 133 h 247"/>
                <a:gd name="T2" fmla="*/ 202 w 210"/>
                <a:gd name="T3" fmla="*/ 109 h 247"/>
                <a:gd name="T4" fmla="*/ 199 w 210"/>
                <a:gd name="T5" fmla="*/ 98 h 247"/>
                <a:gd name="T6" fmla="*/ 191 w 210"/>
                <a:gd name="T7" fmla="*/ 73 h 247"/>
                <a:gd name="T8" fmla="*/ 185 w 210"/>
                <a:gd name="T9" fmla="*/ 56 h 247"/>
                <a:gd name="T10" fmla="*/ 172 w 210"/>
                <a:gd name="T11" fmla="*/ 38 h 247"/>
                <a:gd name="T12" fmla="*/ 155 w 210"/>
                <a:gd name="T13" fmla="*/ 29 h 247"/>
                <a:gd name="T14" fmla="*/ 139 w 210"/>
                <a:gd name="T15" fmla="*/ 22 h 247"/>
                <a:gd name="T16" fmla="*/ 117 w 210"/>
                <a:gd name="T17" fmla="*/ 9 h 247"/>
                <a:gd name="T18" fmla="*/ 82 w 210"/>
                <a:gd name="T19" fmla="*/ 15 h 247"/>
                <a:gd name="T20" fmla="*/ 64 w 210"/>
                <a:gd name="T21" fmla="*/ 16 h 247"/>
                <a:gd name="T22" fmla="*/ 32 w 210"/>
                <a:gd name="T23" fmla="*/ 43 h 247"/>
                <a:gd name="T24" fmla="*/ 24 w 210"/>
                <a:gd name="T25" fmla="*/ 59 h 247"/>
                <a:gd name="T26" fmla="*/ 14 w 210"/>
                <a:gd name="T27" fmla="*/ 74 h 247"/>
                <a:gd name="T28" fmla="*/ 11 w 210"/>
                <a:gd name="T29" fmla="*/ 92 h 247"/>
                <a:gd name="T30" fmla="*/ 0 w 210"/>
                <a:gd name="T31" fmla="*/ 109 h 247"/>
                <a:gd name="T32" fmla="*/ 5 w 210"/>
                <a:gd name="T33" fmla="*/ 129 h 247"/>
                <a:gd name="T34" fmla="*/ 6 w 210"/>
                <a:gd name="T35" fmla="*/ 146 h 247"/>
                <a:gd name="T36" fmla="*/ 9 w 210"/>
                <a:gd name="T37" fmla="*/ 162 h 247"/>
                <a:gd name="T38" fmla="*/ 18 w 210"/>
                <a:gd name="T39" fmla="*/ 181 h 247"/>
                <a:gd name="T40" fmla="*/ 27 w 210"/>
                <a:gd name="T41" fmla="*/ 195 h 247"/>
                <a:gd name="T42" fmla="*/ 41 w 210"/>
                <a:gd name="T43" fmla="*/ 209 h 247"/>
                <a:gd name="T44" fmla="*/ 61 w 210"/>
                <a:gd name="T45" fmla="*/ 224 h 247"/>
                <a:gd name="T46" fmla="*/ 77 w 210"/>
                <a:gd name="T47" fmla="*/ 237 h 247"/>
                <a:gd name="T48" fmla="*/ 97 w 210"/>
                <a:gd name="T49" fmla="*/ 242 h 247"/>
                <a:gd name="T50" fmla="*/ 127 w 210"/>
                <a:gd name="T51" fmla="*/ 232 h 247"/>
                <a:gd name="T52" fmla="*/ 144 w 210"/>
                <a:gd name="T53" fmla="*/ 230 h 247"/>
                <a:gd name="T54" fmla="*/ 159 w 210"/>
                <a:gd name="T55" fmla="*/ 222 h 247"/>
                <a:gd name="T56" fmla="*/ 176 w 210"/>
                <a:gd name="T57" fmla="*/ 204 h 247"/>
                <a:gd name="T58" fmla="*/ 194 w 210"/>
                <a:gd name="T59" fmla="*/ 177 h 247"/>
                <a:gd name="T60" fmla="*/ 199 w 210"/>
                <a:gd name="T61" fmla="*/ 162 h 247"/>
                <a:gd name="T62" fmla="*/ 209 w 210"/>
                <a:gd name="T63" fmla="*/ 146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0" h="247">
                  <a:moveTo>
                    <a:pt x="205" y="136"/>
                  </a:moveTo>
                  <a:cubicBezTo>
                    <a:pt x="205" y="135"/>
                    <a:pt x="206" y="134"/>
                    <a:pt x="207" y="133"/>
                  </a:cubicBezTo>
                  <a:cubicBezTo>
                    <a:pt x="209" y="130"/>
                    <a:pt x="210" y="127"/>
                    <a:pt x="210" y="123"/>
                  </a:cubicBezTo>
                  <a:cubicBezTo>
                    <a:pt x="210" y="117"/>
                    <a:pt x="206" y="112"/>
                    <a:pt x="202" y="109"/>
                  </a:cubicBezTo>
                  <a:cubicBezTo>
                    <a:pt x="202" y="108"/>
                    <a:pt x="202" y="107"/>
                    <a:pt x="202" y="107"/>
                  </a:cubicBezTo>
                  <a:cubicBezTo>
                    <a:pt x="202" y="104"/>
                    <a:pt x="201" y="100"/>
                    <a:pt x="199" y="98"/>
                  </a:cubicBezTo>
                  <a:cubicBezTo>
                    <a:pt x="201" y="95"/>
                    <a:pt x="202" y="92"/>
                    <a:pt x="202" y="88"/>
                  </a:cubicBezTo>
                  <a:cubicBezTo>
                    <a:pt x="202" y="81"/>
                    <a:pt x="198" y="75"/>
                    <a:pt x="191" y="73"/>
                  </a:cubicBezTo>
                  <a:cubicBezTo>
                    <a:pt x="192" y="72"/>
                    <a:pt x="192" y="70"/>
                    <a:pt x="192" y="69"/>
                  </a:cubicBezTo>
                  <a:cubicBezTo>
                    <a:pt x="192" y="64"/>
                    <a:pt x="189" y="59"/>
                    <a:pt x="185" y="56"/>
                  </a:cubicBezTo>
                  <a:cubicBezTo>
                    <a:pt x="185" y="55"/>
                    <a:pt x="186" y="53"/>
                    <a:pt x="186" y="52"/>
                  </a:cubicBezTo>
                  <a:cubicBezTo>
                    <a:pt x="186" y="44"/>
                    <a:pt x="179" y="38"/>
                    <a:pt x="172" y="38"/>
                  </a:cubicBezTo>
                  <a:cubicBezTo>
                    <a:pt x="171" y="38"/>
                    <a:pt x="169" y="38"/>
                    <a:pt x="168" y="38"/>
                  </a:cubicBezTo>
                  <a:cubicBezTo>
                    <a:pt x="167" y="32"/>
                    <a:pt x="161" y="29"/>
                    <a:pt x="155" y="29"/>
                  </a:cubicBezTo>
                  <a:cubicBezTo>
                    <a:pt x="153" y="29"/>
                    <a:pt x="152" y="29"/>
                    <a:pt x="150" y="29"/>
                  </a:cubicBezTo>
                  <a:cubicBezTo>
                    <a:pt x="148" y="26"/>
                    <a:pt x="144" y="22"/>
                    <a:pt x="139" y="22"/>
                  </a:cubicBezTo>
                  <a:cubicBezTo>
                    <a:pt x="137" y="14"/>
                    <a:pt x="129" y="8"/>
                    <a:pt x="121" y="8"/>
                  </a:cubicBezTo>
                  <a:cubicBezTo>
                    <a:pt x="119" y="8"/>
                    <a:pt x="118" y="8"/>
                    <a:pt x="117" y="9"/>
                  </a:cubicBezTo>
                  <a:cubicBezTo>
                    <a:pt x="114" y="4"/>
                    <a:pt x="108" y="0"/>
                    <a:pt x="101" y="0"/>
                  </a:cubicBezTo>
                  <a:cubicBezTo>
                    <a:pt x="92" y="0"/>
                    <a:pt x="85" y="7"/>
                    <a:pt x="82" y="15"/>
                  </a:cubicBezTo>
                  <a:cubicBezTo>
                    <a:pt x="79" y="16"/>
                    <a:pt x="76" y="18"/>
                    <a:pt x="74" y="20"/>
                  </a:cubicBezTo>
                  <a:cubicBezTo>
                    <a:pt x="71" y="18"/>
                    <a:pt x="68" y="16"/>
                    <a:pt x="64" y="16"/>
                  </a:cubicBezTo>
                  <a:cubicBezTo>
                    <a:pt x="58" y="16"/>
                    <a:pt x="53" y="20"/>
                    <a:pt x="50" y="25"/>
                  </a:cubicBezTo>
                  <a:cubicBezTo>
                    <a:pt x="40" y="25"/>
                    <a:pt x="32" y="33"/>
                    <a:pt x="32" y="43"/>
                  </a:cubicBezTo>
                  <a:cubicBezTo>
                    <a:pt x="32" y="44"/>
                    <a:pt x="33" y="46"/>
                    <a:pt x="33" y="47"/>
                  </a:cubicBezTo>
                  <a:cubicBezTo>
                    <a:pt x="28" y="48"/>
                    <a:pt x="24" y="53"/>
                    <a:pt x="24" y="59"/>
                  </a:cubicBezTo>
                  <a:cubicBezTo>
                    <a:pt x="24" y="59"/>
                    <a:pt x="24" y="60"/>
                    <a:pt x="24" y="60"/>
                  </a:cubicBezTo>
                  <a:cubicBezTo>
                    <a:pt x="18" y="62"/>
                    <a:pt x="14" y="67"/>
                    <a:pt x="14" y="74"/>
                  </a:cubicBezTo>
                  <a:cubicBezTo>
                    <a:pt x="14" y="77"/>
                    <a:pt x="14" y="80"/>
                    <a:pt x="16" y="82"/>
                  </a:cubicBezTo>
                  <a:cubicBezTo>
                    <a:pt x="13" y="84"/>
                    <a:pt x="11" y="88"/>
                    <a:pt x="11" y="92"/>
                  </a:cubicBezTo>
                  <a:cubicBezTo>
                    <a:pt x="11" y="92"/>
                    <a:pt x="11" y="92"/>
                    <a:pt x="11" y="93"/>
                  </a:cubicBezTo>
                  <a:cubicBezTo>
                    <a:pt x="4" y="96"/>
                    <a:pt x="0" y="102"/>
                    <a:pt x="0" y="109"/>
                  </a:cubicBezTo>
                  <a:cubicBezTo>
                    <a:pt x="0" y="115"/>
                    <a:pt x="3" y="120"/>
                    <a:pt x="6" y="123"/>
                  </a:cubicBezTo>
                  <a:cubicBezTo>
                    <a:pt x="6" y="125"/>
                    <a:pt x="5" y="127"/>
                    <a:pt x="5" y="129"/>
                  </a:cubicBezTo>
                  <a:cubicBezTo>
                    <a:pt x="5" y="133"/>
                    <a:pt x="6" y="136"/>
                    <a:pt x="8" y="139"/>
                  </a:cubicBezTo>
                  <a:cubicBezTo>
                    <a:pt x="7" y="141"/>
                    <a:pt x="6" y="144"/>
                    <a:pt x="6" y="146"/>
                  </a:cubicBezTo>
                  <a:cubicBezTo>
                    <a:pt x="6" y="150"/>
                    <a:pt x="8" y="154"/>
                    <a:pt x="10" y="156"/>
                  </a:cubicBezTo>
                  <a:cubicBezTo>
                    <a:pt x="9" y="158"/>
                    <a:pt x="9" y="160"/>
                    <a:pt x="9" y="162"/>
                  </a:cubicBezTo>
                  <a:cubicBezTo>
                    <a:pt x="9" y="169"/>
                    <a:pt x="13" y="175"/>
                    <a:pt x="19" y="177"/>
                  </a:cubicBezTo>
                  <a:cubicBezTo>
                    <a:pt x="18" y="178"/>
                    <a:pt x="18" y="180"/>
                    <a:pt x="18" y="181"/>
                  </a:cubicBezTo>
                  <a:cubicBezTo>
                    <a:pt x="18" y="187"/>
                    <a:pt x="22" y="191"/>
                    <a:pt x="27" y="193"/>
                  </a:cubicBezTo>
                  <a:cubicBezTo>
                    <a:pt x="27" y="194"/>
                    <a:pt x="27" y="195"/>
                    <a:pt x="27" y="195"/>
                  </a:cubicBezTo>
                  <a:cubicBezTo>
                    <a:pt x="27" y="203"/>
                    <a:pt x="33" y="209"/>
                    <a:pt x="41" y="209"/>
                  </a:cubicBezTo>
                  <a:cubicBezTo>
                    <a:pt x="41" y="209"/>
                    <a:pt x="41" y="209"/>
                    <a:pt x="41" y="209"/>
                  </a:cubicBezTo>
                  <a:cubicBezTo>
                    <a:pt x="42" y="218"/>
                    <a:pt x="49" y="225"/>
                    <a:pt x="58" y="225"/>
                  </a:cubicBezTo>
                  <a:cubicBezTo>
                    <a:pt x="59" y="225"/>
                    <a:pt x="60" y="225"/>
                    <a:pt x="61" y="224"/>
                  </a:cubicBezTo>
                  <a:cubicBezTo>
                    <a:pt x="61" y="231"/>
                    <a:pt x="67" y="237"/>
                    <a:pt x="74" y="237"/>
                  </a:cubicBezTo>
                  <a:cubicBezTo>
                    <a:pt x="75" y="237"/>
                    <a:pt x="76" y="237"/>
                    <a:pt x="77" y="237"/>
                  </a:cubicBezTo>
                  <a:cubicBezTo>
                    <a:pt x="80" y="241"/>
                    <a:pt x="85" y="244"/>
                    <a:pt x="90" y="244"/>
                  </a:cubicBezTo>
                  <a:cubicBezTo>
                    <a:pt x="93" y="244"/>
                    <a:pt x="95" y="243"/>
                    <a:pt x="97" y="242"/>
                  </a:cubicBezTo>
                  <a:cubicBezTo>
                    <a:pt x="100" y="245"/>
                    <a:pt x="105" y="247"/>
                    <a:pt x="109" y="247"/>
                  </a:cubicBezTo>
                  <a:cubicBezTo>
                    <a:pt x="119" y="247"/>
                    <a:pt x="126" y="240"/>
                    <a:pt x="127" y="232"/>
                  </a:cubicBezTo>
                  <a:cubicBezTo>
                    <a:pt x="130" y="231"/>
                    <a:pt x="133" y="230"/>
                    <a:pt x="135" y="228"/>
                  </a:cubicBezTo>
                  <a:cubicBezTo>
                    <a:pt x="137" y="229"/>
                    <a:pt x="140" y="230"/>
                    <a:pt x="144" y="230"/>
                  </a:cubicBezTo>
                  <a:cubicBezTo>
                    <a:pt x="149" y="230"/>
                    <a:pt x="154" y="227"/>
                    <a:pt x="156" y="222"/>
                  </a:cubicBezTo>
                  <a:cubicBezTo>
                    <a:pt x="157" y="222"/>
                    <a:pt x="158" y="222"/>
                    <a:pt x="159" y="222"/>
                  </a:cubicBezTo>
                  <a:cubicBezTo>
                    <a:pt x="168" y="222"/>
                    <a:pt x="176" y="215"/>
                    <a:pt x="176" y="206"/>
                  </a:cubicBezTo>
                  <a:cubicBezTo>
                    <a:pt x="176" y="205"/>
                    <a:pt x="176" y="205"/>
                    <a:pt x="176" y="204"/>
                  </a:cubicBezTo>
                  <a:cubicBezTo>
                    <a:pt x="180" y="201"/>
                    <a:pt x="184" y="197"/>
                    <a:pt x="184" y="192"/>
                  </a:cubicBezTo>
                  <a:cubicBezTo>
                    <a:pt x="190" y="189"/>
                    <a:pt x="194" y="183"/>
                    <a:pt x="194" y="177"/>
                  </a:cubicBezTo>
                  <a:cubicBezTo>
                    <a:pt x="194" y="176"/>
                    <a:pt x="194" y="175"/>
                    <a:pt x="194" y="174"/>
                  </a:cubicBezTo>
                  <a:cubicBezTo>
                    <a:pt x="197" y="171"/>
                    <a:pt x="199" y="167"/>
                    <a:pt x="199" y="162"/>
                  </a:cubicBezTo>
                  <a:cubicBezTo>
                    <a:pt x="199" y="161"/>
                    <a:pt x="199" y="161"/>
                    <a:pt x="199" y="160"/>
                  </a:cubicBezTo>
                  <a:cubicBezTo>
                    <a:pt x="205" y="158"/>
                    <a:pt x="209" y="153"/>
                    <a:pt x="209" y="146"/>
                  </a:cubicBezTo>
                  <a:cubicBezTo>
                    <a:pt x="209" y="142"/>
                    <a:pt x="207" y="138"/>
                    <a:pt x="205" y="136"/>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4" name="Freeform 155">
              <a:extLst>
                <a:ext uri="{FF2B5EF4-FFF2-40B4-BE49-F238E27FC236}">
                  <a16:creationId xmlns:a16="http://schemas.microsoft.com/office/drawing/2014/main" id="{4B40E26D-C691-5949-8FC6-5402410707CA}"/>
                </a:ext>
              </a:extLst>
            </p:cNvPr>
            <p:cNvSpPr>
              <a:spLocks/>
            </p:cNvSpPr>
            <p:nvPr/>
          </p:nvSpPr>
          <p:spPr bwMode="auto">
            <a:xfrm>
              <a:off x="4037013" y="2767013"/>
              <a:ext cx="184150" cy="79375"/>
            </a:xfrm>
            <a:custGeom>
              <a:avLst/>
              <a:gdLst>
                <a:gd name="T0" fmla="*/ 0 w 116"/>
                <a:gd name="T1" fmla="*/ 0 h 50"/>
                <a:gd name="T2" fmla="*/ 116 w 116"/>
                <a:gd name="T3" fmla="*/ 0 h 50"/>
                <a:gd name="T4" fmla="*/ 116 w 116"/>
                <a:gd name="T5" fmla="*/ 50 h 50"/>
                <a:gd name="T6" fmla="*/ 0 w 116"/>
                <a:gd name="T7" fmla="*/ 50 h 50"/>
                <a:gd name="T8" fmla="*/ 0 w 116"/>
                <a:gd name="T9" fmla="*/ 0 h 50"/>
                <a:gd name="T10" fmla="*/ 0 w 116"/>
                <a:gd name="T11" fmla="*/ 0 h 50"/>
              </a:gdLst>
              <a:ahLst/>
              <a:cxnLst>
                <a:cxn ang="0">
                  <a:pos x="T0" y="T1"/>
                </a:cxn>
                <a:cxn ang="0">
                  <a:pos x="T2" y="T3"/>
                </a:cxn>
                <a:cxn ang="0">
                  <a:pos x="T4" y="T5"/>
                </a:cxn>
                <a:cxn ang="0">
                  <a:pos x="T6" y="T7"/>
                </a:cxn>
                <a:cxn ang="0">
                  <a:pos x="T8" y="T9"/>
                </a:cxn>
                <a:cxn ang="0">
                  <a:pos x="T10" y="T11"/>
                </a:cxn>
              </a:cxnLst>
              <a:rect l="0" t="0" r="r" b="b"/>
              <a:pathLst>
                <a:path w="116" h="50">
                  <a:moveTo>
                    <a:pt x="0" y="0"/>
                  </a:moveTo>
                  <a:lnTo>
                    <a:pt x="116" y="0"/>
                  </a:lnTo>
                  <a:lnTo>
                    <a:pt x="116" y="50"/>
                  </a:lnTo>
                  <a:lnTo>
                    <a:pt x="0" y="50"/>
                  </a:lnTo>
                  <a:lnTo>
                    <a:pt x="0" y="0"/>
                  </a:lnTo>
                  <a:lnTo>
                    <a:pt x="0" y="0"/>
                  </a:ln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5" name="Freeform 156">
              <a:extLst>
                <a:ext uri="{FF2B5EF4-FFF2-40B4-BE49-F238E27FC236}">
                  <a16:creationId xmlns:a16="http://schemas.microsoft.com/office/drawing/2014/main" id="{A1C9A694-4CBC-BF4E-9B5F-D41603AC2905}"/>
                </a:ext>
              </a:extLst>
            </p:cNvPr>
            <p:cNvSpPr>
              <a:spLocks/>
            </p:cNvSpPr>
            <p:nvPr/>
          </p:nvSpPr>
          <p:spPr bwMode="auto">
            <a:xfrm>
              <a:off x="4014788" y="2668588"/>
              <a:ext cx="231775" cy="349250"/>
            </a:xfrm>
            <a:custGeom>
              <a:avLst/>
              <a:gdLst>
                <a:gd name="T0" fmla="*/ 146 w 146"/>
                <a:gd name="T1" fmla="*/ 74 h 220"/>
                <a:gd name="T2" fmla="*/ 124 w 146"/>
                <a:gd name="T3" fmla="*/ 62 h 220"/>
                <a:gd name="T4" fmla="*/ 124 w 146"/>
                <a:gd name="T5" fmla="*/ 0 h 220"/>
                <a:gd name="T6" fmla="*/ 22 w 146"/>
                <a:gd name="T7" fmla="*/ 0 h 220"/>
                <a:gd name="T8" fmla="*/ 22 w 146"/>
                <a:gd name="T9" fmla="*/ 62 h 220"/>
                <a:gd name="T10" fmla="*/ 0 w 146"/>
                <a:gd name="T11" fmla="*/ 74 h 220"/>
                <a:gd name="T12" fmla="*/ 22 w 146"/>
                <a:gd name="T13" fmla="*/ 220 h 220"/>
                <a:gd name="T14" fmla="*/ 124 w 146"/>
                <a:gd name="T15" fmla="*/ 220 h 220"/>
                <a:gd name="T16" fmla="*/ 146 w 146"/>
                <a:gd name="T17" fmla="*/ 74 h 220"/>
                <a:gd name="T18" fmla="*/ 146 w 146"/>
                <a:gd name="T19" fmla="*/ 74 h 220"/>
                <a:gd name="T20" fmla="*/ 146 w 146"/>
                <a:gd name="T21" fmla="*/ 74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220">
                  <a:moveTo>
                    <a:pt x="146" y="74"/>
                  </a:moveTo>
                  <a:lnTo>
                    <a:pt x="124" y="62"/>
                  </a:lnTo>
                  <a:lnTo>
                    <a:pt x="124" y="0"/>
                  </a:lnTo>
                  <a:lnTo>
                    <a:pt x="22" y="0"/>
                  </a:lnTo>
                  <a:lnTo>
                    <a:pt x="22" y="62"/>
                  </a:lnTo>
                  <a:lnTo>
                    <a:pt x="0" y="74"/>
                  </a:lnTo>
                  <a:lnTo>
                    <a:pt x="22" y="220"/>
                  </a:lnTo>
                  <a:lnTo>
                    <a:pt x="124" y="220"/>
                  </a:lnTo>
                  <a:lnTo>
                    <a:pt x="146" y="74"/>
                  </a:lnTo>
                  <a:lnTo>
                    <a:pt x="146" y="74"/>
                  </a:lnTo>
                  <a:lnTo>
                    <a:pt x="146" y="74"/>
                  </a:lnTo>
                  <a:close/>
                </a:path>
              </a:pathLst>
            </a:custGeom>
            <a:solidFill>
              <a:srgbClr val="8D61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6" name="Oval 157">
              <a:extLst>
                <a:ext uri="{FF2B5EF4-FFF2-40B4-BE49-F238E27FC236}">
                  <a16:creationId xmlns:a16="http://schemas.microsoft.com/office/drawing/2014/main" id="{F6E44982-E7B2-AD45-8C36-2C442C94B335}"/>
                </a:ext>
              </a:extLst>
            </p:cNvPr>
            <p:cNvSpPr>
              <a:spLocks noChangeArrowheads="1"/>
            </p:cNvSpPr>
            <p:nvPr/>
          </p:nvSpPr>
          <p:spPr bwMode="auto">
            <a:xfrm>
              <a:off x="4116388" y="2992438"/>
              <a:ext cx="31750" cy="4445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7" name="Oval 158">
              <a:extLst>
                <a:ext uri="{FF2B5EF4-FFF2-40B4-BE49-F238E27FC236}">
                  <a16:creationId xmlns:a16="http://schemas.microsoft.com/office/drawing/2014/main" id="{0C17415D-5F7F-F74C-B1E2-757781F94052}"/>
                </a:ext>
              </a:extLst>
            </p:cNvPr>
            <p:cNvSpPr>
              <a:spLocks noChangeArrowheads="1"/>
            </p:cNvSpPr>
            <p:nvPr/>
          </p:nvSpPr>
          <p:spPr bwMode="auto">
            <a:xfrm>
              <a:off x="4116388" y="2938463"/>
              <a:ext cx="31750" cy="3810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8" name="Freeform 159">
              <a:extLst>
                <a:ext uri="{FF2B5EF4-FFF2-40B4-BE49-F238E27FC236}">
                  <a16:creationId xmlns:a16="http://schemas.microsoft.com/office/drawing/2014/main" id="{78FD0ACF-1D9F-FD4B-BC3D-8F099BDAC121}"/>
                </a:ext>
              </a:extLst>
            </p:cNvPr>
            <p:cNvSpPr>
              <a:spLocks/>
            </p:cNvSpPr>
            <p:nvPr/>
          </p:nvSpPr>
          <p:spPr bwMode="auto">
            <a:xfrm>
              <a:off x="3995738" y="2767013"/>
              <a:ext cx="133350" cy="244475"/>
            </a:xfrm>
            <a:custGeom>
              <a:avLst/>
              <a:gdLst>
                <a:gd name="T0" fmla="*/ 13 w 42"/>
                <a:gd name="T1" fmla="*/ 0 h 77"/>
                <a:gd name="T2" fmla="*/ 0 w 42"/>
                <a:gd name="T3" fmla="*/ 3 h 77"/>
                <a:gd name="T4" fmla="*/ 42 w 42"/>
                <a:gd name="T5" fmla="*/ 49 h 77"/>
                <a:gd name="T6" fmla="*/ 13 w 42"/>
                <a:gd name="T7" fmla="*/ 0 h 77"/>
                <a:gd name="T8" fmla="*/ 13 w 42"/>
                <a:gd name="T9" fmla="*/ 0 h 77"/>
              </a:gdLst>
              <a:ahLst/>
              <a:cxnLst>
                <a:cxn ang="0">
                  <a:pos x="T0" y="T1"/>
                </a:cxn>
                <a:cxn ang="0">
                  <a:pos x="T2" y="T3"/>
                </a:cxn>
                <a:cxn ang="0">
                  <a:pos x="T4" y="T5"/>
                </a:cxn>
                <a:cxn ang="0">
                  <a:pos x="T6" y="T7"/>
                </a:cxn>
                <a:cxn ang="0">
                  <a:pos x="T8" y="T9"/>
                </a:cxn>
              </a:cxnLst>
              <a:rect l="0" t="0" r="r" b="b"/>
              <a:pathLst>
                <a:path w="42" h="77">
                  <a:moveTo>
                    <a:pt x="13" y="0"/>
                  </a:moveTo>
                  <a:cubicBezTo>
                    <a:pt x="13" y="0"/>
                    <a:pt x="4" y="3"/>
                    <a:pt x="0" y="3"/>
                  </a:cubicBezTo>
                  <a:cubicBezTo>
                    <a:pt x="1" y="28"/>
                    <a:pt x="6" y="77"/>
                    <a:pt x="42" y="49"/>
                  </a:cubicBezTo>
                  <a:cubicBezTo>
                    <a:pt x="13" y="0"/>
                    <a:pt x="13" y="0"/>
                    <a:pt x="13" y="0"/>
                  </a:cubicBezTo>
                  <a:cubicBezTo>
                    <a:pt x="13" y="0"/>
                    <a:pt x="13" y="0"/>
                    <a:pt x="13" y="0"/>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9" name="Freeform 160">
              <a:extLst>
                <a:ext uri="{FF2B5EF4-FFF2-40B4-BE49-F238E27FC236}">
                  <a16:creationId xmlns:a16="http://schemas.microsoft.com/office/drawing/2014/main" id="{8B0D2E71-31BF-924E-9A81-711172AAE7AB}"/>
                </a:ext>
              </a:extLst>
            </p:cNvPr>
            <p:cNvSpPr>
              <a:spLocks/>
            </p:cNvSpPr>
            <p:nvPr/>
          </p:nvSpPr>
          <p:spPr bwMode="auto">
            <a:xfrm>
              <a:off x="4129088" y="2767013"/>
              <a:ext cx="136525" cy="244475"/>
            </a:xfrm>
            <a:custGeom>
              <a:avLst/>
              <a:gdLst>
                <a:gd name="T0" fmla="*/ 30 w 43"/>
                <a:gd name="T1" fmla="*/ 0 h 77"/>
                <a:gd name="T2" fmla="*/ 43 w 43"/>
                <a:gd name="T3" fmla="*/ 3 h 77"/>
                <a:gd name="T4" fmla="*/ 0 w 43"/>
                <a:gd name="T5" fmla="*/ 49 h 77"/>
                <a:gd name="T6" fmla="*/ 30 w 43"/>
                <a:gd name="T7" fmla="*/ 0 h 77"/>
                <a:gd name="T8" fmla="*/ 30 w 43"/>
                <a:gd name="T9" fmla="*/ 0 h 77"/>
              </a:gdLst>
              <a:ahLst/>
              <a:cxnLst>
                <a:cxn ang="0">
                  <a:pos x="T0" y="T1"/>
                </a:cxn>
                <a:cxn ang="0">
                  <a:pos x="T2" y="T3"/>
                </a:cxn>
                <a:cxn ang="0">
                  <a:pos x="T4" y="T5"/>
                </a:cxn>
                <a:cxn ang="0">
                  <a:pos x="T6" y="T7"/>
                </a:cxn>
                <a:cxn ang="0">
                  <a:pos x="T8" y="T9"/>
                </a:cxn>
              </a:cxnLst>
              <a:rect l="0" t="0" r="r" b="b"/>
              <a:pathLst>
                <a:path w="43" h="77">
                  <a:moveTo>
                    <a:pt x="30" y="0"/>
                  </a:moveTo>
                  <a:cubicBezTo>
                    <a:pt x="30" y="0"/>
                    <a:pt x="40" y="3"/>
                    <a:pt x="43" y="3"/>
                  </a:cubicBezTo>
                  <a:cubicBezTo>
                    <a:pt x="43" y="28"/>
                    <a:pt x="37" y="77"/>
                    <a:pt x="0" y="49"/>
                  </a:cubicBezTo>
                  <a:cubicBezTo>
                    <a:pt x="30" y="0"/>
                    <a:pt x="30" y="0"/>
                    <a:pt x="30" y="0"/>
                  </a:cubicBezTo>
                  <a:cubicBezTo>
                    <a:pt x="30" y="0"/>
                    <a:pt x="30" y="0"/>
                    <a:pt x="30" y="0"/>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0" name="Freeform 161">
              <a:extLst>
                <a:ext uri="{FF2B5EF4-FFF2-40B4-BE49-F238E27FC236}">
                  <a16:creationId xmlns:a16="http://schemas.microsoft.com/office/drawing/2014/main" id="{EDE72B19-DFD5-0D41-8F01-77CF58F9F365}"/>
                </a:ext>
              </a:extLst>
            </p:cNvPr>
            <p:cNvSpPr>
              <a:spLocks/>
            </p:cNvSpPr>
            <p:nvPr/>
          </p:nvSpPr>
          <p:spPr bwMode="auto">
            <a:xfrm>
              <a:off x="3914776" y="2155825"/>
              <a:ext cx="423863" cy="579438"/>
            </a:xfrm>
            <a:custGeom>
              <a:avLst/>
              <a:gdLst>
                <a:gd name="T0" fmla="*/ 121 w 133"/>
                <a:gd name="T1" fmla="*/ 84 h 182"/>
                <a:gd name="T2" fmla="*/ 121 w 133"/>
                <a:gd name="T3" fmla="*/ 59 h 182"/>
                <a:gd name="T4" fmla="*/ 67 w 133"/>
                <a:gd name="T5" fmla="*/ 0 h 182"/>
                <a:gd name="T6" fmla="*/ 12 w 133"/>
                <a:gd name="T7" fmla="*/ 59 h 182"/>
                <a:gd name="T8" fmla="*/ 12 w 133"/>
                <a:gd name="T9" fmla="*/ 84 h 182"/>
                <a:gd name="T10" fmla="*/ 0 w 133"/>
                <a:gd name="T11" fmla="*/ 96 h 182"/>
                <a:gd name="T12" fmla="*/ 0 w 133"/>
                <a:gd name="T13" fmla="*/ 109 h 182"/>
                <a:gd name="T14" fmla="*/ 12 w 133"/>
                <a:gd name="T15" fmla="*/ 121 h 182"/>
                <a:gd name="T16" fmla="*/ 67 w 133"/>
                <a:gd name="T17" fmla="*/ 182 h 182"/>
                <a:gd name="T18" fmla="*/ 121 w 133"/>
                <a:gd name="T19" fmla="*/ 121 h 182"/>
                <a:gd name="T20" fmla="*/ 133 w 133"/>
                <a:gd name="T21" fmla="*/ 109 h 182"/>
                <a:gd name="T22" fmla="*/ 133 w 133"/>
                <a:gd name="T23" fmla="*/ 96 h 182"/>
                <a:gd name="T24" fmla="*/ 121 w 133"/>
                <a:gd name="T25" fmla="*/ 8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82">
                  <a:moveTo>
                    <a:pt x="121" y="84"/>
                  </a:moveTo>
                  <a:cubicBezTo>
                    <a:pt x="121" y="59"/>
                    <a:pt x="121" y="59"/>
                    <a:pt x="121" y="59"/>
                  </a:cubicBezTo>
                  <a:cubicBezTo>
                    <a:pt x="121" y="33"/>
                    <a:pt x="91" y="0"/>
                    <a:pt x="67" y="0"/>
                  </a:cubicBezTo>
                  <a:cubicBezTo>
                    <a:pt x="43" y="0"/>
                    <a:pt x="12" y="33"/>
                    <a:pt x="12" y="59"/>
                  </a:cubicBezTo>
                  <a:cubicBezTo>
                    <a:pt x="12" y="84"/>
                    <a:pt x="12" y="84"/>
                    <a:pt x="12" y="84"/>
                  </a:cubicBezTo>
                  <a:cubicBezTo>
                    <a:pt x="6" y="84"/>
                    <a:pt x="0" y="90"/>
                    <a:pt x="0" y="96"/>
                  </a:cubicBezTo>
                  <a:cubicBezTo>
                    <a:pt x="0" y="109"/>
                    <a:pt x="0" y="109"/>
                    <a:pt x="0" y="109"/>
                  </a:cubicBezTo>
                  <a:cubicBezTo>
                    <a:pt x="0" y="115"/>
                    <a:pt x="6" y="121"/>
                    <a:pt x="12" y="121"/>
                  </a:cubicBezTo>
                  <a:cubicBezTo>
                    <a:pt x="12" y="148"/>
                    <a:pt x="43" y="182"/>
                    <a:pt x="67" y="182"/>
                  </a:cubicBezTo>
                  <a:cubicBezTo>
                    <a:pt x="91" y="182"/>
                    <a:pt x="121" y="148"/>
                    <a:pt x="121" y="121"/>
                  </a:cubicBezTo>
                  <a:cubicBezTo>
                    <a:pt x="128" y="121"/>
                    <a:pt x="133" y="115"/>
                    <a:pt x="133" y="109"/>
                  </a:cubicBezTo>
                  <a:cubicBezTo>
                    <a:pt x="133" y="96"/>
                    <a:pt x="133" y="96"/>
                    <a:pt x="133" y="96"/>
                  </a:cubicBezTo>
                  <a:cubicBezTo>
                    <a:pt x="133" y="90"/>
                    <a:pt x="128" y="84"/>
                    <a:pt x="121" y="84"/>
                  </a:cubicBezTo>
                </a:path>
              </a:pathLst>
            </a:custGeom>
            <a:solidFill>
              <a:srgbClr val="A376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1" name="Freeform 162">
              <a:extLst>
                <a:ext uri="{FF2B5EF4-FFF2-40B4-BE49-F238E27FC236}">
                  <a16:creationId xmlns:a16="http://schemas.microsoft.com/office/drawing/2014/main" id="{C2FD1112-B81B-764D-8179-230B576777B5}"/>
                </a:ext>
              </a:extLst>
            </p:cNvPr>
            <p:cNvSpPr>
              <a:spLocks/>
            </p:cNvSpPr>
            <p:nvPr/>
          </p:nvSpPr>
          <p:spPr bwMode="auto">
            <a:xfrm>
              <a:off x="3914776" y="2155825"/>
              <a:ext cx="423863" cy="579438"/>
            </a:xfrm>
            <a:custGeom>
              <a:avLst/>
              <a:gdLst>
                <a:gd name="T0" fmla="*/ 121 w 133"/>
                <a:gd name="T1" fmla="*/ 84 h 182"/>
                <a:gd name="T2" fmla="*/ 121 w 133"/>
                <a:gd name="T3" fmla="*/ 59 h 182"/>
                <a:gd name="T4" fmla="*/ 67 w 133"/>
                <a:gd name="T5" fmla="*/ 0 h 182"/>
                <a:gd name="T6" fmla="*/ 12 w 133"/>
                <a:gd name="T7" fmla="*/ 59 h 182"/>
                <a:gd name="T8" fmla="*/ 12 w 133"/>
                <a:gd name="T9" fmla="*/ 84 h 182"/>
                <a:gd name="T10" fmla="*/ 0 w 133"/>
                <a:gd name="T11" fmla="*/ 96 h 182"/>
                <a:gd name="T12" fmla="*/ 0 w 133"/>
                <a:gd name="T13" fmla="*/ 109 h 182"/>
                <a:gd name="T14" fmla="*/ 12 w 133"/>
                <a:gd name="T15" fmla="*/ 121 h 182"/>
                <a:gd name="T16" fmla="*/ 67 w 133"/>
                <a:gd name="T17" fmla="*/ 182 h 182"/>
                <a:gd name="T18" fmla="*/ 121 w 133"/>
                <a:gd name="T19" fmla="*/ 121 h 182"/>
                <a:gd name="T20" fmla="*/ 133 w 133"/>
                <a:gd name="T21" fmla="*/ 109 h 182"/>
                <a:gd name="T22" fmla="*/ 133 w 133"/>
                <a:gd name="T23" fmla="*/ 96 h 182"/>
                <a:gd name="T24" fmla="*/ 121 w 133"/>
                <a:gd name="T25" fmla="*/ 8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82">
                  <a:moveTo>
                    <a:pt x="121" y="84"/>
                  </a:moveTo>
                  <a:cubicBezTo>
                    <a:pt x="121" y="59"/>
                    <a:pt x="121" y="59"/>
                    <a:pt x="121" y="59"/>
                  </a:cubicBezTo>
                  <a:cubicBezTo>
                    <a:pt x="121" y="33"/>
                    <a:pt x="91" y="0"/>
                    <a:pt x="67" y="0"/>
                  </a:cubicBezTo>
                  <a:cubicBezTo>
                    <a:pt x="43" y="0"/>
                    <a:pt x="12" y="33"/>
                    <a:pt x="12" y="59"/>
                  </a:cubicBezTo>
                  <a:cubicBezTo>
                    <a:pt x="12" y="84"/>
                    <a:pt x="12" y="84"/>
                    <a:pt x="12" y="84"/>
                  </a:cubicBezTo>
                  <a:cubicBezTo>
                    <a:pt x="6" y="84"/>
                    <a:pt x="0" y="90"/>
                    <a:pt x="0" y="96"/>
                  </a:cubicBezTo>
                  <a:cubicBezTo>
                    <a:pt x="0" y="109"/>
                    <a:pt x="0" y="109"/>
                    <a:pt x="0" y="109"/>
                  </a:cubicBezTo>
                  <a:cubicBezTo>
                    <a:pt x="0" y="115"/>
                    <a:pt x="6" y="121"/>
                    <a:pt x="12" y="121"/>
                  </a:cubicBezTo>
                  <a:cubicBezTo>
                    <a:pt x="12" y="148"/>
                    <a:pt x="43" y="182"/>
                    <a:pt x="67" y="182"/>
                  </a:cubicBezTo>
                  <a:cubicBezTo>
                    <a:pt x="91" y="182"/>
                    <a:pt x="121" y="148"/>
                    <a:pt x="121" y="121"/>
                  </a:cubicBezTo>
                  <a:cubicBezTo>
                    <a:pt x="128" y="121"/>
                    <a:pt x="133" y="115"/>
                    <a:pt x="133" y="109"/>
                  </a:cubicBezTo>
                  <a:cubicBezTo>
                    <a:pt x="133" y="96"/>
                    <a:pt x="133" y="96"/>
                    <a:pt x="133" y="96"/>
                  </a:cubicBezTo>
                  <a:cubicBezTo>
                    <a:pt x="133" y="90"/>
                    <a:pt x="128" y="84"/>
                    <a:pt x="121" y="84"/>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2" name="Freeform 163">
              <a:extLst>
                <a:ext uri="{FF2B5EF4-FFF2-40B4-BE49-F238E27FC236}">
                  <a16:creationId xmlns:a16="http://schemas.microsoft.com/office/drawing/2014/main" id="{0B0CB603-3F69-A74E-B827-AE119CC9514B}"/>
                </a:ext>
              </a:extLst>
            </p:cNvPr>
            <p:cNvSpPr>
              <a:spLocks/>
            </p:cNvSpPr>
            <p:nvPr/>
          </p:nvSpPr>
          <p:spPr bwMode="auto">
            <a:xfrm>
              <a:off x="3889376" y="2054225"/>
              <a:ext cx="523875" cy="336550"/>
            </a:xfrm>
            <a:custGeom>
              <a:avLst/>
              <a:gdLst>
                <a:gd name="T0" fmla="*/ 155 w 164"/>
                <a:gd name="T1" fmla="*/ 72 h 106"/>
                <a:gd name="T2" fmla="*/ 158 w 164"/>
                <a:gd name="T3" fmla="*/ 63 h 106"/>
                <a:gd name="T4" fmla="*/ 156 w 164"/>
                <a:gd name="T5" fmla="*/ 56 h 106"/>
                <a:gd name="T6" fmla="*/ 159 w 164"/>
                <a:gd name="T7" fmla="*/ 47 h 106"/>
                <a:gd name="T8" fmla="*/ 148 w 164"/>
                <a:gd name="T9" fmla="*/ 33 h 106"/>
                <a:gd name="T10" fmla="*/ 144 w 164"/>
                <a:gd name="T11" fmla="*/ 31 h 106"/>
                <a:gd name="T12" fmla="*/ 145 w 164"/>
                <a:gd name="T13" fmla="*/ 27 h 106"/>
                <a:gd name="T14" fmla="*/ 131 w 164"/>
                <a:gd name="T15" fmla="*/ 14 h 106"/>
                <a:gd name="T16" fmla="*/ 121 w 164"/>
                <a:gd name="T17" fmla="*/ 17 h 106"/>
                <a:gd name="T18" fmla="*/ 105 w 164"/>
                <a:gd name="T19" fmla="*/ 5 h 106"/>
                <a:gd name="T20" fmla="*/ 89 w 164"/>
                <a:gd name="T21" fmla="*/ 22 h 106"/>
                <a:gd name="T22" fmla="*/ 91 w 164"/>
                <a:gd name="T23" fmla="*/ 29 h 106"/>
                <a:gd name="T24" fmla="*/ 86 w 164"/>
                <a:gd name="T25" fmla="*/ 31 h 106"/>
                <a:gd name="T26" fmla="*/ 86 w 164"/>
                <a:gd name="T27" fmla="*/ 30 h 106"/>
                <a:gd name="T28" fmla="*/ 80 w 164"/>
                <a:gd name="T29" fmla="*/ 19 h 106"/>
                <a:gd name="T30" fmla="*/ 80 w 164"/>
                <a:gd name="T31" fmla="*/ 16 h 106"/>
                <a:gd name="T32" fmla="*/ 64 w 164"/>
                <a:gd name="T33" fmla="*/ 0 h 106"/>
                <a:gd name="T34" fmla="*/ 64 w 164"/>
                <a:gd name="T35" fmla="*/ 1 h 106"/>
                <a:gd name="T36" fmla="*/ 59 w 164"/>
                <a:gd name="T37" fmla="*/ 0 h 106"/>
                <a:gd name="T38" fmla="*/ 47 w 164"/>
                <a:gd name="T39" fmla="*/ 5 h 106"/>
                <a:gd name="T40" fmla="*/ 33 w 164"/>
                <a:gd name="T41" fmla="*/ 21 h 106"/>
                <a:gd name="T42" fmla="*/ 22 w 164"/>
                <a:gd name="T43" fmla="*/ 28 h 106"/>
                <a:gd name="T44" fmla="*/ 15 w 164"/>
                <a:gd name="T45" fmla="*/ 41 h 106"/>
                <a:gd name="T46" fmla="*/ 5 w 164"/>
                <a:gd name="T47" fmla="*/ 54 h 106"/>
                <a:gd name="T48" fmla="*/ 6 w 164"/>
                <a:gd name="T49" fmla="*/ 57 h 106"/>
                <a:gd name="T50" fmla="*/ 0 w 164"/>
                <a:gd name="T51" fmla="*/ 70 h 106"/>
                <a:gd name="T52" fmla="*/ 8 w 164"/>
                <a:gd name="T53" fmla="*/ 84 h 106"/>
                <a:gd name="T54" fmla="*/ 8 w 164"/>
                <a:gd name="T55" fmla="*/ 87 h 106"/>
                <a:gd name="T56" fmla="*/ 26 w 164"/>
                <a:gd name="T57" fmla="*/ 105 h 106"/>
                <a:gd name="T58" fmla="*/ 39 w 164"/>
                <a:gd name="T59" fmla="*/ 100 h 106"/>
                <a:gd name="T60" fmla="*/ 48 w 164"/>
                <a:gd name="T61" fmla="*/ 90 h 106"/>
                <a:gd name="T62" fmla="*/ 49 w 164"/>
                <a:gd name="T63" fmla="*/ 90 h 106"/>
                <a:gd name="T64" fmla="*/ 63 w 164"/>
                <a:gd name="T65" fmla="*/ 76 h 106"/>
                <a:gd name="T66" fmla="*/ 63 w 164"/>
                <a:gd name="T67" fmla="*/ 76 h 106"/>
                <a:gd name="T68" fmla="*/ 73 w 164"/>
                <a:gd name="T69" fmla="*/ 68 h 106"/>
                <a:gd name="T70" fmla="*/ 74 w 164"/>
                <a:gd name="T71" fmla="*/ 67 h 106"/>
                <a:gd name="T72" fmla="*/ 91 w 164"/>
                <a:gd name="T73" fmla="*/ 78 h 106"/>
                <a:gd name="T74" fmla="*/ 105 w 164"/>
                <a:gd name="T75" fmla="*/ 91 h 106"/>
                <a:gd name="T76" fmla="*/ 107 w 164"/>
                <a:gd name="T77" fmla="*/ 90 h 106"/>
                <a:gd name="T78" fmla="*/ 106 w 164"/>
                <a:gd name="T79" fmla="*/ 92 h 106"/>
                <a:gd name="T80" fmla="*/ 120 w 164"/>
                <a:gd name="T81" fmla="*/ 106 h 106"/>
                <a:gd name="T82" fmla="*/ 133 w 164"/>
                <a:gd name="T83" fmla="*/ 99 h 106"/>
                <a:gd name="T84" fmla="*/ 146 w 164"/>
                <a:gd name="T85" fmla="*/ 105 h 106"/>
                <a:gd name="T86" fmla="*/ 164 w 164"/>
                <a:gd name="T87" fmla="*/ 87 h 106"/>
                <a:gd name="T88" fmla="*/ 155 w 164"/>
                <a:gd name="T89" fmla="*/ 7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4" h="106">
                  <a:moveTo>
                    <a:pt x="155" y="72"/>
                  </a:moveTo>
                  <a:cubicBezTo>
                    <a:pt x="157" y="69"/>
                    <a:pt x="158" y="66"/>
                    <a:pt x="158" y="63"/>
                  </a:cubicBezTo>
                  <a:cubicBezTo>
                    <a:pt x="158" y="60"/>
                    <a:pt x="158" y="58"/>
                    <a:pt x="156" y="56"/>
                  </a:cubicBezTo>
                  <a:cubicBezTo>
                    <a:pt x="158" y="53"/>
                    <a:pt x="159" y="50"/>
                    <a:pt x="159" y="47"/>
                  </a:cubicBezTo>
                  <a:cubicBezTo>
                    <a:pt x="159" y="40"/>
                    <a:pt x="154" y="34"/>
                    <a:pt x="148" y="33"/>
                  </a:cubicBezTo>
                  <a:cubicBezTo>
                    <a:pt x="147" y="32"/>
                    <a:pt x="145" y="31"/>
                    <a:pt x="144" y="31"/>
                  </a:cubicBezTo>
                  <a:cubicBezTo>
                    <a:pt x="144" y="30"/>
                    <a:pt x="145" y="29"/>
                    <a:pt x="145" y="27"/>
                  </a:cubicBezTo>
                  <a:cubicBezTo>
                    <a:pt x="145" y="19"/>
                    <a:pt x="138" y="14"/>
                    <a:pt x="131" y="14"/>
                  </a:cubicBezTo>
                  <a:cubicBezTo>
                    <a:pt x="127" y="14"/>
                    <a:pt x="124" y="15"/>
                    <a:pt x="121" y="17"/>
                  </a:cubicBezTo>
                  <a:cubicBezTo>
                    <a:pt x="119" y="10"/>
                    <a:pt x="113" y="5"/>
                    <a:pt x="105" y="5"/>
                  </a:cubicBezTo>
                  <a:cubicBezTo>
                    <a:pt x="97" y="5"/>
                    <a:pt x="89" y="12"/>
                    <a:pt x="89" y="22"/>
                  </a:cubicBezTo>
                  <a:cubicBezTo>
                    <a:pt x="89" y="24"/>
                    <a:pt x="90" y="26"/>
                    <a:pt x="91" y="29"/>
                  </a:cubicBezTo>
                  <a:cubicBezTo>
                    <a:pt x="89" y="29"/>
                    <a:pt x="87" y="30"/>
                    <a:pt x="86" y="31"/>
                  </a:cubicBezTo>
                  <a:cubicBezTo>
                    <a:pt x="86" y="31"/>
                    <a:pt x="86" y="31"/>
                    <a:pt x="86" y="30"/>
                  </a:cubicBezTo>
                  <a:cubicBezTo>
                    <a:pt x="86" y="25"/>
                    <a:pt x="84" y="22"/>
                    <a:pt x="80" y="19"/>
                  </a:cubicBezTo>
                  <a:cubicBezTo>
                    <a:pt x="80" y="18"/>
                    <a:pt x="80" y="17"/>
                    <a:pt x="80" y="16"/>
                  </a:cubicBezTo>
                  <a:cubicBezTo>
                    <a:pt x="80" y="8"/>
                    <a:pt x="73" y="0"/>
                    <a:pt x="64" y="0"/>
                  </a:cubicBezTo>
                  <a:cubicBezTo>
                    <a:pt x="64" y="1"/>
                    <a:pt x="64" y="1"/>
                    <a:pt x="64" y="1"/>
                  </a:cubicBezTo>
                  <a:cubicBezTo>
                    <a:pt x="62" y="0"/>
                    <a:pt x="61" y="0"/>
                    <a:pt x="59" y="0"/>
                  </a:cubicBezTo>
                  <a:cubicBezTo>
                    <a:pt x="54" y="0"/>
                    <a:pt x="50" y="2"/>
                    <a:pt x="47" y="5"/>
                  </a:cubicBezTo>
                  <a:cubicBezTo>
                    <a:pt x="39" y="6"/>
                    <a:pt x="33" y="12"/>
                    <a:pt x="33" y="21"/>
                  </a:cubicBezTo>
                  <a:cubicBezTo>
                    <a:pt x="28" y="21"/>
                    <a:pt x="24" y="24"/>
                    <a:pt x="22" y="28"/>
                  </a:cubicBezTo>
                  <a:cubicBezTo>
                    <a:pt x="18" y="30"/>
                    <a:pt x="15" y="35"/>
                    <a:pt x="15" y="41"/>
                  </a:cubicBezTo>
                  <a:cubicBezTo>
                    <a:pt x="9" y="43"/>
                    <a:pt x="5" y="48"/>
                    <a:pt x="5" y="54"/>
                  </a:cubicBezTo>
                  <a:cubicBezTo>
                    <a:pt x="5" y="55"/>
                    <a:pt x="5" y="56"/>
                    <a:pt x="6" y="57"/>
                  </a:cubicBezTo>
                  <a:cubicBezTo>
                    <a:pt x="2" y="61"/>
                    <a:pt x="0" y="65"/>
                    <a:pt x="0" y="70"/>
                  </a:cubicBezTo>
                  <a:cubicBezTo>
                    <a:pt x="0" y="76"/>
                    <a:pt x="4" y="81"/>
                    <a:pt x="8" y="84"/>
                  </a:cubicBezTo>
                  <a:cubicBezTo>
                    <a:pt x="8" y="85"/>
                    <a:pt x="8" y="86"/>
                    <a:pt x="8" y="87"/>
                  </a:cubicBezTo>
                  <a:cubicBezTo>
                    <a:pt x="8" y="97"/>
                    <a:pt x="16" y="105"/>
                    <a:pt x="26" y="105"/>
                  </a:cubicBezTo>
                  <a:cubicBezTo>
                    <a:pt x="31" y="105"/>
                    <a:pt x="35" y="103"/>
                    <a:pt x="39" y="100"/>
                  </a:cubicBezTo>
                  <a:cubicBezTo>
                    <a:pt x="43" y="99"/>
                    <a:pt x="47" y="95"/>
                    <a:pt x="48" y="90"/>
                  </a:cubicBezTo>
                  <a:cubicBezTo>
                    <a:pt x="49" y="90"/>
                    <a:pt x="49" y="90"/>
                    <a:pt x="49" y="90"/>
                  </a:cubicBezTo>
                  <a:cubicBezTo>
                    <a:pt x="57" y="90"/>
                    <a:pt x="63" y="84"/>
                    <a:pt x="63" y="76"/>
                  </a:cubicBezTo>
                  <a:cubicBezTo>
                    <a:pt x="63" y="76"/>
                    <a:pt x="63" y="76"/>
                    <a:pt x="63" y="76"/>
                  </a:cubicBezTo>
                  <a:cubicBezTo>
                    <a:pt x="67" y="75"/>
                    <a:pt x="71" y="72"/>
                    <a:pt x="73" y="68"/>
                  </a:cubicBezTo>
                  <a:cubicBezTo>
                    <a:pt x="73" y="67"/>
                    <a:pt x="74" y="67"/>
                    <a:pt x="74" y="67"/>
                  </a:cubicBezTo>
                  <a:cubicBezTo>
                    <a:pt x="77" y="74"/>
                    <a:pt x="84" y="78"/>
                    <a:pt x="91" y="78"/>
                  </a:cubicBezTo>
                  <a:cubicBezTo>
                    <a:pt x="92" y="85"/>
                    <a:pt x="98" y="91"/>
                    <a:pt x="105" y="91"/>
                  </a:cubicBezTo>
                  <a:cubicBezTo>
                    <a:pt x="105" y="91"/>
                    <a:pt x="106" y="90"/>
                    <a:pt x="107" y="90"/>
                  </a:cubicBezTo>
                  <a:cubicBezTo>
                    <a:pt x="106" y="91"/>
                    <a:pt x="106" y="91"/>
                    <a:pt x="106" y="92"/>
                  </a:cubicBezTo>
                  <a:cubicBezTo>
                    <a:pt x="106" y="100"/>
                    <a:pt x="113" y="106"/>
                    <a:pt x="120" y="106"/>
                  </a:cubicBezTo>
                  <a:cubicBezTo>
                    <a:pt x="126" y="106"/>
                    <a:pt x="130" y="103"/>
                    <a:pt x="133" y="99"/>
                  </a:cubicBezTo>
                  <a:cubicBezTo>
                    <a:pt x="136" y="102"/>
                    <a:pt x="141" y="105"/>
                    <a:pt x="146" y="105"/>
                  </a:cubicBezTo>
                  <a:cubicBezTo>
                    <a:pt x="156" y="105"/>
                    <a:pt x="164" y="96"/>
                    <a:pt x="164" y="87"/>
                  </a:cubicBezTo>
                  <a:cubicBezTo>
                    <a:pt x="164" y="80"/>
                    <a:pt x="161" y="75"/>
                    <a:pt x="155" y="72"/>
                  </a:cubicBezTo>
                </a:path>
              </a:pathLst>
            </a:custGeom>
            <a:solidFill>
              <a:srgbClr val="01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3" name="Freeform 164">
              <a:extLst>
                <a:ext uri="{FF2B5EF4-FFF2-40B4-BE49-F238E27FC236}">
                  <a16:creationId xmlns:a16="http://schemas.microsoft.com/office/drawing/2014/main" id="{306AA13D-C18F-EF46-8D55-A61924CB00FE}"/>
                </a:ext>
              </a:extLst>
            </p:cNvPr>
            <p:cNvSpPr>
              <a:spLocks/>
            </p:cNvSpPr>
            <p:nvPr/>
          </p:nvSpPr>
          <p:spPr bwMode="auto">
            <a:xfrm>
              <a:off x="3889376" y="2054225"/>
              <a:ext cx="523875" cy="336550"/>
            </a:xfrm>
            <a:custGeom>
              <a:avLst/>
              <a:gdLst>
                <a:gd name="T0" fmla="*/ 155 w 164"/>
                <a:gd name="T1" fmla="*/ 72 h 106"/>
                <a:gd name="T2" fmla="*/ 158 w 164"/>
                <a:gd name="T3" fmla="*/ 63 h 106"/>
                <a:gd name="T4" fmla="*/ 156 w 164"/>
                <a:gd name="T5" fmla="*/ 56 h 106"/>
                <a:gd name="T6" fmla="*/ 159 w 164"/>
                <a:gd name="T7" fmla="*/ 47 h 106"/>
                <a:gd name="T8" fmla="*/ 148 w 164"/>
                <a:gd name="T9" fmla="*/ 33 h 106"/>
                <a:gd name="T10" fmla="*/ 144 w 164"/>
                <a:gd name="T11" fmla="*/ 31 h 106"/>
                <a:gd name="T12" fmla="*/ 145 w 164"/>
                <a:gd name="T13" fmla="*/ 27 h 106"/>
                <a:gd name="T14" fmla="*/ 131 w 164"/>
                <a:gd name="T15" fmla="*/ 14 h 106"/>
                <a:gd name="T16" fmla="*/ 121 w 164"/>
                <a:gd name="T17" fmla="*/ 17 h 106"/>
                <a:gd name="T18" fmla="*/ 105 w 164"/>
                <a:gd name="T19" fmla="*/ 5 h 106"/>
                <a:gd name="T20" fmla="*/ 89 w 164"/>
                <a:gd name="T21" fmla="*/ 22 h 106"/>
                <a:gd name="T22" fmla="*/ 91 w 164"/>
                <a:gd name="T23" fmla="*/ 29 h 106"/>
                <a:gd name="T24" fmla="*/ 86 w 164"/>
                <a:gd name="T25" fmla="*/ 31 h 106"/>
                <a:gd name="T26" fmla="*/ 86 w 164"/>
                <a:gd name="T27" fmla="*/ 30 h 106"/>
                <a:gd name="T28" fmla="*/ 80 w 164"/>
                <a:gd name="T29" fmla="*/ 19 h 106"/>
                <a:gd name="T30" fmla="*/ 80 w 164"/>
                <a:gd name="T31" fmla="*/ 16 h 106"/>
                <a:gd name="T32" fmla="*/ 64 w 164"/>
                <a:gd name="T33" fmla="*/ 0 h 106"/>
                <a:gd name="T34" fmla="*/ 64 w 164"/>
                <a:gd name="T35" fmla="*/ 1 h 106"/>
                <a:gd name="T36" fmla="*/ 59 w 164"/>
                <a:gd name="T37" fmla="*/ 0 h 106"/>
                <a:gd name="T38" fmla="*/ 47 w 164"/>
                <a:gd name="T39" fmla="*/ 5 h 106"/>
                <a:gd name="T40" fmla="*/ 33 w 164"/>
                <a:gd name="T41" fmla="*/ 21 h 106"/>
                <a:gd name="T42" fmla="*/ 22 w 164"/>
                <a:gd name="T43" fmla="*/ 28 h 106"/>
                <a:gd name="T44" fmla="*/ 15 w 164"/>
                <a:gd name="T45" fmla="*/ 41 h 106"/>
                <a:gd name="T46" fmla="*/ 5 w 164"/>
                <a:gd name="T47" fmla="*/ 54 h 106"/>
                <a:gd name="T48" fmla="*/ 6 w 164"/>
                <a:gd name="T49" fmla="*/ 57 h 106"/>
                <a:gd name="T50" fmla="*/ 0 w 164"/>
                <a:gd name="T51" fmla="*/ 70 h 106"/>
                <a:gd name="T52" fmla="*/ 8 w 164"/>
                <a:gd name="T53" fmla="*/ 84 h 106"/>
                <a:gd name="T54" fmla="*/ 8 w 164"/>
                <a:gd name="T55" fmla="*/ 87 h 106"/>
                <a:gd name="T56" fmla="*/ 26 w 164"/>
                <a:gd name="T57" fmla="*/ 105 h 106"/>
                <a:gd name="T58" fmla="*/ 39 w 164"/>
                <a:gd name="T59" fmla="*/ 100 h 106"/>
                <a:gd name="T60" fmla="*/ 48 w 164"/>
                <a:gd name="T61" fmla="*/ 90 h 106"/>
                <a:gd name="T62" fmla="*/ 49 w 164"/>
                <a:gd name="T63" fmla="*/ 90 h 106"/>
                <a:gd name="T64" fmla="*/ 63 w 164"/>
                <a:gd name="T65" fmla="*/ 76 h 106"/>
                <a:gd name="T66" fmla="*/ 63 w 164"/>
                <a:gd name="T67" fmla="*/ 76 h 106"/>
                <a:gd name="T68" fmla="*/ 73 w 164"/>
                <a:gd name="T69" fmla="*/ 68 h 106"/>
                <a:gd name="T70" fmla="*/ 74 w 164"/>
                <a:gd name="T71" fmla="*/ 67 h 106"/>
                <a:gd name="T72" fmla="*/ 91 w 164"/>
                <a:gd name="T73" fmla="*/ 78 h 106"/>
                <a:gd name="T74" fmla="*/ 105 w 164"/>
                <a:gd name="T75" fmla="*/ 91 h 106"/>
                <a:gd name="T76" fmla="*/ 107 w 164"/>
                <a:gd name="T77" fmla="*/ 90 h 106"/>
                <a:gd name="T78" fmla="*/ 106 w 164"/>
                <a:gd name="T79" fmla="*/ 92 h 106"/>
                <a:gd name="T80" fmla="*/ 120 w 164"/>
                <a:gd name="T81" fmla="*/ 106 h 106"/>
                <a:gd name="T82" fmla="*/ 133 w 164"/>
                <a:gd name="T83" fmla="*/ 99 h 106"/>
                <a:gd name="T84" fmla="*/ 146 w 164"/>
                <a:gd name="T85" fmla="*/ 105 h 106"/>
                <a:gd name="T86" fmla="*/ 164 w 164"/>
                <a:gd name="T87" fmla="*/ 87 h 106"/>
                <a:gd name="T88" fmla="*/ 155 w 164"/>
                <a:gd name="T89" fmla="*/ 7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4" h="106">
                  <a:moveTo>
                    <a:pt x="155" y="72"/>
                  </a:moveTo>
                  <a:cubicBezTo>
                    <a:pt x="157" y="69"/>
                    <a:pt x="158" y="66"/>
                    <a:pt x="158" y="63"/>
                  </a:cubicBezTo>
                  <a:cubicBezTo>
                    <a:pt x="158" y="60"/>
                    <a:pt x="158" y="58"/>
                    <a:pt x="156" y="56"/>
                  </a:cubicBezTo>
                  <a:cubicBezTo>
                    <a:pt x="158" y="53"/>
                    <a:pt x="159" y="50"/>
                    <a:pt x="159" y="47"/>
                  </a:cubicBezTo>
                  <a:cubicBezTo>
                    <a:pt x="159" y="40"/>
                    <a:pt x="154" y="34"/>
                    <a:pt x="148" y="33"/>
                  </a:cubicBezTo>
                  <a:cubicBezTo>
                    <a:pt x="147" y="32"/>
                    <a:pt x="145" y="31"/>
                    <a:pt x="144" y="31"/>
                  </a:cubicBezTo>
                  <a:cubicBezTo>
                    <a:pt x="144" y="30"/>
                    <a:pt x="145" y="29"/>
                    <a:pt x="145" y="27"/>
                  </a:cubicBezTo>
                  <a:cubicBezTo>
                    <a:pt x="145" y="19"/>
                    <a:pt x="138" y="14"/>
                    <a:pt x="131" y="14"/>
                  </a:cubicBezTo>
                  <a:cubicBezTo>
                    <a:pt x="127" y="14"/>
                    <a:pt x="124" y="15"/>
                    <a:pt x="121" y="17"/>
                  </a:cubicBezTo>
                  <a:cubicBezTo>
                    <a:pt x="119" y="10"/>
                    <a:pt x="113" y="5"/>
                    <a:pt x="105" y="5"/>
                  </a:cubicBezTo>
                  <a:cubicBezTo>
                    <a:pt x="97" y="5"/>
                    <a:pt x="89" y="12"/>
                    <a:pt x="89" y="22"/>
                  </a:cubicBezTo>
                  <a:cubicBezTo>
                    <a:pt x="89" y="24"/>
                    <a:pt x="90" y="26"/>
                    <a:pt x="91" y="29"/>
                  </a:cubicBezTo>
                  <a:cubicBezTo>
                    <a:pt x="89" y="29"/>
                    <a:pt x="87" y="30"/>
                    <a:pt x="86" y="31"/>
                  </a:cubicBezTo>
                  <a:cubicBezTo>
                    <a:pt x="86" y="31"/>
                    <a:pt x="86" y="31"/>
                    <a:pt x="86" y="30"/>
                  </a:cubicBezTo>
                  <a:cubicBezTo>
                    <a:pt x="86" y="25"/>
                    <a:pt x="84" y="22"/>
                    <a:pt x="80" y="19"/>
                  </a:cubicBezTo>
                  <a:cubicBezTo>
                    <a:pt x="80" y="18"/>
                    <a:pt x="80" y="17"/>
                    <a:pt x="80" y="16"/>
                  </a:cubicBezTo>
                  <a:cubicBezTo>
                    <a:pt x="80" y="8"/>
                    <a:pt x="73" y="0"/>
                    <a:pt x="64" y="0"/>
                  </a:cubicBezTo>
                  <a:cubicBezTo>
                    <a:pt x="64" y="1"/>
                    <a:pt x="64" y="1"/>
                    <a:pt x="64" y="1"/>
                  </a:cubicBezTo>
                  <a:cubicBezTo>
                    <a:pt x="62" y="0"/>
                    <a:pt x="61" y="0"/>
                    <a:pt x="59" y="0"/>
                  </a:cubicBezTo>
                  <a:cubicBezTo>
                    <a:pt x="54" y="0"/>
                    <a:pt x="50" y="2"/>
                    <a:pt x="47" y="5"/>
                  </a:cubicBezTo>
                  <a:cubicBezTo>
                    <a:pt x="39" y="6"/>
                    <a:pt x="33" y="12"/>
                    <a:pt x="33" y="21"/>
                  </a:cubicBezTo>
                  <a:cubicBezTo>
                    <a:pt x="28" y="21"/>
                    <a:pt x="24" y="24"/>
                    <a:pt x="22" y="28"/>
                  </a:cubicBezTo>
                  <a:cubicBezTo>
                    <a:pt x="18" y="30"/>
                    <a:pt x="15" y="35"/>
                    <a:pt x="15" y="41"/>
                  </a:cubicBezTo>
                  <a:cubicBezTo>
                    <a:pt x="9" y="43"/>
                    <a:pt x="5" y="48"/>
                    <a:pt x="5" y="54"/>
                  </a:cubicBezTo>
                  <a:cubicBezTo>
                    <a:pt x="5" y="55"/>
                    <a:pt x="5" y="56"/>
                    <a:pt x="6" y="57"/>
                  </a:cubicBezTo>
                  <a:cubicBezTo>
                    <a:pt x="2" y="61"/>
                    <a:pt x="0" y="65"/>
                    <a:pt x="0" y="70"/>
                  </a:cubicBezTo>
                  <a:cubicBezTo>
                    <a:pt x="0" y="76"/>
                    <a:pt x="4" y="81"/>
                    <a:pt x="8" y="84"/>
                  </a:cubicBezTo>
                  <a:cubicBezTo>
                    <a:pt x="8" y="85"/>
                    <a:pt x="8" y="86"/>
                    <a:pt x="8" y="87"/>
                  </a:cubicBezTo>
                  <a:cubicBezTo>
                    <a:pt x="8" y="97"/>
                    <a:pt x="16" y="105"/>
                    <a:pt x="26" y="105"/>
                  </a:cubicBezTo>
                  <a:cubicBezTo>
                    <a:pt x="31" y="105"/>
                    <a:pt x="35" y="103"/>
                    <a:pt x="39" y="100"/>
                  </a:cubicBezTo>
                  <a:cubicBezTo>
                    <a:pt x="43" y="99"/>
                    <a:pt x="47" y="95"/>
                    <a:pt x="48" y="90"/>
                  </a:cubicBezTo>
                  <a:cubicBezTo>
                    <a:pt x="49" y="90"/>
                    <a:pt x="49" y="90"/>
                    <a:pt x="49" y="90"/>
                  </a:cubicBezTo>
                  <a:cubicBezTo>
                    <a:pt x="57" y="90"/>
                    <a:pt x="63" y="84"/>
                    <a:pt x="63" y="76"/>
                  </a:cubicBezTo>
                  <a:cubicBezTo>
                    <a:pt x="63" y="76"/>
                    <a:pt x="63" y="76"/>
                    <a:pt x="63" y="76"/>
                  </a:cubicBezTo>
                  <a:cubicBezTo>
                    <a:pt x="67" y="75"/>
                    <a:pt x="71" y="72"/>
                    <a:pt x="73" y="68"/>
                  </a:cubicBezTo>
                  <a:cubicBezTo>
                    <a:pt x="73" y="67"/>
                    <a:pt x="74" y="67"/>
                    <a:pt x="74" y="67"/>
                  </a:cubicBezTo>
                  <a:cubicBezTo>
                    <a:pt x="77" y="74"/>
                    <a:pt x="84" y="78"/>
                    <a:pt x="91" y="78"/>
                  </a:cubicBezTo>
                  <a:cubicBezTo>
                    <a:pt x="92" y="85"/>
                    <a:pt x="98" y="91"/>
                    <a:pt x="105" y="91"/>
                  </a:cubicBezTo>
                  <a:cubicBezTo>
                    <a:pt x="105" y="91"/>
                    <a:pt x="106" y="90"/>
                    <a:pt x="107" y="90"/>
                  </a:cubicBezTo>
                  <a:cubicBezTo>
                    <a:pt x="106" y="91"/>
                    <a:pt x="106" y="91"/>
                    <a:pt x="106" y="92"/>
                  </a:cubicBezTo>
                  <a:cubicBezTo>
                    <a:pt x="106" y="100"/>
                    <a:pt x="113" y="106"/>
                    <a:pt x="120" y="106"/>
                  </a:cubicBezTo>
                  <a:cubicBezTo>
                    <a:pt x="126" y="106"/>
                    <a:pt x="130" y="103"/>
                    <a:pt x="133" y="99"/>
                  </a:cubicBezTo>
                  <a:cubicBezTo>
                    <a:pt x="136" y="102"/>
                    <a:pt x="141" y="105"/>
                    <a:pt x="146" y="105"/>
                  </a:cubicBezTo>
                  <a:cubicBezTo>
                    <a:pt x="156" y="105"/>
                    <a:pt x="164" y="96"/>
                    <a:pt x="164" y="87"/>
                  </a:cubicBezTo>
                  <a:cubicBezTo>
                    <a:pt x="164" y="80"/>
                    <a:pt x="161" y="75"/>
                    <a:pt x="155" y="72"/>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4" name="Freeform 165">
              <a:extLst>
                <a:ext uri="{FF2B5EF4-FFF2-40B4-BE49-F238E27FC236}">
                  <a16:creationId xmlns:a16="http://schemas.microsoft.com/office/drawing/2014/main" id="{83211B35-952F-854A-83F2-AF34D947E119}"/>
                </a:ext>
              </a:extLst>
            </p:cNvPr>
            <p:cNvSpPr>
              <a:spLocks/>
            </p:cNvSpPr>
            <p:nvPr/>
          </p:nvSpPr>
          <p:spPr bwMode="auto">
            <a:xfrm>
              <a:off x="3759201" y="2773363"/>
              <a:ext cx="746125" cy="484188"/>
            </a:xfrm>
            <a:custGeom>
              <a:avLst/>
              <a:gdLst>
                <a:gd name="T0" fmla="*/ 196 w 234"/>
                <a:gd name="T1" fmla="*/ 16 h 152"/>
                <a:gd name="T2" fmla="*/ 148 w 234"/>
                <a:gd name="T3" fmla="*/ 0 h 152"/>
                <a:gd name="T4" fmla="*/ 117 w 234"/>
                <a:gd name="T5" fmla="*/ 47 h 152"/>
                <a:gd name="T6" fmla="*/ 86 w 234"/>
                <a:gd name="T7" fmla="*/ 0 h 152"/>
                <a:gd name="T8" fmla="*/ 38 w 234"/>
                <a:gd name="T9" fmla="*/ 16 h 152"/>
                <a:gd name="T10" fmla="*/ 16 w 234"/>
                <a:gd name="T11" fmla="*/ 41 h 152"/>
                <a:gd name="T12" fmla="*/ 0 w 234"/>
                <a:gd name="T13" fmla="*/ 120 h 152"/>
                <a:gd name="T14" fmla="*/ 117 w 234"/>
                <a:gd name="T15" fmla="*/ 152 h 152"/>
                <a:gd name="T16" fmla="*/ 234 w 234"/>
                <a:gd name="T17" fmla="*/ 120 h 152"/>
                <a:gd name="T18" fmla="*/ 218 w 234"/>
                <a:gd name="T19" fmla="*/ 41 h 152"/>
                <a:gd name="T20" fmla="*/ 196 w 234"/>
                <a:gd name="T21" fmla="*/ 1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4" h="152">
                  <a:moveTo>
                    <a:pt x="196" y="16"/>
                  </a:moveTo>
                  <a:cubicBezTo>
                    <a:pt x="148" y="0"/>
                    <a:pt x="148" y="0"/>
                    <a:pt x="148" y="0"/>
                  </a:cubicBezTo>
                  <a:cubicBezTo>
                    <a:pt x="117" y="47"/>
                    <a:pt x="117" y="47"/>
                    <a:pt x="117" y="47"/>
                  </a:cubicBezTo>
                  <a:cubicBezTo>
                    <a:pt x="86" y="0"/>
                    <a:pt x="86" y="0"/>
                    <a:pt x="86" y="0"/>
                  </a:cubicBezTo>
                  <a:cubicBezTo>
                    <a:pt x="38" y="16"/>
                    <a:pt x="38" y="16"/>
                    <a:pt x="38" y="16"/>
                  </a:cubicBezTo>
                  <a:cubicBezTo>
                    <a:pt x="26" y="20"/>
                    <a:pt x="18" y="29"/>
                    <a:pt x="16" y="41"/>
                  </a:cubicBezTo>
                  <a:cubicBezTo>
                    <a:pt x="6" y="88"/>
                    <a:pt x="2" y="109"/>
                    <a:pt x="0" y="120"/>
                  </a:cubicBezTo>
                  <a:cubicBezTo>
                    <a:pt x="34" y="140"/>
                    <a:pt x="74" y="152"/>
                    <a:pt x="117" y="152"/>
                  </a:cubicBezTo>
                  <a:cubicBezTo>
                    <a:pt x="160" y="152"/>
                    <a:pt x="200" y="140"/>
                    <a:pt x="234" y="120"/>
                  </a:cubicBezTo>
                  <a:cubicBezTo>
                    <a:pt x="218" y="41"/>
                    <a:pt x="218" y="41"/>
                    <a:pt x="218" y="41"/>
                  </a:cubicBezTo>
                  <a:cubicBezTo>
                    <a:pt x="216" y="29"/>
                    <a:pt x="207" y="20"/>
                    <a:pt x="196" y="1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grpSp>
        <p:nvGrpSpPr>
          <p:cNvPr id="39" name="Group 38">
            <a:extLst>
              <a:ext uri="{FF2B5EF4-FFF2-40B4-BE49-F238E27FC236}">
                <a16:creationId xmlns:a16="http://schemas.microsoft.com/office/drawing/2014/main" id="{D5211050-C48F-2D47-B7B9-97579D70AA78}"/>
              </a:ext>
            </a:extLst>
          </p:cNvPr>
          <p:cNvGrpSpPr>
            <a:grpSpLocks noChangeAspect="1"/>
          </p:cNvGrpSpPr>
          <p:nvPr/>
        </p:nvGrpSpPr>
        <p:grpSpPr>
          <a:xfrm>
            <a:off x="6079237" y="4786878"/>
            <a:ext cx="836631" cy="835759"/>
            <a:chOff x="5069815" y="1676599"/>
            <a:chExt cx="788060" cy="787236"/>
          </a:xfrm>
        </p:grpSpPr>
        <p:sp>
          <p:nvSpPr>
            <p:cNvPr id="40" name="Oval 895">
              <a:extLst>
                <a:ext uri="{FF2B5EF4-FFF2-40B4-BE49-F238E27FC236}">
                  <a16:creationId xmlns:a16="http://schemas.microsoft.com/office/drawing/2014/main" id="{96349CD9-7A57-584A-9D00-54C669121699}"/>
                </a:ext>
              </a:extLst>
            </p:cNvPr>
            <p:cNvSpPr>
              <a:spLocks noChangeArrowheads="1"/>
            </p:cNvSpPr>
            <p:nvPr/>
          </p:nvSpPr>
          <p:spPr bwMode="auto">
            <a:xfrm>
              <a:off x="5069815" y="1676599"/>
              <a:ext cx="788060" cy="787236"/>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41" name="Freeform 709">
              <a:extLst>
                <a:ext uri="{FF2B5EF4-FFF2-40B4-BE49-F238E27FC236}">
                  <a16:creationId xmlns:a16="http://schemas.microsoft.com/office/drawing/2014/main" id="{D6031EE5-3A17-6044-86DF-A5D83920F9DE}"/>
                </a:ext>
              </a:extLst>
            </p:cNvPr>
            <p:cNvSpPr>
              <a:spLocks/>
            </p:cNvSpPr>
            <p:nvPr/>
          </p:nvSpPr>
          <p:spPr bwMode="auto">
            <a:xfrm>
              <a:off x="5570484" y="2101509"/>
              <a:ext cx="109521" cy="331858"/>
            </a:xfrm>
            <a:custGeom>
              <a:avLst/>
              <a:gdLst>
                <a:gd name="T0" fmla="*/ 0 w 63"/>
                <a:gd name="T1" fmla="*/ 0 h 192"/>
                <a:gd name="T2" fmla="*/ 36 w 63"/>
                <a:gd name="T3" fmla="*/ 11 h 192"/>
                <a:gd name="T4" fmla="*/ 47 w 63"/>
                <a:gd name="T5" fmla="*/ 23 h 192"/>
                <a:gd name="T6" fmla="*/ 63 w 63"/>
                <a:gd name="T7" fmla="*/ 171 h 192"/>
                <a:gd name="T8" fmla="*/ 26 w 63"/>
                <a:gd name="T9" fmla="*/ 192 h 192"/>
                <a:gd name="T10" fmla="*/ 0 w 63"/>
                <a:gd name="T11" fmla="*/ 0 h 192"/>
              </a:gdLst>
              <a:ahLst/>
              <a:cxnLst>
                <a:cxn ang="0">
                  <a:pos x="T0" y="T1"/>
                </a:cxn>
                <a:cxn ang="0">
                  <a:pos x="T2" y="T3"/>
                </a:cxn>
                <a:cxn ang="0">
                  <a:pos x="T4" y="T5"/>
                </a:cxn>
                <a:cxn ang="0">
                  <a:pos x="T6" y="T7"/>
                </a:cxn>
                <a:cxn ang="0">
                  <a:pos x="T8" y="T9"/>
                </a:cxn>
                <a:cxn ang="0">
                  <a:pos x="T10" y="T11"/>
                </a:cxn>
              </a:cxnLst>
              <a:rect l="0" t="0" r="r" b="b"/>
              <a:pathLst>
                <a:path w="63" h="192">
                  <a:moveTo>
                    <a:pt x="0" y="0"/>
                  </a:moveTo>
                  <a:cubicBezTo>
                    <a:pt x="0" y="0"/>
                    <a:pt x="22" y="5"/>
                    <a:pt x="36" y="11"/>
                  </a:cubicBezTo>
                  <a:cubicBezTo>
                    <a:pt x="41" y="13"/>
                    <a:pt x="44" y="18"/>
                    <a:pt x="47" y="23"/>
                  </a:cubicBezTo>
                  <a:cubicBezTo>
                    <a:pt x="55" y="41"/>
                    <a:pt x="60" y="121"/>
                    <a:pt x="63" y="171"/>
                  </a:cubicBezTo>
                  <a:cubicBezTo>
                    <a:pt x="52" y="179"/>
                    <a:pt x="39" y="186"/>
                    <a:pt x="26" y="192"/>
                  </a:cubicBezTo>
                  <a:lnTo>
                    <a:pt x="0"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2" name="Freeform 710">
              <a:extLst>
                <a:ext uri="{FF2B5EF4-FFF2-40B4-BE49-F238E27FC236}">
                  <a16:creationId xmlns:a16="http://schemas.microsoft.com/office/drawing/2014/main" id="{A388FEFD-84A2-454F-B728-98CC1875B388}"/>
                </a:ext>
              </a:extLst>
            </p:cNvPr>
            <p:cNvSpPr>
              <a:spLocks/>
            </p:cNvSpPr>
            <p:nvPr/>
          </p:nvSpPr>
          <p:spPr bwMode="auto">
            <a:xfrm>
              <a:off x="5593541" y="2220912"/>
              <a:ext cx="37880" cy="212455"/>
            </a:xfrm>
            <a:custGeom>
              <a:avLst/>
              <a:gdLst>
                <a:gd name="T0" fmla="*/ 13 w 22"/>
                <a:gd name="T1" fmla="*/ 123 h 123"/>
                <a:gd name="T2" fmla="*/ 0 w 22"/>
                <a:gd name="T3" fmla="*/ 27 h 123"/>
                <a:gd name="T4" fmla="*/ 9 w 22"/>
                <a:gd name="T5" fmla="*/ 0 h 123"/>
                <a:gd name="T6" fmla="*/ 22 w 22"/>
                <a:gd name="T7" fmla="*/ 119 h 123"/>
                <a:gd name="T8" fmla="*/ 13 w 22"/>
                <a:gd name="T9" fmla="*/ 123 h 123"/>
              </a:gdLst>
              <a:ahLst/>
              <a:cxnLst>
                <a:cxn ang="0">
                  <a:pos x="T0" y="T1"/>
                </a:cxn>
                <a:cxn ang="0">
                  <a:pos x="T2" y="T3"/>
                </a:cxn>
                <a:cxn ang="0">
                  <a:pos x="T4" y="T5"/>
                </a:cxn>
                <a:cxn ang="0">
                  <a:pos x="T6" y="T7"/>
                </a:cxn>
                <a:cxn ang="0">
                  <a:pos x="T8" y="T9"/>
                </a:cxn>
              </a:cxnLst>
              <a:rect l="0" t="0" r="r" b="b"/>
              <a:pathLst>
                <a:path w="22" h="123">
                  <a:moveTo>
                    <a:pt x="13" y="123"/>
                  </a:moveTo>
                  <a:cubicBezTo>
                    <a:pt x="0" y="27"/>
                    <a:pt x="0" y="27"/>
                    <a:pt x="0" y="27"/>
                  </a:cubicBezTo>
                  <a:cubicBezTo>
                    <a:pt x="9" y="0"/>
                    <a:pt x="9" y="0"/>
                    <a:pt x="9" y="0"/>
                  </a:cubicBezTo>
                  <a:cubicBezTo>
                    <a:pt x="22" y="119"/>
                    <a:pt x="22" y="119"/>
                    <a:pt x="22" y="119"/>
                  </a:cubicBezTo>
                  <a:cubicBezTo>
                    <a:pt x="19" y="120"/>
                    <a:pt x="16" y="122"/>
                    <a:pt x="13" y="123"/>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3" name="Freeform 711">
              <a:extLst>
                <a:ext uri="{FF2B5EF4-FFF2-40B4-BE49-F238E27FC236}">
                  <a16:creationId xmlns:a16="http://schemas.microsoft.com/office/drawing/2014/main" id="{8936CBE7-2536-EB47-BCE8-5EFEACE80982}"/>
                </a:ext>
              </a:extLst>
            </p:cNvPr>
            <p:cNvSpPr>
              <a:spLocks/>
            </p:cNvSpPr>
            <p:nvPr/>
          </p:nvSpPr>
          <p:spPr bwMode="auto">
            <a:xfrm>
              <a:off x="5247684" y="2101509"/>
              <a:ext cx="108698" cy="329388"/>
            </a:xfrm>
            <a:custGeom>
              <a:avLst/>
              <a:gdLst>
                <a:gd name="T0" fmla="*/ 63 w 63"/>
                <a:gd name="T1" fmla="*/ 0 h 191"/>
                <a:gd name="T2" fmla="*/ 27 w 63"/>
                <a:gd name="T3" fmla="*/ 11 h 191"/>
                <a:gd name="T4" fmla="*/ 16 w 63"/>
                <a:gd name="T5" fmla="*/ 23 h 191"/>
                <a:gd name="T6" fmla="*/ 0 w 63"/>
                <a:gd name="T7" fmla="*/ 170 h 191"/>
                <a:gd name="T8" fmla="*/ 37 w 63"/>
                <a:gd name="T9" fmla="*/ 191 h 191"/>
                <a:gd name="T10" fmla="*/ 63 w 63"/>
                <a:gd name="T11" fmla="*/ 0 h 191"/>
              </a:gdLst>
              <a:ahLst/>
              <a:cxnLst>
                <a:cxn ang="0">
                  <a:pos x="T0" y="T1"/>
                </a:cxn>
                <a:cxn ang="0">
                  <a:pos x="T2" y="T3"/>
                </a:cxn>
                <a:cxn ang="0">
                  <a:pos x="T4" y="T5"/>
                </a:cxn>
                <a:cxn ang="0">
                  <a:pos x="T6" y="T7"/>
                </a:cxn>
                <a:cxn ang="0">
                  <a:pos x="T8" y="T9"/>
                </a:cxn>
                <a:cxn ang="0">
                  <a:pos x="T10" y="T11"/>
                </a:cxn>
              </a:cxnLst>
              <a:rect l="0" t="0" r="r" b="b"/>
              <a:pathLst>
                <a:path w="63" h="191">
                  <a:moveTo>
                    <a:pt x="63" y="0"/>
                  </a:moveTo>
                  <a:cubicBezTo>
                    <a:pt x="63" y="0"/>
                    <a:pt x="41" y="5"/>
                    <a:pt x="27" y="11"/>
                  </a:cubicBezTo>
                  <a:cubicBezTo>
                    <a:pt x="22" y="13"/>
                    <a:pt x="19" y="18"/>
                    <a:pt x="16" y="23"/>
                  </a:cubicBezTo>
                  <a:cubicBezTo>
                    <a:pt x="8" y="41"/>
                    <a:pt x="3" y="119"/>
                    <a:pt x="0" y="170"/>
                  </a:cubicBezTo>
                  <a:cubicBezTo>
                    <a:pt x="11" y="178"/>
                    <a:pt x="24" y="185"/>
                    <a:pt x="37" y="191"/>
                  </a:cubicBezTo>
                  <a:lnTo>
                    <a:pt x="63"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4" name="Freeform 712">
              <a:extLst>
                <a:ext uri="{FF2B5EF4-FFF2-40B4-BE49-F238E27FC236}">
                  <a16:creationId xmlns:a16="http://schemas.microsoft.com/office/drawing/2014/main" id="{8AE7D832-08EC-384D-9554-FD1028A26F57}"/>
                </a:ext>
              </a:extLst>
            </p:cNvPr>
            <p:cNvSpPr>
              <a:spLocks/>
            </p:cNvSpPr>
            <p:nvPr/>
          </p:nvSpPr>
          <p:spPr bwMode="auto">
            <a:xfrm>
              <a:off x="5296268" y="2220912"/>
              <a:ext cx="37880" cy="209985"/>
            </a:xfrm>
            <a:custGeom>
              <a:avLst/>
              <a:gdLst>
                <a:gd name="T0" fmla="*/ 9 w 22"/>
                <a:gd name="T1" fmla="*/ 122 h 122"/>
                <a:gd name="T2" fmla="*/ 22 w 22"/>
                <a:gd name="T3" fmla="*/ 27 h 122"/>
                <a:gd name="T4" fmla="*/ 13 w 22"/>
                <a:gd name="T5" fmla="*/ 0 h 122"/>
                <a:gd name="T6" fmla="*/ 0 w 22"/>
                <a:gd name="T7" fmla="*/ 118 h 122"/>
                <a:gd name="T8" fmla="*/ 9 w 22"/>
                <a:gd name="T9" fmla="*/ 122 h 122"/>
              </a:gdLst>
              <a:ahLst/>
              <a:cxnLst>
                <a:cxn ang="0">
                  <a:pos x="T0" y="T1"/>
                </a:cxn>
                <a:cxn ang="0">
                  <a:pos x="T2" y="T3"/>
                </a:cxn>
                <a:cxn ang="0">
                  <a:pos x="T4" y="T5"/>
                </a:cxn>
                <a:cxn ang="0">
                  <a:pos x="T6" y="T7"/>
                </a:cxn>
                <a:cxn ang="0">
                  <a:pos x="T8" y="T9"/>
                </a:cxn>
              </a:cxnLst>
              <a:rect l="0" t="0" r="r" b="b"/>
              <a:pathLst>
                <a:path w="22" h="122">
                  <a:moveTo>
                    <a:pt x="9" y="122"/>
                  </a:moveTo>
                  <a:cubicBezTo>
                    <a:pt x="22" y="27"/>
                    <a:pt x="22" y="27"/>
                    <a:pt x="22" y="27"/>
                  </a:cubicBezTo>
                  <a:cubicBezTo>
                    <a:pt x="13" y="0"/>
                    <a:pt x="13" y="0"/>
                    <a:pt x="13" y="0"/>
                  </a:cubicBezTo>
                  <a:cubicBezTo>
                    <a:pt x="0" y="118"/>
                    <a:pt x="0" y="118"/>
                    <a:pt x="0" y="118"/>
                  </a:cubicBezTo>
                  <a:cubicBezTo>
                    <a:pt x="3" y="119"/>
                    <a:pt x="6" y="121"/>
                    <a:pt x="9" y="122"/>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5" name="Freeform 713">
              <a:extLst>
                <a:ext uri="{FF2B5EF4-FFF2-40B4-BE49-F238E27FC236}">
                  <a16:creationId xmlns:a16="http://schemas.microsoft.com/office/drawing/2014/main" id="{1C2C87A5-CA53-394C-8A26-4076EA9B2EFD}"/>
                </a:ext>
              </a:extLst>
            </p:cNvPr>
            <p:cNvSpPr>
              <a:spLocks/>
            </p:cNvSpPr>
            <p:nvPr/>
          </p:nvSpPr>
          <p:spPr bwMode="auto">
            <a:xfrm>
              <a:off x="5293798" y="2075981"/>
              <a:ext cx="339269" cy="387854"/>
            </a:xfrm>
            <a:custGeom>
              <a:avLst/>
              <a:gdLst>
                <a:gd name="T0" fmla="*/ 169 w 196"/>
                <a:gd name="T1" fmla="*/ 214 h 225"/>
                <a:gd name="T2" fmla="*/ 196 w 196"/>
                <a:gd name="T3" fmla="*/ 26 h 225"/>
                <a:gd name="T4" fmla="*/ 128 w 196"/>
                <a:gd name="T5" fmla="*/ 0 h 225"/>
                <a:gd name="T6" fmla="*/ 98 w 196"/>
                <a:gd name="T7" fmla="*/ 0 h 225"/>
                <a:gd name="T8" fmla="*/ 68 w 196"/>
                <a:gd name="T9" fmla="*/ 0 h 225"/>
                <a:gd name="T10" fmla="*/ 0 w 196"/>
                <a:gd name="T11" fmla="*/ 26 h 225"/>
                <a:gd name="T12" fmla="*/ 27 w 196"/>
                <a:gd name="T13" fmla="*/ 213 h 225"/>
                <a:gd name="T14" fmla="*/ 99 w 196"/>
                <a:gd name="T15" fmla="*/ 225 h 225"/>
                <a:gd name="T16" fmla="*/ 99 w 196"/>
                <a:gd name="T17" fmla="*/ 225 h 225"/>
                <a:gd name="T18" fmla="*/ 169 w 196"/>
                <a:gd name="T19" fmla="*/ 214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25">
                  <a:moveTo>
                    <a:pt x="169" y="214"/>
                  </a:moveTo>
                  <a:cubicBezTo>
                    <a:pt x="173" y="166"/>
                    <a:pt x="189" y="68"/>
                    <a:pt x="196" y="26"/>
                  </a:cubicBezTo>
                  <a:cubicBezTo>
                    <a:pt x="172" y="13"/>
                    <a:pt x="154" y="7"/>
                    <a:pt x="128" y="0"/>
                  </a:cubicBezTo>
                  <a:cubicBezTo>
                    <a:pt x="98" y="0"/>
                    <a:pt x="98" y="0"/>
                    <a:pt x="98" y="0"/>
                  </a:cubicBezTo>
                  <a:cubicBezTo>
                    <a:pt x="68" y="0"/>
                    <a:pt x="68" y="0"/>
                    <a:pt x="68" y="0"/>
                  </a:cubicBezTo>
                  <a:cubicBezTo>
                    <a:pt x="42" y="7"/>
                    <a:pt x="24" y="13"/>
                    <a:pt x="0" y="26"/>
                  </a:cubicBezTo>
                  <a:cubicBezTo>
                    <a:pt x="6" y="67"/>
                    <a:pt x="23" y="164"/>
                    <a:pt x="27" y="213"/>
                  </a:cubicBezTo>
                  <a:cubicBezTo>
                    <a:pt x="49" y="221"/>
                    <a:pt x="74" y="225"/>
                    <a:pt x="99" y="225"/>
                  </a:cubicBezTo>
                  <a:cubicBezTo>
                    <a:pt x="99" y="225"/>
                    <a:pt x="99" y="225"/>
                    <a:pt x="99" y="225"/>
                  </a:cubicBezTo>
                  <a:cubicBezTo>
                    <a:pt x="124" y="225"/>
                    <a:pt x="147" y="221"/>
                    <a:pt x="169" y="214"/>
                  </a:cubicBezTo>
                  <a:close/>
                </a:path>
              </a:pathLst>
            </a:custGeom>
            <a:solidFill>
              <a:srgbClr val="FAF2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6" name="Rectangle 714">
              <a:extLst>
                <a:ext uri="{FF2B5EF4-FFF2-40B4-BE49-F238E27FC236}">
                  <a16:creationId xmlns:a16="http://schemas.microsoft.com/office/drawing/2014/main" id="{35481DF0-D793-934C-AFC2-649BA3483687}"/>
                </a:ext>
              </a:extLst>
            </p:cNvPr>
            <p:cNvSpPr>
              <a:spLocks noChangeArrowheads="1"/>
            </p:cNvSpPr>
            <p:nvPr/>
          </p:nvSpPr>
          <p:spPr bwMode="auto">
            <a:xfrm>
              <a:off x="5420612" y="2011750"/>
              <a:ext cx="86464" cy="89758"/>
            </a:xfrm>
            <a:prstGeom prst="rect">
              <a:avLst/>
            </a:prstGeom>
            <a:solidFill>
              <a:srgbClr val="F1C9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7" name="Freeform 715">
              <a:extLst>
                <a:ext uri="{FF2B5EF4-FFF2-40B4-BE49-F238E27FC236}">
                  <a16:creationId xmlns:a16="http://schemas.microsoft.com/office/drawing/2014/main" id="{9617FB94-5A7B-D847-9B72-2182850666C5}"/>
                </a:ext>
              </a:extLst>
            </p:cNvPr>
            <p:cNvSpPr>
              <a:spLocks/>
            </p:cNvSpPr>
            <p:nvPr/>
          </p:nvSpPr>
          <p:spPr bwMode="auto">
            <a:xfrm>
              <a:off x="5420612" y="2011750"/>
              <a:ext cx="86464" cy="79877"/>
            </a:xfrm>
            <a:custGeom>
              <a:avLst/>
              <a:gdLst>
                <a:gd name="T0" fmla="*/ 0 w 105"/>
                <a:gd name="T1" fmla="*/ 0 h 97"/>
                <a:gd name="T2" fmla="*/ 105 w 105"/>
                <a:gd name="T3" fmla="*/ 0 h 97"/>
                <a:gd name="T4" fmla="*/ 105 w 105"/>
                <a:gd name="T5" fmla="*/ 88 h 97"/>
                <a:gd name="T6" fmla="*/ 90 w 105"/>
                <a:gd name="T7" fmla="*/ 97 h 97"/>
                <a:gd name="T8" fmla="*/ 0 w 105"/>
                <a:gd name="T9" fmla="*/ 8 h 97"/>
                <a:gd name="T10" fmla="*/ 0 w 105"/>
                <a:gd name="T11" fmla="*/ 0 h 97"/>
              </a:gdLst>
              <a:ahLst/>
              <a:cxnLst>
                <a:cxn ang="0">
                  <a:pos x="T0" y="T1"/>
                </a:cxn>
                <a:cxn ang="0">
                  <a:pos x="T2" y="T3"/>
                </a:cxn>
                <a:cxn ang="0">
                  <a:pos x="T4" y="T5"/>
                </a:cxn>
                <a:cxn ang="0">
                  <a:pos x="T6" y="T7"/>
                </a:cxn>
                <a:cxn ang="0">
                  <a:pos x="T8" y="T9"/>
                </a:cxn>
                <a:cxn ang="0">
                  <a:pos x="T10" y="T11"/>
                </a:cxn>
              </a:cxnLst>
              <a:rect l="0" t="0" r="r" b="b"/>
              <a:pathLst>
                <a:path w="105" h="97">
                  <a:moveTo>
                    <a:pt x="0" y="0"/>
                  </a:moveTo>
                  <a:lnTo>
                    <a:pt x="105" y="0"/>
                  </a:lnTo>
                  <a:lnTo>
                    <a:pt x="105" y="88"/>
                  </a:lnTo>
                  <a:lnTo>
                    <a:pt x="90" y="97"/>
                  </a:lnTo>
                  <a:lnTo>
                    <a:pt x="0" y="8"/>
                  </a:lnTo>
                  <a:lnTo>
                    <a:pt x="0" y="0"/>
                  </a:ln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8" name="Freeform 716">
              <a:extLst>
                <a:ext uri="{FF2B5EF4-FFF2-40B4-BE49-F238E27FC236}">
                  <a16:creationId xmlns:a16="http://schemas.microsoft.com/office/drawing/2014/main" id="{591BC8F8-94ED-284A-84FC-30C0BC1FE836}"/>
                </a:ext>
              </a:extLst>
            </p:cNvPr>
            <p:cNvSpPr>
              <a:spLocks/>
            </p:cNvSpPr>
            <p:nvPr/>
          </p:nvSpPr>
          <p:spPr bwMode="auto">
            <a:xfrm>
              <a:off x="5456845" y="2101509"/>
              <a:ext cx="13999" cy="362326"/>
            </a:xfrm>
            <a:custGeom>
              <a:avLst/>
              <a:gdLst>
                <a:gd name="T0" fmla="*/ 0 w 8"/>
                <a:gd name="T1" fmla="*/ 210 h 210"/>
                <a:gd name="T2" fmla="*/ 0 w 8"/>
                <a:gd name="T3" fmla="*/ 0 h 210"/>
                <a:gd name="T4" fmla="*/ 8 w 8"/>
                <a:gd name="T5" fmla="*/ 0 h 210"/>
                <a:gd name="T6" fmla="*/ 8 w 8"/>
                <a:gd name="T7" fmla="*/ 210 h 210"/>
                <a:gd name="T8" fmla="*/ 5 w 8"/>
                <a:gd name="T9" fmla="*/ 210 h 210"/>
                <a:gd name="T10" fmla="*/ 5 w 8"/>
                <a:gd name="T11" fmla="*/ 210 h 210"/>
                <a:gd name="T12" fmla="*/ 0 w 8"/>
                <a:gd name="T13" fmla="*/ 210 h 210"/>
              </a:gdLst>
              <a:ahLst/>
              <a:cxnLst>
                <a:cxn ang="0">
                  <a:pos x="T0" y="T1"/>
                </a:cxn>
                <a:cxn ang="0">
                  <a:pos x="T2" y="T3"/>
                </a:cxn>
                <a:cxn ang="0">
                  <a:pos x="T4" y="T5"/>
                </a:cxn>
                <a:cxn ang="0">
                  <a:pos x="T6" y="T7"/>
                </a:cxn>
                <a:cxn ang="0">
                  <a:pos x="T8" y="T9"/>
                </a:cxn>
                <a:cxn ang="0">
                  <a:pos x="T10" y="T11"/>
                </a:cxn>
                <a:cxn ang="0">
                  <a:pos x="T12" y="T13"/>
                </a:cxn>
              </a:cxnLst>
              <a:rect l="0" t="0" r="r" b="b"/>
              <a:pathLst>
                <a:path w="8" h="210">
                  <a:moveTo>
                    <a:pt x="0" y="210"/>
                  </a:moveTo>
                  <a:cubicBezTo>
                    <a:pt x="0" y="0"/>
                    <a:pt x="0" y="0"/>
                    <a:pt x="0" y="0"/>
                  </a:cubicBezTo>
                  <a:cubicBezTo>
                    <a:pt x="8" y="0"/>
                    <a:pt x="8" y="0"/>
                    <a:pt x="8" y="0"/>
                  </a:cubicBezTo>
                  <a:cubicBezTo>
                    <a:pt x="8" y="210"/>
                    <a:pt x="8" y="210"/>
                    <a:pt x="8" y="210"/>
                  </a:cubicBezTo>
                  <a:cubicBezTo>
                    <a:pt x="7" y="210"/>
                    <a:pt x="6" y="210"/>
                    <a:pt x="5" y="210"/>
                  </a:cubicBezTo>
                  <a:cubicBezTo>
                    <a:pt x="5" y="210"/>
                    <a:pt x="5" y="210"/>
                    <a:pt x="5" y="210"/>
                  </a:cubicBezTo>
                  <a:cubicBezTo>
                    <a:pt x="3" y="210"/>
                    <a:pt x="1" y="210"/>
                    <a:pt x="0" y="21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9" name="Freeform 717">
              <a:extLst>
                <a:ext uri="{FF2B5EF4-FFF2-40B4-BE49-F238E27FC236}">
                  <a16:creationId xmlns:a16="http://schemas.microsoft.com/office/drawing/2014/main" id="{CC5B31FE-4737-774A-88BE-0CB1A486A6B5}"/>
                </a:ext>
              </a:extLst>
            </p:cNvPr>
            <p:cNvSpPr>
              <a:spLocks/>
            </p:cNvSpPr>
            <p:nvPr/>
          </p:nvSpPr>
          <p:spPr bwMode="auto">
            <a:xfrm>
              <a:off x="5356382" y="1899759"/>
              <a:ext cx="50232" cy="86464"/>
            </a:xfrm>
            <a:custGeom>
              <a:avLst/>
              <a:gdLst>
                <a:gd name="T0" fmla="*/ 17 w 29"/>
                <a:gd name="T1" fmla="*/ 7 h 50"/>
                <a:gd name="T2" fmla="*/ 3 w 29"/>
                <a:gd name="T3" fmla="*/ 27 h 50"/>
                <a:gd name="T4" fmla="*/ 14 w 29"/>
                <a:gd name="T5" fmla="*/ 42 h 50"/>
                <a:gd name="T6" fmla="*/ 17 w 29"/>
                <a:gd name="T7" fmla="*/ 7 h 50"/>
              </a:gdLst>
              <a:ahLst/>
              <a:cxnLst>
                <a:cxn ang="0">
                  <a:pos x="T0" y="T1"/>
                </a:cxn>
                <a:cxn ang="0">
                  <a:pos x="T2" y="T3"/>
                </a:cxn>
                <a:cxn ang="0">
                  <a:pos x="T4" y="T5"/>
                </a:cxn>
                <a:cxn ang="0">
                  <a:pos x="T6" y="T7"/>
                </a:cxn>
              </a:cxnLst>
              <a:rect l="0" t="0" r="r" b="b"/>
              <a:pathLst>
                <a:path w="29" h="50">
                  <a:moveTo>
                    <a:pt x="17" y="7"/>
                  </a:moveTo>
                  <a:cubicBezTo>
                    <a:pt x="0" y="0"/>
                    <a:pt x="0" y="16"/>
                    <a:pt x="3" y="27"/>
                  </a:cubicBezTo>
                  <a:cubicBezTo>
                    <a:pt x="5" y="34"/>
                    <a:pt x="9" y="39"/>
                    <a:pt x="14" y="42"/>
                  </a:cubicBezTo>
                  <a:cubicBezTo>
                    <a:pt x="29" y="50"/>
                    <a:pt x="12" y="15"/>
                    <a:pt x="17"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0" name="Freeform 718">
              <a:extLst>
                <a:ext uri="{FF2B5EF4-FFF2-40B4-BE49-F238E27FC236}">
                  <a16:creationId xmlns:a16="http://schemas.microsoft.com/office/drawing/2014/main" id="{B7E50E60-C6E7-E045-8DEA-DD8D5D6CEF22}"/>
                </a:ext>
              </a:extLst>
            </p:cNvPr>
            <p:cNvSpPr>
              <a:spLocks/>
            </p:cNvSpPr>
            <p:nvPr/>
          </p:nvSpPr>
          <p:spPr bwMode="auto">
            <a:xfrm>
              <a:off x="5365440" y="1915405"/>
              <a:ext cx="18940" cy="51879"/>
            </a:xfrm>
            <a:custGeom>
              <a:avLst/>
              <a:gdLst>
                <a:gd name="T0" fmla="*/ 4 w 11"/>
                <a:gd name="T1" fmla="*/ 1 h 30"/>
                <a:gd name="T2" fmla="*/ 7 w 11"/>
                <a:gd name="T3" fmla="*/ 1 h 30"/>
                <a:gd name="T4" fmla="*/ 9 w 11"/>
                <a:gd name="T5" fmla="*/ 18 h 30"/>
                <a:gd name="T6" fmla="*/ 11 w 11"/>
                <a:gd name="T7" fmla="*/ 29 h 30"/>
                <a:gd name="T8" fmla="*/ 6 w 11"/>
                <a:gd name="T9" fmla="*/ 25 h 30"/>
                <a:gd name="T10" fmla="*/ 2 w 11"/>
                <a:gd name="T11" fmla="*/ 17 h 30"/>
                <a:gd name="T12" fmla="*/ 1 w 11"/>
                <a:gd name="T13" fmla="*/ 6 h 30"/>
                <a:gd name="T14" fmla="*/ 2 w 11"/>
                <a:gd name="T15" fmla="*/ 2 h 30"/>
                <a:gd name="T16" fmla="*/ 4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4" y="1"/>
                  </a:moveTo>
                  <a:cubicBezTo>
                    <a:pt x="5" y="0"/>
                    <a:pt x="6" y="1"/>
                    <a:pt x="7" y="1"/>
                  </a:cubicBezTo>
                  <a:cubicBezTo>
                    <a:pt x="6" y="6"/>
                    <a:pt x="8" y="12"/>
                    <a:pt x="9" y="18"/>
                  </a:cubicBezTo>
                  <a:cubicBezTo>
                    <a:pt x="10" y="22"/>
                    <a:pt x="11" y="27"/>
                    <a:pt x="11" y="29"/>
                  </a:cubicBezTo>
                  <a:cubicBezTo>
                    <a:pt x="10" y="30"/>
                    <a:pt x="6" y="26"/>
                    <a:pt x="6" y="25"/>
                  </a:cubicBezTo>
                  <a:cubicBezTo>
                    <a:pt x="4" y="23"/>
                    <a:pt x="3" y="20"/>
                    <a:pt x="2" y="17"/>
                  </a:cubicBezTo>
                  <a:cubicBezTo>
                    <a:pt x="1" y="14"/>
                    <a:pt x="0" y="9"/>
                    <a:pt x="1" y="6"/>
                  </a:cubicBezTo>
                  <a:cubicBezTo>
                    <a:pt x="1" y="4"/>
                    <a:pt x="1" y="3"/>
                    <a:pt x="2" y="2"/>
                  </a:cubicBezTo>
                  <a:cubicBezTo>
                    <a:pt x="2" y="1"/>
                    <a:pt x="3" y="1"/>
                    <a:pt x="4"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1" name="Freeform 719">
              <a:extLst>
                <a:ext uri="{FF2B5EF4-FFF2-40B4-BE49-F238E27FC236}">
                  <a16:creationId xmlns:a16="http://schemas.microsoft.com/office/drawing/2014/main" id="{8807DD37-2026-244B-8E35-0D2DDF1A58C7}"/>
                </a:ext>
              </a:extLst>
            </p:cNvPr>
            <p:cNvSpPr>
              <a:spLocks/>
            </p:cNvSpPr>
            <p:nvPr/>
          </p:nvSpPr>
          <p:spPr bwMode="auto">
            <a:xfrm>
              <a:off x="5520252" y="1899759"/>
              <a:ext cx="50232" cy="86464"/>
            </a:xfrm>
            <a:custGeom>
              <a:avLst/>
              <a:gdLst>
                <a:gd name="T0" fmla="*/ 12 w 29"/>
                <a:gd name="T1" fmla="*/ 7 h 50"/>
                <a:gd name="T2" fmla="*/ 26 w 29"/>
                <a:gd name="T3" fmla="*/ 27 h 50"/>
                <a:gd name="T4" fmla="*/ 15 w 29"/>
                <a:gd name="T5" fmla="*/ 42 h 50"/>
                <a:gd name="T6" fmla="*/ 12 w 29"/>
                <a:gd name="T7" fmla="*/ 7 h 50"/>
              </a:gdLst>
              <a:ahLst/>
              <a:cxnLst>
                <a:cxn ang="0">
                  <a:pos x="T0" y="T1"/>
                </a:cxn>
                <a:cxn ang="0">
                  <a:pos x="T2" y="T3"/>
                </a:cxn>
                <a:cxn ang="0">
                  <a:pos x="T4" y="T5"/>
                </a:cxn>
                <a:cxn ang="0">
                  <a:pos x="T6" y="T7"/>
                </a:cxn>
              </a:cxnLst>
              <a:rect l="0" t="0" r="r" b="b"/>
              <a:pathLst>
                <a:path w="29" h="50">
                  <a:moveTo>
                    <a:pt x="12" y="7"/>
                  </a:moveTo>
                  <a:cubicBezTo>
                    <a:pt x="29" y="0"/>
                    <a:pt x="29" y="16"/>
                    <a:pt x="26" y="27"/>
                  </a:cubicBezTo>
                  <a:cubicBezTo>
                    <a:pt x="24" y="34"/>
                    <a:pt x="20" y="39"/>
                    <a:pt x="15" y="42"/>
                  </a:cubicBezTo>
                  <a:cubicBezTo>
                    <a:pt x="0" y="50"/>
                    <a:pt x="17" y="15"/>
                    <a:pt x="12"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2" name="Freeform 720">
              <a:extLst>
                <a:ext uri="{FF2B5EF4-FFF2-40B4-BE49-F238E27FC236}">
                  <a16:creationId xmlns:a16="http://schemas.microsoft.com/office/drawing/2014/main" id="{744C45B8-B1D2-304E-B48F-3D78ADF9E603}"/>
                </a:ext>
              </a:extLst>
            </p:cNvPr>
            <p:cNvSpPr>
              <a:spLocks/>
            </p:cNvSpPr>
            <p:nvPr/>
          </p:nvSpPr>
          <p:spPr bwMode="auto">
            <a:xfrm>
              <a:off x="5543309" y="1915405"/>
              <a:ext cx="18940" cy="51879"/>
            </a:xfrm>
            <a:custGeom>
              <a:avLst/>
              <a:gdLst>
                <a:gd name="T0" fmla="*/ 6 w 11"/>
                <a:gd name="T1" fmla="*/ 1 h 30"/>
                <a:gd name="T2" fmla="*/ 4 w 11"/>
                <a:gd name="T3" fmla="*/ 1 h 30"/>
                <a:gd name="T4" fmla="*/ 2 w 11"/>
                <a:gd name="T5" fmla="*/ 18 h 30"/>
                <a:gd name="T6" fmla="*/ 0 w 11"/>
                <a:gd name="T7" fmla="*/ 29 h 30"/>
                <a:gd name="T8" fmla="*/ 5 w 11"/>
                <a:gd name="T9" fmla="*/ 25 h 30"/>
                <a:gd name="T10" fmla="*/ 9 w 11"/>
                <a:gd name="T11" fmla="*/ 17 h 30"/>
                <a:gd name="T12" fmla="*/ 10 w 11"/>
                <a:gd name="T13" fmla="*/ 6 h 30"/>
                <a:gd name="T14" fmla="*/ 9 w 11"/>
                <a:gd name="T15" fmla="*/ 2 h 30"/>
                <a:gd name="T16" fmla="*/ 6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6" y="1"/>
                  </a:moveTo>
                  <a:cubicBezTo>
                    <a:pt x="6" y="0"/>
                    <a:pt x="5" y="1"/>
                    <a:pt x="4" y="1"/>
                  </a:cubicBezTo>
                  <a:cubicBezTo>
                    <a:pt x="5" y="6"/>
                    <a:pt x="3" y="12"/>
                    <a:pt x="2" y="18"/>
                  </a:cubicBezTo>
                  <a:cubicBezTo>
                    <a:pt x="1" y="22"/>
                    <a:pt x="0" y="27"/>
                    <a:pt x="0" y="29"/>
                  </a:cubicBezTo>
                  <a:cubicBezTo>
                    <a:pt x="1" y="30"/>
                    <a:pt x="5" y="26"/>
                    <a:pt x="5" y="25"/>
                  </a:cubicBezTo>
                  <a:cubicBezTo>
                    <a:pt x="7" y="23"/>
                    <a:pt x="8" y="20"/>
                    <a:pt x="9" y="17"/>
                  </a:cubicBezTo>
                  <a:cubicBezTo>
                    <a:pt x="10" y="14"/>
                    <a:pt x="11" y="9"/>
                    <a:pt x="10" y="6"/>
                  </a:cubicBezTo>
                  <a:cubicBezTo>
                    <a:pt x="10" y="4"/>
                    <a:pt x="10" y="3"/>
                    <a:pt x="9" y="2"/>
                  </a:cubicBezTo>
                  <a:cubicBezTo>
                    <a:pt x="8" y="1"/>
                    <a:pt x="8" y="1"/>
                    <a:pt x="6"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3" name="Freeform 721">
              <a:extLst>
                <a:ext uri="{FF2B5EF4-FFF2-40B4-BE49-F238E27FC236}">
                  <a16:creationId xmlns:a16="http://schemas.microsoft.com/office/drawing/2014/main" id="{E165249E-DD42-EB4D-B346-3CBD101D75FB}"/>
                </a:ext>
              </a:extLst>
            </p:cNvPr>
            <p:cNvSpPr>
              <a:spLocks/>
            </p:cNvSpPr>
            <p:nvPr/>
          </p:nvSpPr>
          <p:spPr bwMode="auto">
            <a:xfrm>
              <a:off x="5365440" y="1811647"/>
              <a:ext cx="196809" cy="237983"/>
            </a:xfrm>
            <a:custGeom>
              <a:avLst/>
              <a:gdLst>
                <a:gd name="T0" fmla="*/ 38 w 114"/>
                <a:gd name="T1" fmla="*/ 0 h 138"/>
                <a:gd name="T2" fmla="*/ 76 w 114"/>
                <a:gd name="T3" fmla="*/ 0 h 138"/>
                <a:gd name="T4" fmla="*/ 111 w 114"/>
                <a:gd name="T5" fmla="*/ 36 h 138"/>
                <a:gd name="T6" fmla="*/ 104 w 114"/>
                <a:gd name="T7" fmla="*/ 84 h 138"/>
                <a:gd name="T8" fmla="*/ 88 w 114"/>
                <a:gd name="T9" fmla="*/ 122 h 138"/>
                <a:gd name="T10" fmla="*/ 57 w 114"/>
                <a:gd name="T11" fmla="*/ 138 h 138"/>
                <a:gd name="T12" fmla="*/ 57 w 114"/>
                <a:gd name="T13" fmla="*/ 138 h 138"/>
                <a:gd name="T14" fmla="*/ 26 w 114"/>
                <a:gd name="T15" fmla="*/ 122 h 138"/>
                <a:gd name="T16" fmla="*/ 10 w 114"/>
                <a:gd name="T17" fmla="*/ 84 h 138"/>
                <a:gd name="T18" fmla="*/ 3 w 114"/>
                <a:gd name="T19" fmla="*/ 36 h 138"/>
                <a:gd name="T20" fmla="*/ 38 w 114"/>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38">
                  <a:moveTo>
                    <a:pt x="38" y="0"/>
                  </a:moveTo>
                  <a:cubicBezTo>
                    <a:pt x="76" y="0"/>
                    <a:pt x="76" y="0"/>
                    <a:pt x="76" y="0"/>
                  </a:cubicBezTo>
                  <a:cubicBezTo>
                    <a:pt x="95" y="0"/>
                    <a:pt x="114" y="16"/>
                    <a:pt x="111" y="36"/>
                  </a:cubicBezTo>
                  <a:cubicBezTo>
                    <a:pt x="104" y="84"/>
                    <a:pt x="104" y="84"/>
                    <a:pt x="104" y="84"/>
                  </a:cubicBezTo>
                  <a:cubicBezTo>
                    <a:pt x="102" y="99"/>
                    <a:pt x="96" y="112"/>
                    <a:pt x="88" y="122"/>
                  </a:cubicBezTo>
                  <a:cubicBezTo>
                    <a:pt x="81" y="132"/>
                    <a:pt x="72" y="138"/>
                    <a:pt x="57" y="138"/>
                  </a:cubicBezTo>
                  <a:cubicBezTo>
                    <a:pt x="57" y="138"/>
                    <a:pt x="57" y="138"/>
                    <a:pt x="57" y="138"/>
                  </a:cubicBezTo>
                  <a:cubicBezTo>
                    <a:pt x="42" y="138"/>
                    <a:pt x="33" y="132"/>
                    <a:pt x="26" y="122"/>
                  </a:cubicBezTo>
                  <a:cubicBezTo>
                    <a:pt x="17" y="111"/>
                    <a:pt x="11" y="97"/>
                    <a:pt x="10" y="84"/>
                  </a:cubicBezTo>
                  <a:cubicBezTo>
                    <a:pt x="3" y="36"/>
                    <a:pt x="3" y="36"/>
                    <a:pt x="3" y="36"/>
                  </a:cubicBezTo>
                  <a:cubicBezTo>
                    <a:pt x="0" y="16"/>
                    <a:pt x="19" y="0"/>
                    <a:pt x="38" y="0"/>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4" name="Oval 722">
              <a:extLst>
                <a:ext uri="{FF2B5EF4-FFF2-40B4-BE49-F238E27FC236}">
                  <a16:creationId xmlns:a16="http://schemas.microsoft.com/office/drawing/2014/main" id="{628DDABF-2D3F-C04C-8CB5-0A34FCC008E9}"/>
                </a:ext>
              </a:extLst>
            </p:cNvPr>
            <p:cNvSpPr>
              <a:spLocks noChangeArrowheads="1"/>
            </p:cNvSpPr>
            <p:nvPr/>
          </p:nvSpPr>
          <p:spPr bwMode="auto">
            <a:xfrm>
              <a:off x="5458492" y="2112214"/>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5" name="Oval 723">
              <a:extLst>
                <a:ext uri="{FF2B5EF4-FFF2-40B4-BE49-F238E27FC236}">
                  <a16:creationId xmlns:a16="http://schemas.microsoft.com/office/drawing/2014/main" id="{4E8A4DE4-3C36-9A45-9FF7-11B2296D2EE2}"/>
                </a:ext>
              </a:extLst>
            </p:cNvPr>
            <p:cNvSpPr>
              <a:spLocks noChangeArrowheads="1"/>
            </p:cNvSpPr>
            <p:nvPr/>
          </p:nvSpPr>
          <p:spPr bwMode="auto">
            <a:xfrm>
              <a:off x="5458492" y="2200325"/>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6" name="Oval 724">
              <a:extLst>
                <a:ext uri="{FF2B5EF4-FFF2-40B4-BE49-F238E27FC236}">
                  <a16:creationId xmlns:a16="http://schemas.microsoft.com/office/drawing/2014/main" id="{ABFEED2A-9288-F647-9BC9-FD1A00BF8507}"/>
                </a:ext>
              </a:extLst>
            </p:cNvPr>
            <p:cNvSpPr>
              <a:spLocks noChangeArrowheads="1"/>
            </p:cNvSpPr>
            <p:nvPr/>
          </p:nvSpPr>
          <p:spPr bwMode="auto">
            <a:xfrm>
              <a:off x="5458492" y="2287613"/>
              <a:ext cx="9882" cy="1070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7" name="Oval 725">
              <a:extLst>
                <a:ext uri="{FF2B5EF4-FFF2-40B4-BE49-F238E27FC236}">
                  <a16:creationId xmlns:a16="http://schemas.microsoft.com/office/drawing/2014/main" id="{7D0BA3D7-B167-9447-B5B7-5CC666E07062}"/>
                </a:ext>
              </a:extLst>
            </p:cNvPr>
            <p:cNvSpPr>
              <a:spLocks noChangeArrowheads="1"/>
            </p:cNvSpPr>
            <p:nvPr/>
          </p:nvSpPr>
          <p:spPr bwMode="auto">
            <a:xfrm>
              <a:off x="5458492" y="2375724"/>
              <a:ext cx="9882" cy="10705"/>
            </a:xfrm>
            <a:prstGeom prst="ellipse">
              <a:avLst/>
            </a:prstGeom>
            <a:solidFill>
              <a:srgbClr val="60CC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8" name="Freeform 726">
              <a:extLst>
                <a:ext uri="{FF2B5EF4-FFF2-40B4-BE49-F238E27FC236}">
                  <a16:creationId xmlns:a16="http://schemas.microsoft.com/office/drawing/2014/main" id="{C49D0C4F-917E-F34A-9AC9-48B406838954}"/>
                </a:ext>
              </a:extLst>
            </p:cNvPr>
            <p:cNvSpPr>
              <a:spLocks/>
            </p:cNvSpPr>
            <p:nvPr/>
          </p:nvSpPr>
          <p:spPr bwMode="auto">
            <a:xfrm>
              <a:off x="5293798" y="2079275"/>
              <a:ext cx="339269" cy="384560"/>
            </a:xfrm>
            <a:custGeom>
              <a:avLst/>
              <a:gdLst>
                <a:gd name="T0" fmla="*/ 26 w 196"/>
                <a:gd name="T1" fmla="*/ 211 h 223"/>
                <a:gd name="T2" fmla="*/ 0 w 196"/>
                <a:gd name="T3" fmla="*/ 23 h 223"/>
                <a:gd name="T4" fmla="*/ 60 w 196"/>
                <a:gd name="T5" fmla="*/ 0 h 223"/>
                <a:gd name="T6" fmla="*/ 97 w 196"/>
                <a:gd name="T7" fmla="*/ 157 h 223"/>
                <a:gd name="T8" fmla="*/ 99 w 196"/>
                <a:gd name="T9" fmla="*/ 157 h 223"/>
                <a:gd name="T10" fmla="*/ 138 w 196"/>
                <a:gd name="T11" fmla="*/ 1 h 223"/>
                <a:gd name="T12" fmla="*/ 196 w 196"/>
                <a:gd name="T13" fmla="*/ 23 h 223"/>
                <a:gd name="T14" fmla="*/ 170 w 196"/>
                <a:gd name="T15" fmla="*/ 211 h 223"/>
                <a:gd name="T16" fmla="*/ 99 w 196"/>
                <a:gd name="T17" fmla="*/ 223 h 223"/>
                <a:gd name="T18" fmla="*/ 99 w 196"/>
                <a:gd name="T19" fmla="*/ 223 h 223"/>
                <a:gd name="T20" fmla="*/ 26 w 196"/>
                <a:gd name="T21" fmla="*/ 21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6" h="223">
                  <a:moveTo>
                    <a:pt x="26" y="211"/>
                  </a:moveTo>
                  <a:cubicBezTo>
                    <a:pt x="22" y="162"/>
                    <a:pt x="6" y="65"/>
                    <a:pt x="0" y="23"/>
                  </a:cubicBezTo>
                  <a:cubicBezTo>
                    <a:pt x="21" y="12"/>
                    <a:pt x="38" y="6"/>
                    <a:pt x="60" y="0"/>
                  </a:cubicBezTo>
                  <a:cubicBezTo>
                    <a:pt x="97" y="157"/>
                    <a:pt x="97" y="157"/>
                    <a:pt x="97" y="157"/>
                  </a:cubicBezTo>
                  <a:cubicBezTo>
                    <a:pt x="99" y="157"/>
                    <a:pt x="99" y="157"/>
                    <a:pt x="99" y="157"/>
                  </a:cubicBezTo>
                  <a:cubicBezTo>
                    <a:pt x="99" y="156"/>
                    <a:pt x="134" y="0"/>
                    <a:pt x="138" y="1"/>
                  </a:cubicBezTo>
                  <a:cubicBezTo>
                    <a:pt x="158" y="7"/>
                    <a:pt x="175" y="12"/>
                    <a:pt x="196" y="23"/>
                  </a:cubicBezTo>
                  <a:cubicBezTo>
                    <a:pt x="189" y="65"/>
                    <a:pt x="173" y="163"/>
                    <a:pt x="170" y="211"/>
                  </a:cubicBezTo>
                  <a:cubicBezTo>
                    <a:pt x="148" y="219"/>
                    <a:pt x="124" y="223"/>
                    <a:pt x="99" y="223"/>
                  </a:cubicBezTo>
                  <a:cubicBezTo>
                    <a:pt x="99" y="223"/>
                    <a:pt x="99" y="223"/>
                    <a:pt x="99" y="223"/>
                  </a:cubicBezTo>
                  <a:cubicBezTo>
                    <a:pt x="73" y="223"/>
                    <a:pt x="49" y="219"/>
                    <a:pt x="26" y="211"/>
                  </a:cubicBez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9" name="Freeform 727">
              <a:extLst>
                <a:ext uri="{FF2B5EF4-FFF2-40B4-BE49-F238E27FC236}">
                  <a16:creationId xmlns:a16="http://schemas.microsoft.com/office/drawing/2014/main" id="{4B83761A-6ABE-8E48-90AA-EAA7C8503114}"/>
                </a:ext>
              </a:extLst>
            </p:cNvPr>
            <p:cNvSpPr>
              <a:spLocks/>
            </p:cNvSpPr>
            <p:nvPr/>
          </p:nvSpPr>
          <p:spPr bwMode="auto">
            <a:xfrm>
              <a:off x="5461786" y="2346902"/>
              <a:ext cx="3294" cy="116933"/>
            </a:xfrm>
            <a:custGeom>
              <a:avLst/>
              <a:gdLst>
                <a:gd name="T0" fmla="*/ 0 w 2"/>
                <a:gd name="T1" fmla="*/ 68 h 68"/>
                <a:gd name="T2" fmla="*/ 0 w 2"/>
                <a:gd name="T3" fmla="*/ 0 h 68"/>
                <a:gd name="T4" fmla="*/ 1 w 2"/>
                <a:gd name="T5" fmla="*/ 2 h 68"/>
                <a:gd name="T6" fmla="*/ 2 w 2"/>
                <a:gd name="T7" fmla="*/ 1 h 68"/>
                <a:gd name="T8" fmla="*/ 2 w 2"/>
                <a:gd name="T9" fmla="*/ 68 h 68"/>
                <a:gd name="T10" fmla="*/ 2 w 2"/>
                <a:gd name="T11" fmla="*/ 68 h 68"/>
                <a:gd name="T12" fmla="*/ 0 w 2"/>
                <a:gd name="T13" fmla="*/ 68 h 68"/>
              </a:gdLst>
              <a:ahLst/>
              <a:cxnLst>
                <a:cxn ang="0">
                  <a:pos x="T0" y="T1"/>
                </a:cxn>
                <a:cxn ang="0">
                  <a:pos x="T2" y="T3"/>
                </a:cxn>
                <a:cxn ang="0">
                  <a:pos x="T4" y="T5"/>
                </a:cxn>
                <a:cxn ang="0">
                  <a:pos x="T6" y="T7"/>
                </a:cxn>
                <a:cxn ang="0">
                  <a:pos x="T8" y="T9"/>
                </a:cxn>
                <a:cxn ang="0">
                  <a:pos x="T10" y="T11"/>
                </a:cxn>
                <a:cxn ang="0">
                  <a:pos x="T12" y="T13"/>
                </a:cxn>
              </a:cxnLst>
              <a:rect l="0" t="0" r="r" b="b"/>
              <a:pathLst>
                <a:path w="2" h="68">
                  <a:moveTo>
                    <a:pt x="0" y="68"/>
                  </a:moveTo>
                  <a:cubicBezTo>
                    <a:pt x="0" y="0"/>
                    <a:pt x="0" y="0"/>
                    <a:pt x="0" y="0"/>
                  </a:cubicBezTo>
                  <a:cubicBezTo>
                    <a:pt x="1" y="2"/>
                    <a:pt x="1" y="2"/>
                    <a:pt x="1" y="2"/>
                  </a:cubicBezTo>
                  <a:cubicBezTo>
                    <a:pt x="2" y="1"/>
                    <a:pt x="2" y="1"/>
                    <a:pt x="2" y="1"/>
                  </a:cubicBezTo>
                  <a:cubicBezTo>
                    <a:pt x="2" y="68"/>
                    <a:pt x="2" y="68"/>
                    <a:pt x="2" y="68"/>
                  </a:cubicBezTo>
                  <a:cubicBezTo>
                    <a:pt x="2" y="68"/>
                    <a:pt x="2" y="68"/>
                    <a:pt x="2" y="68"/>
                  </a:cubicBezTo>
                  <a:cubicBezTo>
                    <a:pt x="1" y="68"/>
                    <a:pt x="1" y="68"/>
                    <a:pt x="0" y="68"/>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0" name="Freeform 728">
              <a:extLst>
                <a:ext uri="{FF2B5EF4-FFF2-40B4-BE49-F238E27FC236}">
                  <a16:creationId xmlns:a16="http://schemas.microsoft.com/office/drawing/2014/main" id="{C3FC83D8-A521-474F-84E1-6588E63CBA35}"/>
                </a:ext>
              </a:extLst>
            </p:cNvPr>
            <p:cNvSpPr>
              <a:spLocks/>
            </p:cNvSpPr>
            <p:nvPr/>
          </p:nvSpPr>
          <p:spPr bwMode="auto">
            <a:xfrm>
              <a:off x="5463433" y="2077628"/>
              <a:ext cx="103757" cy="275862"/>
            </a:xfrm>
            <a:custGeom>
              <a:avLst/>
              <a:gdLst>
                <a:gd name="T0" fmla="*/ 78 w 126"/>
                <a:gd name="T1" fmla="*/ 0 h 335"/>
                <a:gd name="T2" fmla="*/ 116 w 126"/>
                <a:gd name="T3" fmla="*/ 12 h 335"/>
                <a:gd name="T4" fmla="*/ 126 w 126"/>
                <a:gd name="T5" fmla="*/ 96 h 335"/>
                <a:gd name="T6" fmla="*/ 84 w 126"/>
                <a:gd name="T7" fmla="*/ 94 h 335"/>
                <a:gd name="T8" fmla="*/ 116 w 126"/>
                <a:gd name="T9" fmla="*/ 134 h 335"/>
                <a:gd name="T10" fmla="*/ 0 w 126"/>
                <a:gd name="T11" fmla="*/ 335 h 335"/>
                <a:gd name="T12" fmla="*/ 78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78" y="0"/>
                  </a:moveTo>
                  <a:lnTo>
                    <a:pt x="116" y="12"/>
                  </a:lnTo>
                  <a:lnTo>
                    <a:pt x="126" y="96"/>
                  </a:lnTo>
                  <a:lnTo>
                    <a:pt x="84" y="94"/>
                  </a:lnTo>
                  <a:lnTo>
                    <a:pt x="116" y="134"/>
                  </a:lnTo>
                  <a:lnTo>
                    <a:pt x="0" y="335"/>
                  </a:lnTo>
                  <a:lnTo>
                    <a:pt x="78"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1" name="Freeform 729">
              <a:extLst>
                <a:ext uri="{FF2B5EF4-FFF2-40B4-BE49-F238E27FC236}">
                  <a16:creationId xmlns:a16="http://schemas.microsoft.com/office/drawing/2014/main" id="{4C2243E2-08E6-4E4C-9D4D-A9BADF9EAE9C}"/>
                </a:ext>
              </a:extLst>
            </p:cNvPr>
            <p:cNvSpPr>
              <a:spLocks/>
            </p:cNvSpPr>
            <p:nvPr/>
          </p:nvSpPr>
          <p:spPr bwMode="auto">
            <a:xfrm>
              <a:off x="5359676" y="2077628"/>
              <a:ext cx="103757" cy="275862"/>
            </a:xfrm>
            <a:custGeom>
              <a:avLst/>
              <a:gdLst>
                <a:gd name="T0" fmla="*/ 49 w 126"/>
                <a:gd name="T1" fmla="*/ 0 h 335"/>
                <a:gd name="T2" fmla="*/ 11 w 126"/>
                <a:gd name="T3" fmla="*/ 12 h 335"/>
                <a:gd name="T4" fmla="*/ 0 w 126"/>
                <a:gd name="T5" fmla="*/ 96 h 335"/>
                <a:gd name="T6" fmla="*/ 42 w 126"/>
                <a:gd name="T7" fmla="*/ 94 h 335"/>
                <a:gd name="T8" fmla="*/ 11 w 126"/>
                <a:gd name="T9" fmla="*/ 134 h 335"/>
                <a:gd name="T10" fmla="*/ 126 w 126"/>
                <a:gd name="T11" fmla="*/ 335 h 335"/>
                <a:gd name="T12" fmla="*/ 49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49" y="0"/>
                  </a:moveTo>
                  <a:lnTo>
                    <a:pt x="11" y="12"/>
                  </a:lnTo>
                  <a:lnTo>
                    <a:pt x="0" y="96"/>
                  </a:lnTo>
                  <a:lnTo>
                    <a:pt x="42" y="94"/>
                  </a:lnTo>
                  <a:lnTo>
                    <a:pt x="11" y="134"/>
                  </a:lnTo>
                  <a:lnTo>
                    <a:pt x="126" y="335"/>
                  </a:lnTo>
                  <a:lnTo>
                    <a:pt x="49"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2" name="Oval 730">
              <a:extLst>
                <a:ext uri="{FF2B5EF4-FFF2-40B4-BE49-F238E27FC236}">
                  <a16:creationId xmlns:a16="http://schemas.microsoft.com/office/drawing/2014/main" id="{6A393A4A-FE8A-2046-8473-9C3D49267846}"/>
                </a:ext>
              </a:extLst>
            </p:cNvPr>
            <p:cNvSpPr>
              <a:spLocks noChangeArrowheads="1"/>
            </p:cNvSpPr>
            <p:nvPr/>
          </p:nvSpPr>
          <p:spPr bwMode="auto">
            <a:xfrm>
              <a:off x="5437905" y="2374077"/>
              <a:ext cx="17293" cy="18940"/>
            </a:xfrm>
            <a:prstGeom prst="ellipse">
              <a:avLst/>
            </a:pr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3" name="Freeform 731">
              <a:extLst>
                <a:ext uri="{FF2B5EF4-FFF2-40B4-BE49-F238E27FC236}">
                  <a16:creationId xmlns:a16="http://schemas.microsoft.com/office/drawing/2014/main" id="{67BA7346-34F1-0540-B96B-1AC97A63891B}"/>
                </a:ext>
              </a:extLst>
            </p:cNvPr>
            <p:cNvSpPr>
              <a:spLocks/>
            </p:cNvSpPr>
            <p:nvPr/>
          </p:nvSpPr>
          <p:spPr bwMode="auto">
            <a:xfrm>
              <a:off x="5465080" y="2065276"/>
              <a:ext cx="67524" cy="60113"/>
            </a:xfrm>
            <a:custGeom>
              <a:avLst/>
              <a:gdLst>
                <a:gd name="T0" fmla="*/ 24 w 39"/>
                <a:gd name="T1" fmla="*/ 0 h 35"/>
                <a:gd name="T2" fmla="*/ 0 w 39"/>
                <a:gd name="T3" fmla="*/ 21 h 35"/>
                <a:gd name="T4" fmla="*/ 25 w 39"/>
                <a:gd name="T5" fmla="*/ 35 h 35"/>
                <a:gd name="T6" fmla="*/ 39 w 39"/>
                <a:gd name="T7" fmla="*/ 7 h 35"/>
                <a:gd name="T8" fmla="*/ 24 w 39"/>
                <a:gd name="T9" fmla="*/ 0 h 35"/>
              </a:gdLst>
              <a:ahLst/>
              <a:cxnLst>
                <a:cxn ang="0">
                  <a:pos x="T0" y="T1"/>
                </a:cxn>
                <a:cxn ang="0">
                  <a:pos x="T2" y="T3"/>
                </a:cxn>
                <a:cxn ang="0">
                  <a:pos x="T4" y="T5"/>
                </a:cxn>
                <a:cxn ang="0">
                  <a:pos x="T6" y="T7"/>
                </a:cxn>
                <a:cxn ang="0">
                  <a:pos x="T8" y="T9"/>
                </a:cxn>
              </a:cxnLst>
              <a:rect l="0" t="0" r="r" b="b"/>
              <a:pathLst>
                <a:path w="39" h="35">
                  <a:moveTo>
                    <a:pt x="24" y="0"/>
                  </a:moveTo>
                  <a:cubicBezTo>
                    <a:pt x="22" y="9"/>
                    <a:pt x="9" y="18"/>
                    <a:pt x="0" y="21"/>
                  </a:cubicBezTo>
                  <a:cubicBezTo>
                    <a:pt x="25" y="35"/>
                    <a:pt x="25" y="35"/>
                    <a:pt x="25" y="35"/>
                  </a:cubicBezTo>
                  <a:cubicBezTo>
                    <a:pt x="25" y="35"/>
                    <a:pt x="37" y="12"/>
                    <a:pt x="39" y="7"/>
                  </a:cubicBezTo>
                  <a:cubicBezTo>
                    <a:pt x="33" y="4"/>
                    <a:pt x="24" y="0"/>
                    <a:pt x="24"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4" name="Freeform 732">
              <a:extLst>
                <a:ext uri="{FF2B5EF4-FFF2-40B4-BE49-F238E27FC236}">
                  <a16:creationId xmlns:a16="http://schemas.microsoft.com/office/drawing/2014/main" id="{75ED32EC-8664-4F4D-A6C0-A9D1E4955338}"/>
                </a:ext>
              </a:extLst>
            </p:cNvPr>
            <p:cNvSpPr>
              <a:spLocks/>
            </p:cNvSpPr>
            <p:nvPr/>
          </p:nvSpPr>
          <p:spPr bwMode="auto">
            <a:xfrm>
              <a:off x="5394261" y="2065276"/>
              <a:ext cx="70818" cy="60113"/>
            </a:xfrm>
            <a:custGeom>
              <a:avLst/>
              <a:gdLst>
                <a:gd name="T0" fmla="*/ 15 w 41"/>
                <a:gd name="T1" fmla="*/ 0 h 35"/>
                <a:gd name="T2" fmla="*/ 41 w 41"/>
                <a:gd name="T3" fmla="*/ 21 h 35"/>
                <a:gd name="T4" fmla="*/ 16 w 41"/>
                <a:gd name="T5" fmla="*/ 35 h 35"/>
                <a:gd name="T6" fmla="*/ 0 w 41"/>
                <a:gd name="T7" fmla="*/ 7 h 35"/>
                <a:gd name="T8" fmla="*/ 15 w 41"/>
                <a:gd name="T9" fmla="*/ 0 h 35"/>
              </a:gdLst>
              <a:ahLst/>
              <a:cxnLst>
                <a:cxn ang="0">
                  <a:pos x="T0" y="T1"/>
                </a:cxn>
                <a:cxn ang="0">
                  <a:pos x="T2" y="T3"/>
                </a:cxn>
                <a:cxn ang="0">
                  <a:pos x="T4" y="T5"/>
                </a:cxn>
                <a:cxn ang="0">
                  <a:pos x="T6" y="T7"/>
                </a:cxn>
                <a:cxn ang="0">
                  <a:pos x="T8" y="T9"/>
                </a:cxn>
              </a:cxnLst>
              <a:rect l="0" t="0" r="r" b="b"/>
              <a:pathLst>
                <a:path w="41" h="35">
                  <a:moveTo>
                    <a:pt x="15" y="0"/>
                  </a:moveTo>
                  <a:cubicBezTo>
                    <a:pt x="17" y="9"/>
                    <a:pt x="32" y="18"/>
                    <a:pt x="41" y="21"/>
                  </a:cubicBezTo>
                  <a:cubicBezTo>
                    <a:pt x="16" y="35"/>
                    <a:pt x="16" y="35"/>
                    <a:pt x="16" y="35"/>
                  </a:cubicBezTo>
                  <a:cubicBezTo>
                    <a:pt x="16" y="35"/>
                    <a:pt x="2" y="12"/>
                    <a:pt x="0" y="7"/>
                  </a:cubicBezTo>
                  <a:cubicBezTo>
                    <a:pt x="6" y="4"/>
                    <a:pt x="15" y="0"/>
                    <a:pt x="15"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5" name="Freeform 733">
              <a:extLst>
                <a:ext uri="{FF2B5EF4-FFF2-40B4-BE49-F238E27FC236}">
                  <a16:creationId xmlns:a16="http://schemas.microsoft.com/office/drawing/2014/main" id="{0082C20E-0DFA-0649-BC13-4258A00C1B2D}"/>
                </a:ext>
              </a:extLst>
            </p:cNvPr>
            <p:cNvSpPr>
              <a:spLocks/>
            </p:cNvSpPr>
            <p:nvPr/>
          </p:nvSpPr>
          <p:spPr bwMode="auto">
            <a:xfrm>
              <a:off x="5361322" y="1775415"/>
              <a:ext cx="204220" cy="151518"/>
            </a:xfrm>
            <a:custGeom>
              <a:avLst/>
              <a:gdLst>
                <a:gd name="T0" fmla="*/ 82 w 118"/>
                <a:gd name="T1" fmla="*/ 33 h 88"/>
                <a:gd name="T2" fmla="*/ 54 w 118"/>
                <a:gd name="T3" fmla="*/ 56 h 88"/>
                <a:gd name="T4" fmla="*/ 11 w 118"/>
                <a:gd name="T5" fmla="*/ 66 h 88"/>
                <a:gd name="T6" fmla="*/ 9 w 118"/>
                <a:gd name="T7" fmla="*/ 88 h 88"/>
                <a:gd name="T8" fmla="*/ 0 w 118"/>
                <a:gd name="T9" fmla="*/ 66 h 88"/>
                <a:gd name="T10" fmla="*/ 63 w 118"/>
                <a:gd name="T11" fmla="*/ 1 h 88"/>
                <a:gd name="T12" fmla="*/ 118 w 118"/>
                <a:gd name="T13" fmla="*/ 66 h 88"/>
                <a:gd name="T14" fmla="*/ 109 w 118"/>
                <a:gd name="T15" fmla="*/ 85 h 88"/>
                <a:gd name="T16" fmla="*/ 82 w 118"/>
                <a:gd name="T17" fmla="*/ 3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8" h="88">
                  <a:moveTo>
                    <a:pt x="82" y="33"/>
                  </a:moveTo>
                  <a:cubicBezTo>
                    <a:pt x="82" y="33"/>
                    <a:pt x="69" y="51"/>
                    <a:pt x="54" y="56"/>
                  </a:cubicBezTo>
                  <a:cubicBezTo>
                    <a:pt x="14" y="70"/>
                    <a:pt x="15" y="60"/>
                    <a:pt x="11" y="66"/>
                  </a:cubicBezTo>
                  <a:cubicBezTo>
                    <a:pt x="9" y="68"/>
                    <a:pt x="9" y="80"/>
                    <a:pt x="9" y="88"/>
                  </a:cubicBezTo>
                  <a:cubicBezTo>
                    <a:pt x="6" y="80"/>
                    <a:pt x="1" y="80"/>
                    <a:pt x="0" y="66"/>
                  </a:cubicBezTo>
                  <a:cubicBezTo>
                    <a:pt x="12" y="11"/>
                    <a:pt x="7" y="2"/>
                    <a:pt x="63" y="1"/>
                  </a:cubicBezTo>
                  <a:cubicBezTo>
                    <a:pt x="92" y="0"/>
                    <a:pt x="113" y="13"/>
                    <a:pt x="118" y="66"/>
                  </a:cubicBezTo>
                  <a:cubicBezTo>
                    <a:pt x="118" y="70"/>
                    <a:pt x="115" y="82"/>
                    <a:pt x="109" y="85"/>
                  </a:cubicBezTo>
                  <a:cubicBezTo>
                    <a:pt x="110" y="57"/>
                    <a:pt x="88" y="59"/>
                    <a:pt x="82" y="33"/>
                  </a:cubicBez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6" name="Freeform 734">
              <a:extLst>
                <a:ext uri="{FF2B5EF4-FFF2-40B4-BE49-F238E27FC236}">
                  <a16:creationId xmlns:a16="http://schemas.microsoft.com/office/drawing/2014/main" id="{9BC587C4-1B2B-5742-AF2B-33AC666441DF}"/>
                </a:ext>
              </a:extLst>
            </p:cNvPr>
            <p:cNvSpPr>
              <a:spLocks/>
            </p:cNvSpPr>
            <p:nvPr/>
          </p:nvSpPr>
          <p:spPr bwMode="auto">
            <a:xfrm>
              <a:off x="5526016" y="1877525"/>
              <a:ext cx="51879" cy="153165"/>
            </a:xfrm>
            <a:custGeom>
              <a:avLst/>
              <a:gdLst>
                <a:gd name="T0" fmla="*/ 10 w 30"/>
                <a:gd name="T1" fmla="*/ 5 h 89"/>
                <a:gd name="T2" fmla="*/ 0 w 30"/>
                <a:gd name="T3" fmla="*/ 89 h 89"/>
                <a:gd name="T4" fmla="*/ 18 w 30"/>
                <a:gd name="T5" fmla="*/ 0 h 89"/>
                <a:gd name="T6" fmla="*/ 10 w 30"/>
                <a:gd name="T7" fmla="*/ 5 h 89"/>
              </a:gdLst>
              <a:ahLst/>
              <a:cxnLst>
                <a:cxn ang="0">
                  <a:pos x="T0" y="T1"/>
                </a:cxn>
                <a:cxn ang="0">
                  <a:pos x="T2" y="T3"/>
                </a:cxn>
                <a:cxn ang="0">
                  <a:pos x="T4" y="T5"/>
                </a:cxn>
                <a:cxn ang="0">
                  <a:pos x="T6" y="T7"/>
                </a:cxn>
              </a:cxnLst>
              <a:rect l="0" t="0" r="r" b="b"/>
              <a:pathLst>
                <a:path w="30" h="89">
                  <a:moveTo>
                    <a:pt x="10" y="5"/>
                  </a:moveTo>
                  <a:cubicBezTo>
                    <a:pt x="14" y="31"/>
                    <a:pt x="17" y="66"/>
                    <a:pt x="0" y="89"/>
                  </a:cubicBezTo>
                  <a:cubicBezTo>
                    <a:pt x="30" y="61"/>
                    <a:pt x="20" y="40"/>
                    <a:pt x="18" y="0"/>
                  </a:cubicBezTo>
                  <a:lnTo>
                    <a:pt x="1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7" name="Freeform 735">
              <a:extLst>
                <a:ext uri="{FF2B5EF4-FFF2-40B4-BE49-F238E27FC236}">
                  <a16:creationId xmlns:a16="http://schemas.microsoft.com/office/drawing/2014/main" id="{8A2934DB-A362-6C48-BCE0-EFE1EA087287}"/>
                </a:ext>
              </a:extLst>
            </p:cNvPr>
            <p:cNvSpPr>
              <a:spLocks/>
            </p:cNvSpPr>
            <p:nvPr/>
          </p:nvSpPr>
          <p:spPr bwMode="auto">
            <a:xfrm>
              <a:off x="5349794" y="1873408"/>
              <a:ext cx="51879" cy="153989"/>
            </a:xfrm>
            <a:custGeom>
              <a:avLst/>
              <a:gdLst>
                <a:gd name="T0" fmla="*/ 20 w 30"/>
                <a:gd name="T1" fmla="*/ 5 h 89"/>
                <a:gd name="T2" fmla="*/ 30 w 30"/>
                <a:gd name="T3" fmla="*/ 89 h 89"/>
                <a:gd name="T4" fmla="*/ 12 w 30"/>
                <a:gd name="T5" fmla="*/ 0 h 89"/>
                <a:gd name="T6" fmla="*/ 20 w 30"/>
                <a:gd name="T7" fmla="*/ 5 h 89"/>
              </a:gdLst>
              <a:ahLst/>
              <a:cxnLst>
                <a:cxn ang="0">
                  <a:pos x="T0" y="T1"/>
                </a:cxn>
                <a:cxn ang="0">
                  <a:pos x="T2" y="T3"/>
                </a:cxn>
                <a:cxn ang="0">
                  <a:pos x="T4" y="T5"/>
                </a:cxn>
                <a:cxn ang="0">
                  <a:pos x="T6" y="T7"/>
                </a:cxn>
              </a:cxnLst>
              <a:rect l="0" t="0" r="r" b="b"/>
              <a:pathLst>
                <a:path w="30" h="89">
                  <a:moveTo>
                    <a:pt x="20" y="5"/>
                  </a:moveTo>
                  <a:cubicBezTo>
                    <a:pt x="16" y="32"/>
                    <a:pt x="13" y="66"/>
                    <a:pt x="30" y="89"/>
                  </a:cubicBezTo>
                  <a:cubicBezTo>
                    <a:pt x="0" y="62"/>
                    <a:pt x="10" y="41"/>
                    <a:pt x="12" y="0"/>
                  </a:cubicBezTo>
                  <a:lnTo>
                    <a:pt x="2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grpSp>
        <p:nvGrpSpPr>
          <p:cNvPr id="68" name="Group 67">
            <a:extLst>
              <a:ext uri="{FF2B5EF4-FFF2-40B4-BE49-F238E27FC236}">
                <a16:creationId xmlns:a16="http://schemas.microsoft.com/office/drawing/2014/main" id="{C0CB616F-C4F2-C542-9113-B76FF82F55D4}"/>
              </a:ext>
            </a:extLst>
          </p:cNvPr>
          <p:cNvGrpSpPr>
            <a:grpSpLocks noChangeAspect="1"/>
          </p:cNvGrpSpPr>
          <p:nvPr/>
        </p:nvGrpSpPr>
        <p:grpSpPr>
          <a:xfrm>
            <a:off x="5756129" y="5463199"/>
            <a:ext cx="871797" cy="870845"/>
            <a:chOff x="3402012" y="5520531"/>
            <a:chExt cx="1454150" cy="1452563"/>
          </a:xfrm>
        </p:grpSpPr>
        <p:sp>
          <p:nvSpPr>
            <p:cNvPr id="69" name="Oval 152">
              <a:extLst>
                <a:ext uri="{FF2B5EF4-FFF2-40B4-BE49-F238E27FC236}">
                  <a16:creationId xmlns:a16="http://schemas.microsoft.com/office/drawing/2014/main" id="{356EA818-429A-5143-939B-B484A5C82352}"/>
                </a:ext>
              </a:extLst>
            </p:cNvPr>
            <p:cNvSpPr>
              <a:spLocks noChangeArrowheads="1"/>
            </p:cNvSpPr>
            <p:nvPr/>
          </p:nvSpPr>
          <p:spPr bwMode="auto">
            <a:xfrm>
              <a:off x="3402012" y="5520531"/>
              <a:ext cx="1454150" cy="1452563"/>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70" name="Rectangle 45">
              <a:extLst>
                <a:ext uri="{FF2B5EF4-FFF2-40B4-BE49-F238E27FC236}">
                  <a16:creationId xmlns:a16="http://schemas.microsoft.com/office/drawing/2014/main" id="{432B1ABA-2F12-774F-9BB4-8CD949E3DE21}"/>
                </a:ext>
              </a:extLst>
            </p:cNvPr>
            <p:cNvSpPr>
              <a:spLocks noChangeArrowheads="1"/>
            </p:cNvSpPr>
            <p:nvPr/>
          </p:nvSpPr>
          <p:spPr bwMode="auto">
            <a:xfrm>
              <a:off x="4052888" y="6034088"/>
              <a:ext cx="158750" cy="165100"/>
            </a:xfrm>
            <a:prstGeom prst="rect">
              <a:avLst/>
            </a:prstGeom>
            <a:solidFill>
              <a:srgbClr val="F0C9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1" name="Freeform 46">
              <a:extLst>
                <a:ext uri="{FF2B5EF4-FFF2-40B4-BE49-F238E27FC236}">
                  <a16:creationId xmlns:a16="http://schemas.microsoft.com/office/drawing/2014/main" id="{A5D6A519-6B7E-6647-BB51-A3B058C49160}"/>
                </a:ext>
              </a:extLst>
            </p:cNvPr>
            <p:cNvSpPr>
              <a:spLocks/>
            </p:cNvSpPr>
            <p:nvPr/>
          </p:nvSpPr>
          <p:spPr bwMode="auto">
            <a:xfrm>
              <a:off x="4359276" y="6408738"/>
              <a:ext cx="161925" cy="388938"/>
            </a:xfrm>
            <a:custGeom>
              <a:avLst/>
              <a:gdLst>
                <a:gd name="T0" fmla="*/ 12 w 51"/>
                <a:gd name="T1" fmla="*/ 122 h 122"/>
                <a:gd name="T2" fmla="*/ 8 w 51"/>
                <a:gd name="T3" fmla="*/ 94 h 122"/>
                <a:gd name="T4" fmla="*/ 0 w 51"/>
                <a:gd name="T5" fmla="*/ 32 h 122"/>
                <a:gd name="T6" fmla="*/ 40 w 51"/>
                <a:gd name="T7" fmla="*/ 18 h 122"/>
                <a:gd name="T8" fmla="*/ 50 w 51"/>
                <a:gd name="T9" fmla="*/ 75 h 122"/>
                <a:gd name="T10" fmla="*/ 51 w 51"/>
                <a:gd name="T11" fmla="*/ 101 h 122"/>
                <a:gd name="T12" fmla="*/ 12 w 51"/>
                <a:gd name="T13" fmla="*/ 122 h 122"/>
              </a:gdLst>
              <a:ahLst/>
              <a:cxnLst>
                <a:cxn ang="0">
                  <a:pos x="T0" y="T1"/>
                </a:cxn>
                <a:cxn ang="0">
                  <a:pos x="T2" y="T3"/>
                </a:cxn>
                <a:cxn ang="0">
                  <a:pos x="T4" y="T5"/>
                </a:cxn>
                <a:cxn ang="0">
                  <a:pos x="T6" y="T7"/>
                </a:cxn>
                <a:cxn ang="0">
                  <a:pos x="T8" y="T9"/>
                </a:cxn>
                <a:cxn ang="0">
                  <a:pos x="T10" y="T11"/>
                </a:cxn>
                <a:cxn ang="0">
                  <a:pos x="T12" y="T13"/>
                </a:cxn>
              </a:cxnLst>
              <a:rect l="0" t="0" r="r" b="b"/>
              <a:pathLst>
                <a:path w="51" h="122">
                  <a:moveTo>
                    <a:pt x="12" y="122"/>
                  </a:moveTo>
                  <a:cubicBezTo>
                    <a:pt x="10" y="110"/>
                    <a:pt x="10" y="104"/>
                    <a:pt x="8" y="94"/>
                  </a:cubicBezTo>
                  <a:cubicBezTo>
                    <a:pt x="6" y="80"/>
                    <a:pt x="0" y="32"/>
                    <a:pt x="0" y="32"/>
                  </a:cubicBezTo>
                  <a:cubicBezTo>
                    <a:pt x="8" y="0"/>
                    <a:pt x="39" y="3"/>
                    <a:pt x="40" y="18"/>
                  </a:cubicBezTo>
                  <a:cubicBezTo>
                    <a:pt x="42" y="33"/>
                    <a:pt x="47" y="48"/>
                    <a:pt x="50" y="75"/>
                  </a:cubicBezTo>
                  <a:cubicBezTo>
                    <a:pt x="51" y="85"/>
                    <a:pt x="51" y="93"/>
                    <a:pt x="51" y="101"/>
                  </a:cubicBezTo>
                  <a:cubicBezTo>
                    <a:pt x="39" y="109"/>
                    <a:pt x="26" y="116"/>
                    <a:pt x="12" y="122"/>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2" name="Freeform 47">
              <a:extLst>
                <a:ext uri="{FF2B5EF4-FFF2-40B4-BE49-F238E27FC236}">
                  <a16:creationId xmlns:a16="http://schemas.microsoft.com/office/drawing/2014/main" id="{E0F1BD3D-B4FF-9744-8209-9DAD339EE1C3}"/>
                </a:ext>
              </a:extLst>
            </p:cNvPr>
            <p:cNvSpPr>
              <a:spLocks/>
            </p:cNvSpPr>
            <p:nvPr/>
          </p:nvSpPr>
          <p:spPr bwMode="auto">
            <a:xfrm>
              <a:off x="4378326" y="6227763"/>
              <a:ext cx="152400" cy="534988"/>
            </a:xfrm>
            <a:custGeom>
              <a:avLst/>
              <a:gdLst>
                <a:gd name="T0" fmla="*/ 19 w 48"/>
                <a:gd name="T1" fmla="*/ 0 h 168"/>
                <a:gd name="T2" fmla="*/ 22 w 48"/>
                <a:gd name="T3" fmla="*/ 1 h 168"/>
                <a:gd name="T4" fmla="*/ 32 w 48"/>
                <a:gd name="T5" fmla="*/ 14 h 168"/>
                <a:gd name="T6" fmla="*/ 48 w 48"/>
                <a:gd name="T7" fmla="*/ 156 h 168"/>
                <a:gd name="T8" fmla="*/ 36 w 48"/>
                <a:gd name="T9" fmla="*/ 164 h 168"/>
                <a:gd name="T10" fmla="*/ 2 w 48"/>
                <a:gd name="T11" fmla="*/ 168 h 168"/>
                <a:gd name="T12" fmla="*/ 0 w 48"/>
                <a:gd name="T13" fmla="*/ 141 h 168"/>
                <a:gd name="T14" fmla="*/ 21 w 48"/>
                <a:gd name="T15" fmla="*/ 1 h 168"/>
                <a:gd name="T16" fmla="*/ 19 w 48"/>
                <a:gd name="T17" fmla="*/ 0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168">
                  <a:moveTo>
                    <a:pt x="19" y="0"/>
                  </a:moveTo>
                  <a:cubicBezTo>
                    <a:pt x="20" y="0"/>
                    <a:pt x="21" y="1"/>
                    <a:pt x="22" y="1"/>
                  </a:cubicBezTo>
                  <a:cubicBezTo>
                    <a:pt x="27" y="3"/>
                    <a:pt x="30" y="9"/>
                    <a:pt x="32" y="14"/>
                  </a:cubicBezTo>
                  <a:cubicBezTo>
                    <a:pt x="40" y="31"/>
                    <a:pt x="45" y="105"/>
                    <a:pt x="48" y="156"/>
                  </a:cubicBezTo>
                  <a:cubicBezTo>
                    <a:pt x="44" y="159"/>
                    <a:pt x="40" y="162"/>
                    <a:pt x="36" y="164"/>
                  </a:cubicBezTo>
                  <a:cubicBezTo>
                    <a:pt x="2" y="168"/>
                    <a:pt x="2" y="168"/>
                    <a:pt x="2" y="168"/>
                  </a:cubicBezTo>
                  <a:cubicBezTo>
                    <a:pt x="0" y="141"/>
                    <a:pt x="0" y="141"/>
                    <a:pt x="0" y="141"/>
                  </a:cubicBezTo>
                  <a:cubicBezTo>
                    <a:pt x="6" y="92"/>
                    <a:pt x="16" y="32"/>
                    <a:pt x="21" y="1"/>
                  </a:cubicBezTo>
                  <a:cubicBezTo>
                    <a:pt x="20" y="1"/>
                    <a:pt x="19" y="0"/>
                    <a:pt x="19"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3" name="Freeform 48">
              <a:extLst>
                <a:ext uri="{FF2B5EF4-FFF2-40B4-BE49-F238E27FC236}">
                  <a16:creationId xmlns:a16="http://schemas.microsoft.com/office/drawing/2014/main" id="{1DE72661-3A84-AE4F-963D-F287C5D047F3}"/>
                </a:ext>
              </a:extLst>
            </p:cNvPr>
            <p:cNvSpPr>
              <a:spLocks/>
            </p:cNvSpPr>
            <p:nvPr/>
          </p:nvSpPr>
          <p:spPr bwMode="auto">
            <a:xfrm>
              <a:off x="4378326" y="6557963"/>
              <a:ext cx="38100" cy="204788"/>
            </a:xfrm>
            <a:custGeom>
              <a:avLst/>
              <a:gdLst>
                <a:gd name="T0" fmla="*/ 12 w 12"/>
                <a:gd name="T1" fmla="*/ 63 h 64"/>
                <a:gd name="T2" fmla="*/ 2 w 12"/>
                <a:gd name="T3" fmla="*/ 64 h 64"/>
                <a:gd name="T4" fmla="*/ 0 w 12"/>
                <a:gd name="T5" fmla="*/ 37 h 64"/>
                <a:gd name="T6" fmla="*/ 5 w 12"/>
                <a:gd name="T7" fmla="*/ 0 h 64"/>
                <a:gd name="T8" fmla="*/ 12 w 12"/>
                <a:gd name="T9" fmla="*/ 63 h 64"/>
              </a:gdLst>
              <a:ahLst/>
              <a:cxnLst>
                <a:cxn ang="0">
                  <a:pos x="T0" y="T1"/>
                </a:cxn>
                <a:cxn ang="0">
                  <a:pos x="T2" y="T3"/>
                </a:cxn>
                <a:cxn ang="0">
                  <a:pos x="T4" y="T5"/>
                </a:cxn>
                <a:cxn ang="0">
                  <a:pos x="T6" y="T7"/>
                </a:cxn>
                <a:cxn ang="0">
                  <a:pos x="T8" y="T9"/>
                </a:cxn>
              </a:cxnLst>
              <a:rect l="0" t="0" r="r" b="b"/>
              <a:pathLst>
                <a:path w="12" h="64">
                  <a:moveTo>
                    <a:pt x="12" y="63"/>
                  </a:moveTo>
                  <a:cubicBezTo>
                    <a:pt x="2" y="64"/>
                    <a:pt x="2" y="64"/>
                    <a:pt x="2" y="64"/>
                  </a:cubicBezTo>
                  <a:cubicBezTo>
                    <a:pt x="0" y="37"/>
                    <a:pt x="0" y="37"/>
                    <a:pt x="0" y="37"/>
                  </a:cubicBezTo>
                  <a:cubicBezTo>
                    <a:pt x="1" y="25"/>
                    <a:pt x="3" y="12"/>
                    <a:pt x="5" y="0"/>
                  </a:cubicBezTo>
                  <a:lnTo>
                    <a:pt x="12" y="63"/>
                  </a:ln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4" name="Freeform 49">
              <a:extLst>
                <a:ext uri="{FF2B5EF4-FFF2-40B4-BE49-F238E27FC236}">
                  <a16:creationId xmlns:a16="http://schemas.microsoft.com/office/drawing/2014/main" id="{677EC145-B04D-594D-BDF1-1F9FDE59698F}"/>
                </a:ext>
              </a:extLst>
            </p:cNvPr>
            <p:cNvSpPr>
              <a:spLocks/>
            </p:cNvSpPr>
            <p:nvPr/>
          </p:nvSpPr>
          <p:spPr bwMode="auto">
            <a:xfrm>
              <a:off x="3743326" y="6408738"/>
              <a:ext cx="161925" cy="385763"/>
            </a:xfrm>
            <a:custGeom>
              <a:avLst/>
              <a:gdLst>
                <a:gd name="T0" fmla="*/ 39 w 51"/>
                <a:gd name="T1" fmla="*/ 121 h 121"/>
                <a:gd name="T2" fmla="*/ 43 w 51"/>
                <a:gd name="T3" fmla="*/ 94 h 121"/>
                <a:gd name="T4" fmla="*/ 51 w 51"/>
                <a:gd name="T5" fmla="*/ 32 h 121"/>
                <a:gd name="T6" fmla="*/ 11 w 51"/>
                <a:gd name="T7" fmla="*/ 18 h 121"/>
                <a:gd name="T8" fmla="*/ 1 w 51"/>
                <a:gd name="T9" fmla="*/ 75 h 121"/>
                <a:gd name="T10" fmla="*/ 0 w 51"/>
                <a:gd name="T11" fmla="*/ 99 h 121"/>
                <a:gd name="T12" fmla="*/ 39 w 51"/>
                <a:gd name="T13" fmla="*/ 121 h 121"/>
              </a:gdLst>
              <a:ahLst/>
              <a:cxnLst>
                <a:cxn ang="0">
                  <a:pos x="T0" y="T1"/>
                </a:cxn>
                <a:cxn ang="0">
                  <a:pos x="T2" y="T3"/>
                </a:cxn>
                <a:cxn ang="0">
                  <a:pos x="T4" y="T5"/>
                </a:cxn>
                <a:cxn ang="0">
                  <a:pos x="T6" y="T7"/>
                </a:cxn>
                <a:cxn ang="0">
                  <a:pos x="T8" y="T9"/>
                </a:cxn>
                <a:cxn ang="0">
                  <a:pos x="T10" y="T11"/>
                </a:cxn>
                <a:cxn ang="0">
                  <a:pos x="T12" y="T13"/>
                </a:cxn>
              </a:cxnLst>
              <a:rect l="0" t="0" r="r" b="b"/>
              <a:pathLst>
                <a:path w="51" h="121">
                  <a:moveTo>
                    <a:pt x="39" y="121"/>
                  </a:moveTo>
                  <a:cubicBezTo>
                    <a:pt x="41" y="110"/>
                    <a:pt x="41" y="104"/>
                    <a:pt x="43" y="94"/>
                  </a:cubicBezTo>
                  <a:cubicBezTo>
                    <a:pt x="45" y="80"/>
                    <a:pt x="51" y="32"/>
                    <a:pt x="51" y="32"/>
                  </a:cubicBezTo>
                  <a:cubicBezTo>
                    <a:pt x="43" y="0"/>
                    <a:pt x="12" y="3"/>
                    <a:pt x="11" y="18"/>
                  </a:cubicBezTo>
                  <a:cubicBezTo>
                    <a:pt x="9" y="33"/>
                    <a:pt x="4" y="48"/>
                    <a:pt x="1" y="75"/>
                  </a:cubicBezTo>
                  <a:cubicBezTo>
                    <a:pt x="0" y="84"/>
                    <a:pt x="0" y="92"/>
                    <a:pt x="0" y="99"/>
                  </a:cubicBezTo>
                  <a:cubicBezTo>
                    <a:pt x="12" y="108"/>
                    <a:pt x="25" y="115"/>
                    <a:pt x="39" y="121"/>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5" name="Freeform 50">
              <a:extLst>
                <a:ext uri="{FF2B5EF4-FFF2-40B4-BE49-F238E27FC236}">
                  <a16:creationId xmlns:a16="http://schemas.microsoft.com/office/drawing/2014/main" id="{09D22401-4E4F-A84D-8B13-82356D995D8F}"/>
                </a:ext>
              </a:extLst>
            </p:cNvPr>
            <p:cNvSpPr>
              <a:spLocks/>
            </p:cNvSpPr>
            <p:nvPr/>
          </p:nvSpPr>
          <p:spPr bwMode="auto">
            <a:xfrm>
              <a:off x="3730626" y="6196013"/>
              <a:ext cx="203200" cy="566738"/>
            </a:xfrm>
            <a:custGeom>
              <a:avLst/>
              <a:gdLst>
                <a:gd name="T0" fmla="*/ 64 w 64"/>
                <a:gd name="T1" fmla="*/ 0 h 178"/>
                <a:gd name="T2" fmla="*/ 27 w 64"/>
                <a:gd name="T3" fmla="*/ 11 h 178"/>
                <a:gd name="T4" fmla="*/ 17 w 64"/>
                <a:gd name="T5" fmla="*/ 24 h 178"/>
                <a:gd name="T6" fmla="*/ 0 w 64"/>
                <a:gd name="T7" fmla="*/ 164 h 178"/>
                <a:gd name="T8" fmla="*/ 16 w 64"/>
                <a:gd name="T9" fmla="*/ 175 h 178"/>
                <a:gd name="T10" fmla="*/ 46 w 64"/>
                <a:gd name="T11" fmla="*/ 178 h 178"/>
                <a:gd name="T12" fmla="*/ 64 w 64"/>
                <a:gd name="T13" fmla="*/ 0 h 178"/>
              </a:gdLst>
              <a:ahLst/>
              <a:cxnLst>
                <a:cxn ang="0">
                  <a:pos x="T0" y="T1"/>
                </a:cxn>
                <a:cxn ang="0">
                  <a:pos x="T2" y="T3"/>
                </a:cxn>
                <a:cxn ang="0">
                  <a:pos x="T4" y="T5"/>
                </a:cxn>
                <a:cxn ang="0">
                  <a:pos x="T6" y="T7"/>
                </a:cxn>
                <a:cxn ang="0">
                  <a:pos x="T8" y="T9"/>
                </a:cxn>
                <a:cxn ang="0">
                  <a:pos x="T10" y="T11"/>
                </a:cxn>
                <a:cxn ang="0">
                  <a:pos x="T12" y="T13"/>
                </a:cxn>
              </a:cxnLst>
              <a:rect l="0" t="0" r="r" b="b"/>
              <a:pathLst>
                <a:path w="64" h="178">
                  <a:moveTo>
                    <a:pt x="64" y="0"/>
                  </a:moveTo>
                  <a:cubicBezTo>
                    <a:pt x="64" y="0"/>
                    <a:pt x="41" y="6"/>
                    <a:pt x="27" y="11"/>
                  </a:cubicBezTo>
                  <a:cubicBezTo>
                    <a:pt x="22" y="13"/>
                    <a:pt x="19" y="19"/>
                    <a:pt x="17" y="24"/>
                  </a:cubicBezTo>
                  <a:cubicBezTo>
                    <a:pt x="9" y="41"/>
                    <a:pt x="4" y="113"/>
                    <a:pt x="0" y="164"/>
                  </a:cubicBezTo>
                  <a:cubicBezTo>
                    <a:pt x="6" y="168"/>
                    <a:pt x="11" y="171"/>
                    <a:pt x="16" y="175"/>
                  </a:cubicBezTo>
                  <a:cubicBezTo>
                    <a:pt x="46" y="178"/>
                    <a:pt x="46" y="178"/>
                    <a:pt x="46" y="178"/>
                  </a:cubicBezTo>
                  <a:lnTo>
                    <a:pt x="6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6" name="Freeform 51">
              <a:extLst>
                <a:ext uri="{FF2B5EF4-FFF2-40B4-BE49-F238E27FC236}">
                  <a16:creationId xmlns:a16="http://schemas.microsoft.com/office/drawing/2014/main" id="{E63B9135-DD62-4346-9A5F-25B6EFE34D5E}"/>
                </a:ext>
              </a:extLst>
            </p:cNvPr>
            <p:cNvSpPr>
              <a:spLocks/>
            </p:cNvSpPr>
            <p:nvPr/>
          </p:nvSpPr>
          <p:spPr bwMode="auto">
            <a:xfrm>
              <a:off x="3848101" y="6424613"/>
              <a:ext cx="57150" cy="338138"/>
            </a:xfrm>
            <a:custGeom>
              <a:avLst/>
              <a:gdLst>
                <a:gd name="T0" fmla="*/ 0 w 36"/>
                <a:gd name="T1" fmla="*/ 211 h 213"/>
                <a:gd name="T2" fmla="*/ 18 w 36"/>
                <a:gd name="T3" fmla="*/ 213 h 213"/>
                <a:gd name="T4" fmla="*/ 36 w 36"/>
                <a:gd name="T5" fmla="*/ 38 h 213"/>
                <a:gd name="T6" fmla="*/ 22 w 36"/>
                <a:gd name="T7" fmla="*/ 0 h 213"/>
                <a:gd name="T8" fmla="*/ 0 w 36"/>
                <a:gd name="T9" fmla="*/ 211 h 213"/>
              </a:gdLst>
              <a:ahLst/>
              <a:cxnLst>
                <a:cxn ang="0">
                  <a:pos x="T0" y="T1"/>
                </a:cxn>
                <a:cxn ang="0">
                  <a:pos x="T2" y="T3"/>
                </a:cxn>
                <a:cxn ang="0">
                  <a:pos x="T4" y="T5"/>
                </a:cxn>
                <a:cxn ang="0">
                  <a:pos x="T6" y="T7"/>
                </a:cxn>
                <a:cxn ang="0">
                  <a:pos x="T8" y="T9"/>
                </a:cxn>
              </a:cxnLst>
              <a:rect l="0" t="0" r="r" b="b"/>
              <a:pathLst>
                <a:path w="36" h="213">
                  <a:moveTo>
                    <a:pt x="0" y="211"/>
                  </a:moveTo>
                  <a:lnTo>
                    <a:pt x="18" y="213"/>
                  </a:lnTo>
                  <a:lnTo>
                    <a:pt x="36" y="38"/>
                  </a:lnTo>
                  <a:lnTo>
                    <a:pt x="22" y="0"/>
                  </a:lnTo>
                  <a:lnTo>
                    <a:pt x="0" y="211"/>
                  </a:ln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7" name="Freeform 52">
              <a:extLst>
                <a:ext uri="{FF2B5EF4-FFF2-40B4-BE49-F238E27FC236}">
                  <a16:creationId xmlns:a16="http://schemas.microsoft.com/office/drawing/2014/main" id="{BBE58883-CEF0-ED4A-B914-E305628897BD}"/>
                </a:ext>
              </a:extLst>
            </p:cNvPr>
            <p:cNvSpPr>
              <a:spLocks/>
            </p:cNvSpPr>
            <p:nvPr/>
          </p:nvSpPr>
          <p:spPr bwMode="auto">
            <a:xfrm>
              <a:off x="3819526" y="6138863"/>
              <a:ext cx="625475" cy="709613"/>
            </a:xfrm>
            <a:custGeom>
              <a:avLst/>
              <a:gdLst>
                <a:gd name="T0" fmla="*/ 170 w 196"/>
                <a:gd name="T1" fmla="*/ 211 h 223"/>
                <a:gd name="T2" fmla="*/ 196 w 196"/>
                <a:gd name="T3" fmla="*/ 29 h 223"/>
                <a:gd name="T4" fmla="*/ 137 w 196"/>
                <a:gd name="T5" fmla="*/ 7 h 223"/>
                <a:gd name="T6" fmla="*/ 98 w 196"/>
                <a:gd name="T7" fmla="*/ 0 h 223"/>
                <a:gd name="T8" fmla="*/ 59 w 196"/>
                <a:gd name="T9" fmla="*/ 7 h 223"/>
                <a:gd name="T10" fmla="*/ 0 w 196"/>
                <a:gd name="T11" fmla="*/ 29 h 223"/>
                <a:gd name="T12" fmla="*/ 25 w 196"/>
                <a:gd name="T13" fmla="*/ 210 h 223"/>
                <a:gd name="T14" fmla="*/ 99 w 196"/>
                <a:gd name="T15" fmla="*/ 223 h 223"/>
                <a:gd name="T16" fmla="*/ 99 w 196"/>
                <a:gd name="T17" fmla="*/ 223 h 223"/>
                <a:gd name="T18" fmla="*/ 170 w 196"/>
                <a:gd name="T19" fmla="*/ 21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23">
                  <a:moveTo>
                    <a:pt x="170" y="211"/>
                  </a:moveTo>
                  <a:cubicBezTo>
                    <a:pt x="175" y="161"/>
                    <a:pt x="190" y="69"/>
                    <a:pt x="196" y="29"/>
                  </a:cubicBezTo>
                  <a:cubicBezTo>
                    <a:pt x="175" y="18"/>
                    <a:pt x="158" y="13"/>
                    <a:pt x="137" y="7"/>
                  </a:cubicBezTo>
                  <a:cubicBezTo>
                    <a:pt x="124" y="3"/>
                    <a:pt x="111" y="2"/>
                    <a:pt x="98" y="0"/>
                  </a:cubicBezTo>
                  <a:cubicBezTo>
                    <a:pt x="85" y="2"/>
                    <a:pt x="72" y="3"/>
                    <a:pt x="59" y="7"/>
                  </a:cubicBezTo>
                  <a:cubicBezTo>
                    <a:pt x="38" y="13"/>
                    <a:pt x="21" y="18"/>
                    <a:pt x="0" y="29"/>
                  </a:cubicBezTo>
                  <a:cubicBezTo>
                    <a:pt x="6" y="69"/>
                    <a:pt x="21" y="160"/>
                    <a:pt x="25" y="210"/>
                  </a:cubicBezTo>
                  <a:cubicBezTo>
                    <a:pt x="48" y="218"/>
                    <a:pt x="73" y="223"/>
                    <a:pt x="99" y="223"/>
                  </a:cubicBezTo>
                  <a:cubicBezTo>
                    <a:pt x="99" y="223"/>
                    <a:pt x="99" y="223"/>
                    <a:pt x="99" y="223"/>
                  </a:cubicBezTo>
                  <a:cubicBezTo>
                    <a:pt x="124" y="223"/>
                    <a:pt x="148" y="218"/>
                    <a:pt x="170" y="211"/>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8" name="Freeform 53">
              <a:extLst>
                <a:ext uri="{FF2B5EF4-FFF2-40B4-BE49-F238E27FC236}">
                  <a16:creationId xmlns:a16="http://schemas.microsoft.com/office/drawing/2014/main" id="{ECDBADE0-2D64-7C4D-ABC6-7699F1698EEE}"/>
                </a:ext>
              </a:extLst>
            </p:cNvPr>
            <p:cNvSpPr>
              <a:spLocks/>
            </p:cNvSpPr>
            <p:nvPr/>
          </p:nvSpPr>
          <p:spPr bwMode="auto">
            <a:xfrm>
              <a:off x="3986213" y="6138863"/>
              <a:ext cx="292100" cy="107950"/>
            </a:xfrm>
            <a:custGeom>
              <a:avLst/>
              <a:gdLst>
                <a:gd name="T0" fmla="*/ 89 w 92"/>
                <a:gd name="T1" fmla="*/ 8 h 34"/>
                <a:gd name="T2" fmla="*/ 85 w 92"/>
                <a:gd name="T3" fmla="*/ 7 h 34"/>
                <a:gd name="T4" fmla="*/ 46 w 92"/>
                <a:gd name="T5" fmla="*/ 0 h 34"/>
                <a:gd name="T6" fmla="*/ 7 w 92"/>
                <a:gd name="T7" fmla="*/ 7 h 34"/>
                <a:gd name="T8" fmla="*/ 3 w 92"/>
                <a:gd name="T9" fmla="*/ 8 h 34"/>
                <a:gd name="T10" fmla="*/ 0 w 92"/>
                <a:gd name="T11" fmla="*/ 15 h 34"/>
                <a:gd name="T12" fmla="*/ 46 w 92"/>
                <a:gd name="T13" fmla="*/ 34 h 34"/>
                <a:gd name="T14" fmla="*/ 92 w 92"/>
                <a:gd name="T15" fmla="*/ 15 h 34"/>
                <a:gd name="T16" fmla="*/ 89 w 92"/>
                <a:gd name="T17" fmla="*/ 8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 h="34">
                  <a:moveTo>
                    <a:pt x="89" y="8"/>
                  </a:moveTo>
                  <a:cubicBezTo>
                    <a:pt x="88" y="7"/>
                    <a:pt x="86" y="7"/>
                    <a:pt x="85" y="7"/>
                  </a:cubicBezTo>
                  <a:cubicBezTo>
                    <a:pt x="72" y="3"/>
                    <a:pt x="59" y="2"/>
                    <a:pt x="46" y="0"/>
                  </a:cubicBezTo>
                  <a:cubicBezTo>
                    <a:pt x="33" y="2"/>
                    <a:pt x="20" y="3"/>
                    <a:pt x="7" y="7"/>
                  </a:cubicBezTo>
                  <a:cubicBezTo>
                    <a:pt x="6" y="7"/>
                    <a:pt x="4" y="7"/>
                    <a:pt x="3" y="8"/>
                  </a:cubicBezTo>
                  <a:cubicBezTo>
                    <a:pt x="1" y="10"/>
                    <a:pt x="0" y="12"/>
                    <a:pt x="0" y="15"/>
                  </a:cubicBezTo>
                  <a:cubicBezTo>
                    <a:pt x="0" y="25"/>
                    <a:pt x="20" y="34"/>
                    <a:pt x="46" y="34"/>
                  </a:cubicBezTo>
                  <a:cubicBezTo>
                    <a:pt x="72" y="34"/>
                    <a:pt x="92" y="25"/>
                    <a:pt x="92" y="15"/>
                  </a:cubicBezTo>
                  <a:cubicBezTo>
                    <a:pt x="92" y="12"/>
                    <a:pt x="91" y="10"/>
                    <a:pt x="89" y="8"/>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9" name="Freeform 54">
              <a:extLst>
                <a:ext uri="{FF2B5EF4-FFF2-40B4-BE49-F238E27FC236}">
                  <a16:creationId xmlns:a16="http://schemas.microsoft.com/office/drawing/2014/main" id="{D371DF7D-98EC-7B4F-90C8-E76CDE89554B}"/>
                </a:ext>
              </a:extLst>
            </p:cNvPr>
            <p:cNvSpPr>
              <a:spLocks/>
            </p:cNvSpPr>
            <p:nvPr/>
          </p:nvSpPr>
          <p:spPr bwMode="auto">
            <a:xfrm>
              <a:off x="4189413" y="6145213"/>
              <a:ext cx="66675" cy="73025"/>
            </a:xfrm>
            <a:custGeom>
              <a:avLst/>
              <a:gdLst>
                <a:gd name="T0" fmla="*/ 21 w 21"/>
                <a:gd name="T1" fmla="*/ 5 h 23"/>
                <a:gd name="T2" fmla="*/ 1 w 21"/>
                <a:gd name="T3" fmla="*/ 0 h 23"/>
                <a:gd name="T4" fmla="*/ 0 w 21"/>
                <a:gd name="T5" fmla="*/ 11 h 23"/>
                <a:gd name="T6" fmla="*/ 14 w 21"/>
                <a:gd name="T7" fmla="*/ 23 h 23"/>
                <a:gd name="T8" fmla="*/ 21 w 21"/>
                <a:gd name="T9" fmla="*/ 5 h 23"/>
              </a:gdLst>
              <a:ahLst/>
              <a:cxnLst>
                <a:cxn ang="0">
                  <a:pos x="T0" y="T1"/>
                </a:cxn>
                <a:cxn ang="0">
                  <a:pos x="T2" y="T3"/>
                </a:cxn>
                <a:cxn ang="0">
                  <a:pos x="T4" y="T5"/>
                </a:cxn>
                <a:cxn ang="0">
                  <a:pos x="T6" y="T7"/>
                </a:cxn>
                <a:cxn ang="0">
                  <a:pos x="T8" y="T9"/>
                </a:cxn>
              </a:cxnLst>
              <a:rect l="0" t="0" r="r" b="b"/>
              <a:pathLst>
                <a:path w="21" h="23">
                  <a:moveTo>
                    <a:pt x="21" y="5"/>
                  </a:moveTo>
                  <a:cubicBezTo>
                    <a:pt x="14" y="3"/>
                    <a:pt x="8" y="1"/>
                    <a:pt x="1" y="0"/>
                  </a:cubicBezTo>
                  <a:cubicBezTo>
                    <a:pt x="0" y="11"/>
                    <a:pt x="0" y="11"/>
                    <a:pt x="0" y="11"/>
                  </a:cubicBezTo>
                  <a:cubicBezTo>
                    <a:pt x="14" y="23"/>
                    <a:pt x="14" y="23"/>
                    <a:pt x="14" y="23"/>
                  </a:cubicBezTo>
                  <a:lnTo>
                    <a:pt x="21" y="5"/>
                  </a:ln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0" name="Freeform 55">
              <a:extLst>
                <a:ext uri="{FF2B5EF4-FFF2-40B4-BE49-F238E27FC236}">
                  <a16:creationId xmlns:a16="http://schemas.microsoft.com/office/drawing/2014/main" id="{8CE7A414-B11D-9E44-9423-86526BFBA62C}"/>
                </a:ext>
              </a:extLst>
            </p:cNvPr>
            <p:cNvSpPr>
              <a:spLocks/>
            </p:cNvSpPr>
            <p:nvPr/>
          </p:nvSpPr>
          <p:spPr bwMode="auto">
            <a:xfrm>
              <a:off x="4052888" y="6034088"/>
              <a:ext cx="158750" cy="146050"/>
            </a:xfrm>
            <a:custGeom>
              <a:avLst/>
              <a:gdLst>
                <a:gd name="T0" fmla="*/ 0 w 100"/>
                <a:gd name="T1" fmla="*/ 0 h 92"/>
                <a:gd name="T2" fmla="*/ 100 w 100"/>
                <a:gd name="T3" fmla="*/ 0 h 92"/>
                <a:gd name="T4" fmla="*/ 100 w 100"/>
                <a:gd name="T5" fmla="*/ 82 h 92"/>
                <a:gd name="T6" fmla="*/ 86 w 100"/>
                <a:gd name="T7" fmla="*/ 92 h 92"/>
                <a:gd name="T8" fmla="*/ 0 w 100"/>
                <a:gd name="T9" fmla="*/ 6 h 92"/>
                <a:gd name="T10" fmla="*/ 0 w 100"/>
                <a:gd name="T11" fmla="*/ 0 h 92"/>
              </a:gdLst>
              <a:ahLst/>
              <a:cxnLst>
                <a:cxn ang="0">
                  <a:pos x="T0" y="T1"/>
                </a:cxn>
                <a:cxn ang="0">
                  <a:pos x="T2" y="T3"/>
                </a:cxn>
                <a:cxn ang="0">
                  <a:pos x="T4" y="T5"/>
                </a:cxn>
                <a:cxn ang="0">
                  <a:pos x="T6" y="T7"/>
                </a:cxn>
                <a:cxn ang="0">
                  <a:pos x="T8" y="T9"/>
                </a:cxn>
                <a:cxn ang="0">
                  <a:pos x="T10" y="T11"/>
                </a:cxn>
              </a:cxnLst>
              <a:rect l="0" t="0" r="r" b="b"/>
              <a:pathLst>
                <a:path w="100" h="92">
                  <a:moveTo>
                    <a:pt x="0" y="0"/>
                  </a:moveTo>
                  <a:lnTo>
                    <a:pt x="100" y="0"/>
                  </a:lnTo>
                  <a:lnTo>
                    <a:pt x="100" y="82"/>
                  </a:lnTo>
                  <a:lnTo>
                    <a:pt x="86" y="92"/>
                  </a:lnTo>
                  <a:lnTo>
                    <a:pt x="0" y="6"/>
                  </a:lnTo>
                  <a:lnTo>
                    <a:pt x="0" y="0"/>
                  </a:ln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1" name="Freeform 56">
              <a:extLst>
                <a:ext uri="{FF2B5EF4-FFF2-40B4-BE49-F238E27FC236}">
                  <a16:creationId xmlns:a16="http://schemas.microsoft.com/office/drawing/2014/main" id="{3D5F0F34-B54A-CE41-818F-E71440C85441}"/>
                </a:ext>
              </a:extLst>
            </p:cNvPr>
            <p:cNvSpPr>
              <a:spLocks/>
            </p:cNvSpPr>
            <p:nvPr/>
          </p:nvSpPr>
          <p:spPr bwMode="auto">
            <a:xfrm>
              <a:off x="3873501" y="5768975"/>
              <a:ext cx="255588" cy="347663"/>
            </a:xfrm>
            <a:custGeom>
              <a:avLst/>
              <a:gdLst>
                <a:gd name="T0" fmla="*/ 80 w 80"/>
                <a:gd name="T1" fmla="*/ 97 h 109"/>
                <a:gd name="T2" fmla="*/ 25 w 80"/>
                <a:gd name="T3" fmla="*/ 109 h 109"/>
                <a:gd name="T4" fmla="*/ 20 w 80"/>
                <a:gd name="T5" fmla="*/ 9 h 109"/>
                <a:gd name="T6" fmla="*/ 80 w 80"/>
                <a:gd name="T7" fmla="*/ 0 h 109"/>
                <a:gd name="T8" fmla="*/ 80 w 80"/>
                <a:gd name="T9" fmla="*/ 97 h 109"/>
              </a:gdLst>
              <a:ahLst/>
              <a:cxnLst>
                <a:cxn ang="0">
                  <a:pos x="T0" y="T1"/>
                </a:cxn>
                <a:cxn ang="0">
                  <a:pos x="T2" y="T3"/>
                </a:cxn>
                <a:cxn ang="0">
                  <a:pos x="T4" y="T5"/>
                </a:cxn>
                <a:cxn ang="0">
                  <a:pos x="T6" y="T7"/>
                </a:cxn>
                <a:cxn ang="0">
                  <a:pos x="T8" y="T9"/>
                </a:cxn>
              </a:cxnLst>
              <a:rect l="0" t="0" r="r" b="b"/>
              <a:pathLst>
                <a:path w="80" h="109">
                  <a:moveTo>
                    <a:pt x="80" y="97"/>
                  </a:moveTo>
                  <a:cubicBezTo>
                    <a:pt x="52" y="95"/>
                    <a:pt x="49" y="93"/>
                    <a:pt x="25" y="109"/>
                  </a:cubicBezTo>
                  <a:cubicBezTo>
                    <a:pt x="8" y="92"/>
                    <a:pt x="0" y="59"/>
                    <a:pt x="20" y="9"/>
                  </a:cubicBezTo>
                  <a:cubicBezTo>
                    <a:pt x="80" y="0"/>
                    <a:pt x="80" y="0"/>
                    <a:pt x="80" y="0"/>
                  </a:cubicBezTo>
                  <a:lnTo>
                    <a:pt x="80" y="97"/>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2" name="Freeform 57">
              <a:extLst>
                <a:ext uri="{FF2B5EF4-FFF2-40B4-BE49-F238E27FC236}">
                  <a16:creationId xmlns:a16="http://schemas.microsoft.com/office/drawing/2014/main" id="{0EAF7A65-F654-AE4F-B0EC-84D2B77F08DC}"/>
                </a:ext>
              </a:extLst>
            </p:cNvPr>
            <p:cNvSpPr>
              <a:spLocks/>
            </p:cNvSpPr>
            <p:nvPr/>
          </p:nvSpPr>
          <p:spPr bwMode="auto">
            <a:xfrm>
              <a:off x="4135438" y="5768975"/>
              <a:ext cx="255588" cy="347663"/>
            </a:xfrm>
            <a:custGeom>
              <a:avLst/>
              <a:gdLst>
                <a:gd name="T0" fmla="*/ 0 w 80"/>
                <a:gd name="T1" fmla="*/ 97 h 109"/>
                <a:gd name="T2" fmla="*/ 55 w 80"/>
                <a:gd name="T3" fmla="*/ 109 h 109"/>
                <a:gd name="T4" fmla="*/ 60 w 80"/>
                <a:gd name="T5" fmla="*/ 9 h 109"/>
                <a:gd name="T6" fmla="*/ 0 w 80"/>
                <a:gd name="T7" fmla="*/ 0 h 109"/>
                <a:gd name="T8" fmla="*/ 0 w 80"/>
                <a:gd name="T9" fmla="*/ 97 h 109"/>
              </a:gdLst>
              <a:ahLst/>
              <a:cxnLst>
                <a:cxn ang="0">
                  <a:pos x="T0" y="T1"/>
                </a:cxn>
                <a:cxn ang="0">
                  <a:pos x="T2" y="T3"/>
                </a:cxn>
                <a:cxn ang="0">
                  <a:pos x="T4" y="T5"/>
                </a:cxn>
                <a:cxn ang="0">
                  <a:pos x="T6" y="T7"/>
                </a:cxn>
                <a:cxn ang="0">
                  <a:pos x="T8" y="T9"/>
                </a:cxn>
              </a:cxnLst>
              <a:rect l="0" t="0" r="r" b="b"/>
              <a:pathLst>
                <a:path w="80" h="109">
                  <a:moveTo>
                    <a:pt x="0" y="97"/>
                  </a:moveTo>
                  <a:cubicBezTo>
                    <a:pt x="28" y="95"/>
                    <a:pt x="31" y="93"/>
                    <a:pt x="55" y="109"/>
                  </a:cubicBezTo>
                  <a:cubicBezTo>
                    <a:pt x="72" y="92"/>
                    <a:pt x="80" y="59"/>
                    <a:pt x="60" y="9"/>
                  </a:cubicBezTo>
                  <a:cubicBezTo>
                    <a:pt x="0" y="0"/>
                    <a:pt x="0" y="0"/>
                    <a:pt x="0" y="0"/>
                  </a:cubicBezTo>
                  <a:lnTo>
                    <a:pt x="0" y="97"/>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3" name="Freeform 58">
              <a:extLst>
                <a:ext uri="{FF2B5EF4-FFF2-40B4-BE49-F238E27FC236}">
                  <a16:creationId xmlns:a16="http://schemas.microsoft.com/office/drawing/2014/main" id="{735AFD7E-0BF1-DC42-ACB6-4DAD126123CB}"/>
                </a:ext>
              </a:extLst>
            </p:cNvPr>
            <p:cNvSpPr>
              <a:spLocks/>
            </p:cNvSpPr>
            <p:nvPr/>
          </p:nvSpPr>
          <p:spPr bwMode="auto">
            <a:xfrm>
              <a:off x="3933826" y="5826125"/>
              <a:ext cx="93663" cy="155575"/>
            </a:xfrm>
            <a:custGeom>
              <a:avLst/>
              <a:gdLst>
                <a:gd name="T0" fmla="*/ 17 w 29"/>
                <a:gd name="T1" fmla="*/ 7 h 49"/>
                <a:gd name="T2" fmla="*/ 3 w 29"/>
                <a:gd name="T3" fmla="*/ 27 h 49"/>
                <a:gd name="T4" fmla="*/ 14 w 29"/>
                <a:gd name="T5" fmla="*/ 42 h 49"/>
                <a:gd name="T6" fmla="*/ 17 w 29"/>
                <a:gd name="T7" fmla="*/ 7 h 49"/>
              </a:gdLst>
              <a:ahLst/>
              <a:cxnLst>
                <a:cxn ang="0">
                  <a:pos x="T0" y="T1"/>
                </a:cxn>
                <a:cxn ang="0">
                  <a:pos x="T2" y="T3"/>
                </a:cxn>
                <a:cxn ang="0">
                  <a:pos x="T4" y="T5"/>
                </a:cxn>
                <a:cxn ang="0">
                  <a:pos x="T6" y="T7"/>
                </a:cxn>
              </a:cxnLst>
              <a:rect l="0" t="0" r="r" b="b"/>
              <a:pathLst>
                <a:path w="29" h="49">
                  <a:moveTo>
                    <a:pt x="17" y="7"/>
                  </a:moveTo>
                  <a:cubicBezTo>
                    <a:pt x="0" y="0"/>
                    <a:pt x="0" y="16"/>
                    <a:pt x="3" y="27"/>
                  </a:cubicBezTo>
                  <a:cubicBezTo>
                    <a:pt x="5" y="34"/>
                    <a:pt x="9" y="39"/>
                    <a:pt x="14" y="42"/>
                  </a:cubicBezTo>
                  <a:cubicBezTo>
                    <a:pt x="29" y="49"/>
                    <a:pt x="12" y="15"/>
                    <a:pt x="17" y="7"/>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4" name="Freeform 59">
              <a:extLst>
                <a:ext uri="{FF2B5EF4-FFF2-40B4-BE49-F238E27FC236}">
                  <a16:creationId xmlns:a16="http://schemas.microsoft.com/office/drawing/2014/main" id="{6E9C33EF-7FE2-1143-91B9-12EF7F55CD61}"/>
                </a:ext>
              </a:extLst>
            </p:cNvPr>
            <p:cNvSpPr>
              <a:spLocks/>
            </p:cNvSpPr>
            <p:nvPr/>
          </p:nvSpPr>
          <p:spPr bwMode="auto">
            <a:xfrm>
              <a:off x="3949701" y="5854700"/>
              <a:ext cx="36513" cy="92075"/>
            </a:xfrm>
            <a:custGeom>
              <a:avLst/>
              <a:gdLst>
                <a:gd name="T0" fmla="*/ 4 w 11"/>
                <a:gd name="T1" fmla="*/ 0 h 29"/>
                <a:gd name="T2" fmla="*/ 7 w 11"/>
                <a:gd name="T3" fmla="*/ 0 h 29"/>
                <a:gd name="T4" fmla="*/ 9 w 11"/>
                <a:gd name="T5" fmla="*/ 17 h 29"/>
                <a:gd name="T6" fmla="*/ 11 w 11"/>
                <a:gd name="T7" fmla="*/ 29 h 29"/>
                <a:gd name="T8" fmla="*/ 6 w 11"/>
                <a:gd name="T9" fmla="*/ 24 h 29"/>
                <a:gd name="T10" fmla="*/ 2 w 11"/>
                <a:gd name="T11" fmla="*/ 17 h 29"/>
                <a:gd name="T12" fmla="*/ 1 w 11"/>
                <a:gd name="T13" fmla="*/ 6 h 29"/>
                <a:gd name="T14" fmla="*/ 2 w 11"/>
                <a:gd name="T15" fmla="*/ 1 h 29"/>
                <a:gd name="T16" fmla="*/ 4 w 11"/>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29">
                  <a:moveTo>
                    <a:pt x="4" y="0"/>
                  </a:moveTo>
                  <a:cubicBezTo>
                    <a:pt x="5" y="0"/>
                    <a:pt x="6" y="0"/>
                    <a:pt x="7" y="0"/>
                  </a:cubicBezTo>
                  <a:cubicBezTo>
                    <a:pt x="6" y="5"/>
                    <a:pt x="8" y="11"/>
                    <a:pt x="9" y="17"/>
                  </a:cubicBezTo>
                  <a:cubicBezTo>
                    <a:pt x="10" y="22"/>
                    <a:pt x="11" y="27"/>
                    <a:pt x="11" y="29"/>
                  </a:cubicBezTo>
                  <a:cubicBezTo>
                    <a:pt x="10" y="29"/>
                    <a:pt x="6" y="25"/>
                    <a:pt x="6" y="24"/>
                  </a:cubicBezTo>
                  <a:cubicBezTo>
                    <a:pt x="4" y="22"/>
                    <a:pt x="3" y="20"/>
                    <a:pt x="2" y="17"/>
                  </a:cubicBezTo>
                  <a:cubicBezTo>
                    <a:pt x="1" y="13"/>
                    <a:pt x="0" y="9"/>
                    <a:pt x="1" y="6"/>
                  </a:cubicBezTo>
                  <a:cubicBezTo>
                    <a:pt x="1" y="4"/>
                    <a:pt x="1" y="2"/>
                    <a:pt x="2" y="1"/>
                  </a:cubicBezTo>
                  <a:cubicBezTo>
                    <a:pt x="2" y="1"/>
                    <a:pt x="3" y="0"/>
                    <a:pt x="4" y="0"/>
                  </a:cubicBez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5" name="Freeform 60">
              <a:extLst>
                <a:ext uri="{FF2B5EF4-FFF2-40B4-BE49-F238E27FC236}">
                  <a16:creationId xmlns:a16="http://schemas.microsoft.com/office/drawing/2014/main" id="{046F4A66-DD22-394A-BFBC-574BCBE8C70C}"/>
                </a:ext>
              </a:extLst>
            </p:cNvPr>
            <p:cNvSpPr>
              <a:spLocks/>
            </p:cNvSpPr>
            <p:nvPr/>
          </p:nvSpPr>
          <p:spPr bwMode="auto">
            <a:xfrm>
              <a:off x="4237038" y="5826125"/>
              <a:ext cx="92075" cy="155575"/>
            </a:xfrm>
            <a:custGeom>
              <a:avLst/>
              <a:gdLst>
                <a:gd name="T0" fmla="*/ 12 w 29"/>
                <a:gd name="T1" fmla="*/ 7 h 49"/>
                <a:gd name="T2" fmla="*/ 26 w 29"/>
                <a:gd name="T3" fmla="*/ 27 h 49"/>
                <a:gd name="T4" fmla="*/ 15 w 29"/>
                <a:gd name="T5" fmla="*/ 42 h 49"/>
                <a:gd name="T6" fmla="*/ 12 w 29"/>
                <a:gd name="T7" fmla="*/ 7 h 49"/>
              </a:gdLst>
              <a:ahLst/>
              <a:cxnLst>
                <a:cxn ang="0">
                  <a:pos x="T0" y="T1"/>
                </a:cxn>
                <a:cxn ang="0">
                  <a:pos x="T2" y="T3"/>
                </a:cxn>
                <a:cxn ang="0">
                  <a:pos x="T4" y="T5"/>
                </a:cxn>
                <a:cxn ang="0">
                  <a:pos x="T6" y="T7"/>
                </a:cxn>
              </a:cxnLst>
              <a:rect l="0" t="0" r="r" b="b"/>
              <a:pathLst>
                <a:path w="29" h="49">
                  <a:moveTo>
                    <a:pt x="12" y="7"/>
                  </a:moveTo>
                  <a:cubicBezTo>
                    <a:pt x="29" y="0"/>
                    <a:pt x="29" y="16"/>
                    <a:pt x="26" y="27"/>
                  </a:cubicBezTo>
                  <a:cubicBezTo>
                    <a:pt x="24" y="34"/>
                    <a:pt x="20" y="39"/>
                    <a:pt x="15" y="42"/>
                  </a:cubicBezTo>
                  <a:cubicBezTo>
                    <a:pt x="0" y="49"/>
                    <a:pt x="17" y="15"/>
                    <a:pt x="12" y="7"/>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6" name="Freeform 61">
              <a:extLst>
                <a:ext uri="{FF2B5EF4-FFF2-40B4-BE49-F238E27FC236}">
                  <a16:creationId xmlns:a16="http://schemas.microsoft.com/office/drawing/2014/main" id="{E5488920-D981-F74C-BE8F-831FE9188C2D}"/>
                </a:ext>
              </a:extLst>
            </p:cNvPr>
            <p:cNvSpPr>
              <a:spLocks/>
            </p:cNvSpPr>
            <p:nvPr/>
          </p:nvSpPr>
          <p:spPr bwMode="auto">
            <a:xfrm>
              <a:off x="4278313" y="5854700"/>
              <a:ext cx="34925" cy="92075"/>
            </a:xfrm>
            <a:custGeom>
              <a:avLst/>
              <a:gdLst>
                <a:gd name="T0" fmla="*/ 7 w 11"/>
                <a:gd name="T1" fmla="*/ 0 h 29"/>
                <a:gd name="T2" fmla="*/ 4 w 11"/>
                <a:gd name="T3" fmla="*/ 0 h 29"/>
                <a:gd name="T4" fmla="*/ 2 w 11"/>
                <a:gd name="T5" fmla="*/ 17 h 29"/>
                <a:gd name="T6" fmla="*/ 0 w 11"/>
                <a:gd name="T7" fmla="*/ 29 h 29"/>
                <a:gd name="T8" fmla="*/ 5 w 11"/>
                <a:gd name="T9" fmla="*/ 24 h 29"/>
                <a:gd name="T10" fmla="*/ 9 w 11"/>
                <a:gd name="T11" fmla="*/ 17 h 29"/>
                <a:gd name="T12" fmla="*/ 10 w 11"/>
                <a:gd name="T13" fmla="*/ 6 h 29"/>
                <a:gd name="T14" fmla="*/ 9 w 11"/>
                <a:gd name="T15" fmla="*/ 1 h 29"/>
                <a:gd name="T16" fmla="*/ 7 w 11"/>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29">
                  <a:moveTo>
                    <a:pt x="7" y="0"/>
                  </a:moveTo>
                  <a:cubicBezTo>
                    <a:pt x="6" y="0"/>
                    <a:pt x="5" y="0"/>
                    <a:pt x="4" y="0"/>
                  </a:cubicBezTo>
                  <a:cubicBezTo>
                    <a:pt x="5" y="5"/>
                    <a:pt x="3" y="11"/>
                    <a:pt x="2" y="17"/>
                  </a:cubicBezTo>
                  <a:cubicBezTo>
                    <a:pt x="1" y="22"/>
                    <a:pt x="0" y="27"/>
                    <a:pt x="0" y="29"/>
                  </a:cubicBezTo>
                  <a:cubicBezTo>
                    <a:pt x="1" y="29"/>
                    <a:pt x="5" y="25"/>
                    <a:pt x="5" y="24"/>
                  </a:cubicBezTo>
                  <a:cubicBezTo>
                    <a:pt x="7" y="22"/>
                    <a:pt x="8" y="20"/>
                    <a:pt x="9" y="17"/>
                  </a:cubicBezTo>
                  <a:cubicBezTo>
                    <a:pt x="10" y="13"/>
                    <a:pt x="11" y="9"/>
                    <a:pt x="10" y="6"/>
                  </a:cubicBezTo>
                  <a:cubicBezTo>
                    <a:pt x="10" y="4"/>
                    <a:pt x="10" y="2"/>
                    <a:pt x="9" y="1"/>
                  </a:cubicBezTo>
                  <a:cubicBezTo>
                    <a:pt x="8" y="1"/>
                    <a:pt x="8" y="0"/>
                    <a:pt x="7" y="0"/>
                  </a:cubicBez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7" name="Freeform 62">
              <a:extLst>
                <a:ext uri="{FF2B5EF4-FFF2-40B4-BE49-F238E27FC236}">
                  <a16:creationId xmlns:a16="http://schemas.microsoft.com/office/drawing/2014/main" id="{E2E05B42-64C5-A547-B9FF-3796D39282CE}"/>
                </a:ext>
              </a:extLst>
            </p:cNvPr>
            <p:cNvSpPr>
              <a:spLocks/>
            </p:cNvSpPr>
            <p:nvPr/>
          </p:nvSpPr>
          <p:spPr bwMode="auto">
            <a:xfrm>
              <a:off x="3949701" y="5664200"/>
              <a:ext cx="363538" cy="439738"/>
            </a:xfrm>
            <a:custGeom>
              <a:avLst/>
              <a:gdLst>
                <a:gd name="T0" fmla="*/ 38 w 114"/>
                <a:gd name="T1" fmla="*/ 0 h 138"/>
                <a:gd name="T2" fmla="*/ 76 w 114"/>
                <a:gd name="T3" fmla="*/ 0 h 138"/>
                <a:gd name="T4" fmla="*/ 111 w 114"/>
                <a:gd name="T5" fmla="*/ 35 h 138"/>
                <a:gd name="T6" fmla="*/ 104 w 114"/>
                <a:gd name="T7" fmla="*/ 84 h 138"/>
                <a:gd name="T8" fmla="*/ 88 w 114"/>
                <a:gd name="T9" fmla="*/ 122 h 138"/>
                <a:gd name="T10" fmla="*/ 57 w 114"/>
                <a:gd name="T11" fmla="*/ 138 h 138"/>
                <a:gd name="T12" fmla="*/ 57 w 114"/>
                <a:gd name="T13" fmla="*/ 138 h 138"/>
                <a:gd name="T14" fmla="*/ 26 w 114"/>
                <a:gd name="T15" fmla="*/ 122 h 138"/>
                <a:gd name="T16" fmla="*/ 10 w 114"/>
                <a:gd name="T17" fmla="*/ 84 h 138"/>
                <a:gd name="T18" fmla="*/ 3 w 114"/>
                <a:gd name="T19" fmla="*/ 35 h 138"/>
                <a:gd name="T20" fmla="*/ 38 w 114"/>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38">
                  <a:moveTo>
                    <a:pt x="38" y="0"/>
                  </a:moveTo>
                  <a:cubicBezTo>
                    <a:pt x="76" y="0"/>
                    <a:pt x="76" y="0"/>
                    <a:pt x="76" y="0"/>
                  </a:cubicBezTo>
                  <a:cubicBezTo>
                    <a:pt x="95" y="0"/>
                    <a:pt x="114" y="16"/>
                    <a:pt x="111" y="35"/>
                  </a:cubicBezTo>
                  <a:cubicBezTo>
                    <a:pt x="104" y="84"/>
                    <a:pt x="104" y="84"/>
                    <a:pt x="104" y="84"/>
                  </a:cubicBezTo>
                  <a:cubicBezTo>
                    <a:pt x="102" y="98"/>
                    <a:pt x="96" y="112"/>
                    <a:pt x="88" y="122"/>
                  </a:cubicBezTo>
                  <a:cubicBezTo>
                    <a:pt x="81" y="132"/>
                    <a:pt x="72" y="138"/>
                    <a:pt x="57" y="138"/>
                  </a:cubicBezTo>
                  <a:cubicBezTo>
                    <a:pt x="57" y="138"/>
                    <a:pt x="57" y="138"/>
                    <a:pt x="57" y="138"/>
                  </a:cubicBezTo>
                  <a:cubicBezTo>
                    <a:pt x="42" y="138"/>
                    <a:pt x="33" y="132"/>
                    <a:pt x="26" y="122"/>
                  </a:cubicBezTo>
                  <a:cubicBezTo>
                    <a:pt x="17" y="111"/>
                    <a:pt x="12" y="97"/>
                    <a:pt x="10" y="84"/>
                  </a:cubicBezTo>
                  <a:cubicBezTo>
                    <a:pt x="3" y="35"/>
                    <a:pt x="3" y="35"/>
                    <a:pt x="3" y="35"/>
                  </a:cubicBezTo>
                  <a:cubicBezTo>
                    <a:pt x="0" y="16"/>
                    <a:pt x="19" y="0"/>
                    <a:pt x="38" y="0"/>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8" name="Freeform 63">
              <a:extLst>
                <a:ext uri="{FF2B5EF4-FFF2-40B4-BE49-F238E27FC236}">
                  <a16:creationId xmlns:a16="http://schemas.microsoft.com/office/drawing/2014/main" id="{35414FB7-F0FD-C542-BD1D-287E39237908}"/>
                </a:ext>
              </a:extLst>
            </p:cNvPr>
            <p:cNvSpPr>
              <a:spLocks/>
            </p:cNvSpPr>
            <p:nvPr/>
          </p:nvSpPr>
          <p:spPr bwMode="auto">
            <a:xfrm>
              <a:off x="3819526" y="6157913"/>
              <a:ext cx="625475" cy="690563"/>
            </a:xfrm>
            <a:custGeom>
              <a:avLst/>
              <a:gdLst>
                <a:gd name="T0" fmla="*/ 26 w 196"/>
                <a:gd name="T1" fmla="*/ 204 h 217"/>
                <a:gd name="T2" fmla="*/ 0 w 196"/>
                <a:gd name="T3" fmla="*/ 23 h 217"/>
                <a:gd name="T4" fmla="*/ 60 w 196"/>
                <a:gd name="T5" fmla="*/ 0 h 217"/>
                <a:gd name="T6" fmla="*/ 98 w 196"/>
                <a:gd name="T7" fmla="*/ 75 h 217"/>
                <a:gd name="T8" fmla="*/ 136 w 196"/>
                <a:gd name="T9" fmla="*/ 0 h 217"/>
                <a:gd name="T10" fmla="*/ 196 w 196"/>
                <a:gd name="T11" fmla="*/ 23 h 217"/>
                <a:gd name="T12" fmla="*/ 170 w 196"/>
                <a:gd name="T13" fmla="*/ 205 h 217"/>
                <a:gd name="T14" fmla="*/ 99 w 196"/>
                <a:gd name="T15" fmla="*/ 217 h 217"/>
                <a:gd name="T16" fmla="*/ 99 w 196"/>
                <a:gd name="T17" fmla="*/ 217 h 217"/>
                <a:gd name="T18" fmla="*/ 26 w 196"/>
                <a:gd name="T19" fmla="*/ 204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17">
                  <a:moveTo>
                    <a:pt x="26" y="204"/>
                  </a:moveTo>
                  <a:cubicBezTo>
                    <a:pt x="21" y="154"/>
                    <a:pt x="6" y="63"/>
                    <a:pt x="0" y="23"/>
                  </a:cubicBezTo>
                  <a:cubicBezTo>
                    <a:pt x="21" y="12"/>
                    <a:pt x="38" y="6"/>
                    <a:pt x="60" y="0"/>
                  </a:cubicBezTo>
                  <a:cubicBezTo>
                    <a:pt x="98" y="75"/>
                    <a:pt x="98" y="75"/>
                    <a:pt x="98" y="75"/>
                  </a:cubicBezTo>
                  <a:cubicBezTo>
                    <a:pt x="136" y="0"/>
                    <a:pt x="136" y="0"/>
                    <a:pt x="136" y="0"/>
                  </a:cubicBezTo>
                  <a:cubicBezTo>
                    <a:pt x="158" y="6"/>
                    <a:pt x="175" y="12"/>
                    <a:pt x="196" y="23"/>
                  </a:cubicBezTo>
                  <a:cubicBezTo>
                    <a:pt x="190" y="63"/>
                    <a:pt x="175" y="155"/>
                    <a:pt x="170" y="205"/>
                  </a:cubicBezTo>
                  <a:cubicBezTo>
                    <a:pt x="148" y="212"/>
                    <a:pt x="124" y="217"/>
                    <a:pt x="99" y="217"/>
                  </a:cubicBezTo>
                  <a:cubicBezTo>
                    <a:pt x="99" y="217"/>
                    <a:pt x="99" y="217"/>
                    <a:pt x="99" y="217"/>
                  </a:cubicBezTo>
                  <a:cubicBezTo>
                    <a:pt x="73" y="217"/>
                    <a:pt x="49" y="212"/>
                    <a:pt x="26" y="20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9" name="Freeform 64">
              <a:extLst>
                <a:ext uri="{FF2B5EF4-FFF2-40B4-BE49-F238E27FC236}">
                  <a16:creationId xmlns:a16="http://schemas.microsoft.com/office/drawing/2014/main" id="{B2994972-7907-E14E-93D6-D1350AA6F205}"/>
                </a:ext>
              </a:extLst>
            </p:cNvPr>
            <p:cNvSpPr>
              <a:spLocks/>
            </p:cNvSpPr>
            <p:nvPr/>
          </p:nvSpPr>
          <p:spPr bwMode="auto">
            <a:xfrm>
              <a:off x="3995738" y="6157913"/>
              <a:ext cx="273050" cy="269875"/>
            </a:xfrm>
            <a:custGeom>
              <a:avLst/>
              <a:gdLst>
                <a:gd name="T0" fmla="*/ 0 w 86"/>
                <a:gd name="T1" fmla="*/ 1 h 85"/>
                <a:gd name="T2" fmla="*/ 5 w 86"/>
                <a:gd name="T3" fmla="*/ 0 h 85"/>
                <a:gd name="T4" fmla="*/ 43 w 86"/>
                <a:gd name="T5" fmla="*/ 75 h 85"/>
                <a:gd name="T6" fmla="*/ 81 w 86"/>
                <a:gd name="T7" fmla="*/ 0 h 85"/>
                <a:gd name="T8" fmla="*/ 86 w 86"/>
                <a:gd name="T9" fmla="*/ 1 h 85"/>
                <a:gd name="T10" fmla="*/ 47 w 86"/>
                <a:gd name="T11" fmla="*/ 77 h 85"/>
                <a:gd name="T12" fmla="*/ 43 w 86"/>
                <a:gd name="T13" fmla="*/ 85 h 85"/>
                <a:gd name="T14" fmla="*/ 39 w 86"/>
                <a:gd name="T15" fmla="*/ 77 h 85"/>
                <a:gd name="T16" fmla="*/ 0 w 86"/>
                <a:gd name="T17" fmla="*/ 1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 h="85">
                  <a:moveTo>
                    <a:pt x="0" y="1"/>
                  </a:moveTo>
                  <a:cubicBezTo>
                    <a:pt x="2" y="1"/>
                    <a:pt x="3" y="0"/>
                    <a:pt x="5" y="0"/>
                  </a:cubicBezTo>
                  <a:cubicBezTo>
                    <a:pt x="43" y="75"/>
                    <a:pt x="43" y="75"/>
                    <a:pt x="43" y="75"/>
                  </a:cubicBezTo>
                  <a:cubicBezTo>
                    <a:pt x="81" y="0"/>
                    <a:pt x="81" y="0"/>
                    <a:pt x="81" y="0"/>
                  </a:cubicBezTo>
                  <a:cubicBezTo>
                    <a:pt x="83" y="0"/>
                    <a:pt x="84" y="1"/>
                    <a:pt x="86" y="1"/>
                  </a:cubicBezTo>
                  <a:cubicBezTo>
                    <a:pt x="47" y="77"/>
                    <a:pt x="47" y="77"/>
                    <a:pt x="47" y="77"/>
                  </a:cubicBezTo>
                  <a:cubicBezTo>
                    <a:pt x="43" y="85"/>
                    <a:pt x="43" y="85"/>
                    <a:pt x="43" y="85"/>
                  </a:cubicBezTo>
                  <a:cubicBezTo>
                    <a:pt x="39" y="77"/>
                    <a:pt x="39" y="77"/>
                    <a:pt x="39" y="77"/>
                  </a:cubicBezTo>
                  <a:cubicBezTo>
                    <a:pt x="0" y="1"/>
                    <a:pt x="0" y="1"/>
                    <a:pt x="0" y="1"/>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0" name="Freeform 65">
              <a:extLst>
                <a:ext uri="{FF2B5EF4-FFF2-40B4-BE49-F238E27FC236}">
                  <a16:creationId xmlns:a16="http://schemas.microsoft.com/office/drawing/2014/main" id="{760F092B-F18F-4E4A-97AC-5EC0962D695C}"/>
                </a:ext>
              </a:extLst>
            </p:cNvPr>
            <p:cNvSpPr>
              <a:spLocks/>
            </p:cNvSpPr>
            <p:nvPr/>
          </p:nvSpPr>
          <p:spPr bwMode="auto">
            <a:xfrm>
              <a:off x="3914776" y="5568950"/>
              <a:ext cx="434975" cy="368300"/>
            </a:xfrm>
            <a:custGeom>
              <a:avLst/>
              <a:gdLst>
                <a:gd name="T0" fmla="*/ 68 w 136"/>
                <a:gd name="T1" fmla="*/ 71 h 116"/>
                <a:gd name="T2" fmla="*/ 53 w 136"/>
                <a:gd name="T3" fmla="*/ 70 h 116"/>
                <a:gd name="T4" fmla="*/ 52 w 136"/>
                <a:gd name="T5" fmla="*/ 41 h 116"/>
                <a:gd name="T6" fmla="*/ 45 w 136"/>
                <a:gd name="T7" fmla="*/ 69 h 116"/>
                <a:gd name="T8" fmla="*/ 27 w 136"/>
                <a:gd name="T9" fmla="*/ 69 h 116"/>
                <a:gd name="T10" fmla="*/ 21 w 136"/>
                <a:gd name="T11" fmla="*/ 116 h 116"/>
                <a:gd name="T12" fmla="*/ 33 w 136"/>
                <a:gd name="T13" fmla="*/ 14 h 116"/>
                <a:gd name="T14" fmla="*/ 103 w 136"/>
                <a:gd name="T15" fmla="*/ 14 h 116"/>
                <a:gd name="T16" fmla="*/ 115 w 136"/>
                <a:gd name="T17" fmla="*/ 116 h 116"/>
                <a:gd name="T18" fmla="*/ 109 w 136"/>
                <a:gd name="T19" fmla="*/ 69 h 116"/>
                <a:gd name="T20" fmla="*/ 68 w 136"/>
                <a:gd name="T21" fmla="*/ 71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6" h="116">
                  <a:moveTo>
                    <a:pt x="68" y="71"/>
                  </a:moveTo>
                  <a:cubicBezTo>
                    <a:pt x="62" y="71"/>
                    <a:pt x="58" y="71"/>
                    <a:pt x="53" y="70"/>
                  </a:cubicBezTo>
                  <a:cubicBezTo>
                    <a:pt x="50" y="62"/>
                    <a:pt x="49" y="54"/>
                    <a:pt x="52" y="41"/>
                  </a:cubicBezTo>
                  <a:cubicBezTo>
                    <a:pt x="52" y="41"/>
                    <a:pt x="44" y="53"/>
                    <a:pt x="45" y="69"/>
                  </a:cubicBezTo>
                  <a:cubicBezTo>
                    <a:pt x="39" y="67"/>
                    <a:pt x="33" y="70"/>
                    <a:pt x="27" y="69"/>
                  </a:cubicBezTo>
                  <a:cubicBezTo>
                    <a:pt x="21" y="79"/>
                    <a:pt x="20" y="97"/>
                    <a:pt x="21" y="116"/>
                  </a:cubicBezTo>
                  <a:cubicBezTo>
                    <a:pt x="0" y="78"/>
                    <a:pt x="7" y="34"/>
                    <a:pt x="33" y="14"/>
                  </a:cubicBezTo>
                  <a:cubicBezTo>
                    <a:pt x="53" y="0"/>
                    <a:pt x="83" y="0"/>
                    <a:pt x="103" y="14"/>
                  </a:cubicBezTo>
                  <a:cubicBezTo>
                    <a:pt x="128" y="33"/>
                    <a:pt x="136" y="78"/>
                    <a:pt x="115" y="116"/>
                  </a:cubicBezTo>
                  <a:cubicBezTo>
                    <a:pt x="116" y="97"/>
                    <a:pt x="115" y="79"/>
                    <a:pt x="109" y="69"/>
                  </a:cubicBezTo>
                  <a:cubicBezTo>
                    <a:pt x="96" y="72"/>
                    <a:pt x="82" y="71"/>
                    <a:pt x="68" y="71"/>
                  </a:cubicBez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a:xfrm>
            <a:off x="528221" y="548646"/>
            <a:ext cx="11137408" cy="611649"/>
          </a:xfrm>
        </p:spPr>
        <p:txBody>
          <a:bodyPr>
            <a:normAutofit fontScale="90000"/>
          </a:bodyPr>
          <a:lstStyle/>
          <a:p>
            <a:r>
              <a:rPr lang="en-US" sz="3200" b="1" dirty="0"/>
              <a:t>Q5: What would you do differently if you had to go back to your initial redeployment?</a:t>
            </a:r>
            <a:endParaRPr lang="en-GB" sz="3200" b="1" dirty="0"/>
          </a:p>
        </p:txBody>
      </p:sp>
      <p:sp>
        <p:nvSpPr>
          <p:cNvPr id="18" name="Content Placeholder 1">
            <a:extLst>
              <a:ext uri="{FF2B5EF4-FFF2-40B4-BE49-F238E27FC236}">
                <a16:creationId xmlns:a16="http://schemas.microsoft.com/office/drawing/2014/main" id="{1552DBD1-6397-4743-8A90-76112135B8D2}"/>
              </a:ext>
            </a:extLst>
          </p:cNvPr>
          <p:cNvSpPr txBox="1">
            <a:spLocks/>
          </p:cNvSpPr>
          <p:nvPr/>
        </p:nvSpPr>
        <p:spPr>
          <a:xfrm>
            <a:off x="528221" y="2402333"/>
            <a:ext cx="5347117" cy="4964921"/>
          </a:xfrm>
          <a:prstGeom prst="rect">
            <a:avLst/>
          </a:prstGeom>
        </p:spPr>
        <p:txBody>
          <a:bodyPr/>
          <a:lstStyle>
            <a:lvl1pPr marL="268271" indent="-268271" algn="l" defTabSz="1073084" rtl="0" eaLnBrk="1" latinLnBrk="0" hangingPunct="1">
              <a:lnSpc>
                <a:spcPct val="90000"/>
              </a:lnSpc>
              <a:spcBef>
                <a:spcPts val="1173"/>
              </a:spcBef>
              <a:buClr>
                <a:schemeClr val="accent1"/>
              </a:buClr>
              <a:buFont typeface="Arial" panose="020B0604020202020204" pitchFamily="34" charset="0"/>
              <a:buChar char="•"/>
              <a:defRPr sz="1643" kern="1200">
                <a:solidFill>
                  <a:schemeClr val="tx1"/>
                </a:solidFill>
                <a:latin typeface="Arial" panose="020B0604020202020204" pitchFamily="34" charset="0"/>
                <a:ea typeface="+mn-ea"/>
                <a:cs typeface="Arial" panose="020B0604020202020204" pitchFamily="34" charset="0"/>
              </a:defRPr>
            </a:lvl1pPr>
            <a:lvl2pPr marL="804813" indent="-268271" algn="l" defTabSz="1073084" rtl="0" eaLnBrk="1" latinLnBrk="0" hangingPunct="1">
              <a:lnSpc>
                <a:spcPct val="90000"/>
              </a:lnSpc>
              <a:spcBef>
                <a:spcPts val="587"/>
              </a:spcBef>
              <a:buClr>
                <a:schemeClr val="accent1"/>
              </a:buClr>
              <a:buFont typeface="Courier New" panose="02070309020205020404" pitchFamily="49" charset="0"/>
              <a:buChar char="o"/>
              <a:defRPr sz="1643" kern="1200">
                <a:solidFill>
                  <a:schemeClr val="tx1"/>
                </a:solidFill>
                <a:latin typeface="Arial" panose="020B0604020202020204" pitchFamily="34" charset="0"/>
                <a:ea typeface="+mn-ea"/>
                <a:cs typeface="Arial" panose="020B0604020202020204" pitchFamily="34" charset="0"/>
              </a:defRPr>
            </a:lvl2pPr>
            <a:lvl3pPr marL="1341355"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3pPr>
            <a:lvl4pPr marL="1877897"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4pPr>
            <a:lvl5pPr marL="2414438"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5pPr>
            <a:lvl6pPr marL="2950981"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6pPr>
            <a:lvl7pPr marL="3487523"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7pPr>
            <a:lvl8pPr marL="4024065"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8pPr>
            <a:lvl9pPr marL="4560606"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9pPr>
          </a:lstStyle>
          <a:p>
            <a:pPr marL="0" indent="0">
              <a:buFont typeface="Arial" panose="020B0604020202020204" pitchFamily="34" charset="0"/>
              <a:buNone/>
            </a:pPr>
            <a:endParaRPr lang="en-GB" sz="2000" dirty="0"/>
          </a:p>
        </p:txBody>
      </p:sp>
      <p:sp>
        <p:nvSpPr>
          <p:cNvPr id="3" name="Rectangle 2">
            <a:extLst>
              <a:ext uri="{FF2B5EF4-FFF2-40B4-BE49-F238E27FC236}">
                <a16:creationId xmlns:a16="http://schemas.microsoft.com/office/drawing/2014/main" id="{A70B5AF6-347C-2646-9D89-CFCDB3BE91CE}"/>
              </a:ext>
            </a:extLst>
          </p:cNvPr>
          <p:cNvSpPr/>
          <p:nvPr/>
        </p:nvSpPr>
        <p:spPr>
          <a:xfrm>
            <a:off x="5226993" y="1829406"/>
            <a:ext cx="6438635" cy="923330"/>
          </a:xfrm>
          <a:prstGeom prst="rect">
            <a:avLst/>
          </a:prstGeom>
        </p:spPr>
        <p:txBody>
          <a:bodyPr wrap="square">
            <a:spAutoFit/>
          </a:bodyPr>
          <a:lstStyle/>
          <a:p>
            <a:pPr marL="285750" indent="-285750">
              <a:buFont typeface="Arial" panose="020B0604020202020204" pitchFamily="34" charset="0"/>
              <a:buChar char="•"/>
            </a:pPr>
            <a:endParaRPr lang="en-GB" dirty="0"/>
          </a:p>
          <a:p>
            <a:br>
              <a:rPr lang="en-GB" dirty="0"/>
            </a:br>
            <a:endParaRPr lang="en-US" dirty="0"/>
          </a:p>
        </p:txBody>
      </p:sp>
      <p:graphicFrame>
        <p:nvGraphicFramePr>
          <p:cNvPr id="7" name="Table 4">
            <a:extLst>
              <a:ext uri="{FF2B5EF4-FFF2-40B4-BE49-F238E27FC236}">
                <a16:creationId xmlns:a16="http://schemas.microsoft.com/office/drawing/2014/main" id="{B5743C1F-034F-0B47-A03A-2237DD287D13}"/>
              </a:ext>
            </a:extLst>
          </p:cNvPr>
          <p:cNvGraphicFramePr>
            <a:graphicFrameLocks/>
          </p:cNvGraphicFramePr>
          <p:nvPr>
            <p:extLst>
              <p:ext uri="{D42A27DB-BD31-4B8C-83A1-F6EECF244321}">
                <p14:modId xmlns:p14="http://schemas.microsoft.com/office/powerpoint/2010/main" val="96885185"/>
              </p:ext>
            </p:extLst>
          </p:nvPr>
        </p:nvGraphicFramePr>
        <p:xfrm>
          <a:off x="528221" y="1676875"/>
          <a:ext cx="4913209" cy="3750882"/>
        </p:xfrm>
        <a:graphic>
          <a:graphicData uri="http://schemas.openxmlformats.org/drawingml/2006/table">
            <a:tbl>
              <a:tblPr firstRow="1" bandRow="1">
                <a:tableStyleId>{5C22544A-7EE6-4342-B048-85BDC9FD1C3A}</a:tableStyleId>
              </a:tblPr>
              <a:tblGrid>
                <a:gridCol w="4328592">
                  <a:extLst>
                    <a:ext uri="{9D8B030D-6E8A-4147-A177-3AD203B41FA5}">
                      <a16:colId xmlns:a16="http://schemas.microsoft.com/office/drawing/2014/main" val="2905971348"/>
                    </a:ext>
                  </a:extLst>
                </a:gridCol>
                <a:gridCol w="584617">
                  <a:extLst>
                    <a:ext uri="{9D8B030D-6E8A-4147-A177-3AD203B41FA5}">
                      <a16:colId xmlns:a16="http://schemas.microsoft.com/office/drawing/2014/main" val="458933988"/>
                    </a:ext>
                  </a:extLst>
                </a:gridCol>
              </a:tblGrid>
              <a:tr h="370840">
                <a:tc>
                  <a:txBody>
                    <a:bodyPr/>
                    <a:lstStyle/>
                    <a:p>
                      <a:r>
                        <a:rPr lang="en-GB" dirty="0"/>
                        <a:t>Responses</a:t>
                      </a:r>
                    </a:p>
                  </a:txBody>
                  <a:tcPr/>
                </a:tc>
                <a:tc>
                  <a:txBody>
                    <a:bodyPr/>
                    <a:lstStyle/>
                    <a:p>
                      <a:r>
                        <a:rPr lang="en-GB" dirty="0"/>
                        <a:t>No.</a:t>
                      </a:r>
                    </a:p>
                  </a:txBody>
                  <a:tcPr/>
                </a:tc>
                <a:extLst>
                  <a:ext uri="{0D108BD9-81ED-4DB2-BD59-A6C34878D82A}">
                    <a16:rowId xmlns:a16="http://schemas.microsoft.com/office/drawing/2014/main" val="2069803141"/>
                  </a:ext>
                </a:extLst>
              </a:tr>
              <a:tr h="370840">
                <a:tc>
                  <a:txBody>
                    <a:bodyPr/>
                    <a:lstStyle/>
                    <a:p>
                      <a:pPr algn="l" rtl="0" fontAlgn="b"/>
                      <a:r>
                        <a:rPr lang="en-GB" sz="2112" kern="1200" dirty="0">
                          <a:solidFill>
                            <a:schemeClr val="dk1"/>
                          </a:solidFill>
                          <a:latin typeface="+mn-lt"/>
                          <a:ea typeface="+mn-ea"/>
                          <a:cs typeface="+mn-cs"/>
                        </a:rPr>
                        <a:t>More training</a:t>
                      </a:r>
                    </a:p>
                  </a:txBody>
                  <a:tcPr marL="9525" marR="9525" marT="9525" marB="0" anchor="b"/>
                </a:tc>
                <a:tc>
                  <a:txBody>
                    <a:bodyPr/>
                    <a:lstStyle/>
                    <a:p>
                      <a:pPr algn="ctr" rtl="0" fontAlgn="b"/>
                      <a:r>
                        <a:rPr lang="en-GB" sz="2112" kern="1200" dirty="0">
                          <a:solidFill>
                            <a:schemeClr val="dk1"/>
                          </a:solidFill>
                          <a:latin typeface="+mn-lt"/>
                          <a:ea typeface="+mn-ea"/>
                          <a:cs typeface="+mn-cs"/>
                        </a:rPr>
                        <a:t>7</a:t>
                      </a:r>
                    </a:p>
                  </a:txBody>
                  <a:tcPr marL="9525" marR="9525" marT="9525" marB="0" anchor="b"/>
                </a:tc>
                <a:extLst>
                  <a:ext uri="{0D108BD9-81ED-4DB2-BD59-A6C34878D82A}">
                    <a16:rowId xmlns:a16="http://schemas.microsoft.com/office/drawing/2014/main" val="458981131"/>
                  </a:ext>
                </a:extLst>
              </a:tr>
              <a:tr h="370840">
                <a:tc>
                  <a:txBody>
                    <a:bodyPr/>
                    <a:lstStyle/>
                    <a:p>
                      <a:pPr algn="l" rtl="0" fontAlgn="b"/>
                      <a:r>
                        <a:rPr lang="en-GB" sz="2112" kern="1200" dirty="0">
                          <a:solidFill>
                            <a:schemeClr val="dk1"/>
                          </a:solidFill>
                          <a:latin typeface="+mn-lt"/>
                          <a:ea typeface="+mn-ea"/>
                          <a:cs typeface="+mn-cs"/>
                        </a:rPr>
                        <a:t>More self-directed study</a:t>
                      </a:r>
                    </a:p>
                  </a:txBody>
                  <a:tcPr marL="9525" marR="9525" marT="9525" marB="0" anchor="b"/>
                </a:tc>
                <a:tc>
                  <a:txBody>
                    <a:bodyPr/>
                    <a:lstStyle/>
                    <a:p>
                      <a:pPr algn="ctr" rtl="0" fontAlgn="b"/>
                      <a:r>
                        <a:rPr lang="en-GB" sz="2112" kern="1200">
                          <a:solidFill>
                            <a:schemeClr val="dk1"/>
                          </a:solidFill>
                          <a:latin typeface="+mn-lt"/>
                          <a:ea typeface="+mn-ea"/>
                          <a:cs typeface="+mn-cs"/>
                        </a:rPr>
                        <a:t>7</a:t>
                      </a:r>
                    </a:p>
                  </a:txBody>
                  <a:tcPr marL="9525" marR="9525" marT="9525" marB="0" anchor="b"/>
                </a:tc>
                <a:extLst>
                  <a:ext uri="{0D108BD9-81ED-4DB2-BD59-A6C34878D82A}">
                    <a16:rowId xmlns:a16="http://schemas.microsoft.com/office/drawing/2014/main" val="3132562894"/>
                  </a:ext>
                </a:extLst>
              </a:tr>
              <a:tr h="370840">
                <a:tc>
                  <a:txBody>
                    <a:bodyPr/>
                    <a:lstStyle/>
                    <a:p>
                      <a:pPr algn="l" rtl="0" fontAlgn="b"/>
                      <a:r>
                        <a:rPr lang="en-GB" sz="2112" kern="1200" dirty="0">
                          <a:solidFill>
                            <a:schemeClr val="dk1"/>
                          </a:solidFill>
                          <a:latin typeface="+mn-lt"/>
                          <a:ea typeface="+mn-ea"/>
                          <a:cs typeface="+mn-cs"/>
                        </a:rPr>
                        <a:t>Supernumerary/shadowing in ICU</a:t>
                      </a:r>
                    </a:p>
                  </a:txBody>
                  <a:tcPr marL="9525" marR="9525" marT="9525" marB="0" anchor="b"/>
                </a:tc>
                <a:tc>
                  <a:txBody>
                    <a:bodyPr/>
                    <a:lstStyle/>
                    <a:p>
                      <a:pPr algn="ctr" rtl="0" fontAlgn="b"/>
                      <a:r>
                        <a:rPr lang="en-GB" sz="2112" kern="1200" dirty="0">
                          <a:solidFill>
                            <a:schemeClr val="dk1"/>
                          </a:solidFill>
                          <a:latin typeface="+mn-lt"/>
                          <a:ea typeface="+mn-ea"/>
                          <a:cs typeface="+mn-cs"/>
                        </a:rPr>
                        <a:t>7</a:t>
                      </a:r>
                    </a:p>
                  </a:txBody>
                  <a:tcPr marL="9525" marR="9525" marT="9525" marB="0" anchor="b"/>
                </a:tc>
                <a:extLst>
                  <a:ext uri="{0D108BD9-81ED-4DB2-BD59-A6C34878D82A}">
                    <a16:rowId xmlns:a16="http://schemas.microsoft.com/office/drawing/2014/main" val="2929776450"/>
                  </a:ext>
                </a:extLst>
              </a:tr>
              <a:tr h="370840">
                <a:tc>
                  <a:txBody>
                    <a:bodyPr/>
                    <a:lstStyle/>
                    <a:p>
                      <a:pPr algn="l" rtl="0" fontAlgn="b"/>
                      <a:r>
                        <a:rPr lang="en-GB" sz="2112" kern="1200" dirty="0">
                          <a:solidFill>
                            <a:schemeClr val="dk1"/>
                          </a:solidFill>
                          <a:latin typeface="+mn-lt"/>
                          <a:ea typeface="+mn-ea"/>
                          <a:cs typeface="+mn-cs"/>
                        </a:rPr>
                        <a:t>Nothing</a:t>
                      </a:r>
                    </a:p>
                  </a:txBody>
                  <a:tcPr marL="9525" marR="9525" marT="9525" marB="0" anchor="b"/>
                </a:tc>
                <a:tc>
                  <a:txBody>
                    <a:bodyPr/>
                    <a:lstStyle/>
                    <a:p>
                      <a:pPr algn="ctr" rtl="0" fontAlgn="b"/>
                      <a:r>
                        <a:rPr lang="en-GB" sz="2112" kern="1200" dirty="0">
                          <a:solidFill>
                            <a:schemeClr val="dk1"/>
                          </a:solidFill>
                          <a:latin typeface="+mn-lt"/>
                          <a:ea typeface="+mn-ea"/>
                          <a:cs typeface="+mn-cs"/>
                        </a:rPr>
                        <a:t>5</a:t>
                      </a:r>
                    </a:p>
                  </a:txBody>
                  <a:tcPr marL="9525" marR="9525" marT="9525" marB="0" anchor="b"/>
                </a:tc>
                <a:extLst>
                  <a:ext uri="{0D108BD9-81ED-4DB2-BD59-A6C34878D82A}">
                    <a16:rowId xmlns:a16="http://schemas.microsoft.com/office/drawing/2014/main" val="35668052"/>
                  </a:ext>
                </a:extLst>
              </a:tr>
              <a:tr h="370840">
                <a:tc>
                  <a:txBody>
                    <a:bodyPr/>
                    <a:lstStyle/>
                    <a:p>
                      <a:pPr algn="l" rtl="0" fontAlgn="b"/>
                      <a:r>
                        <a:rPr lang="en-GB" sz="2112" kern="1200" dirty="0">
                          <a:solidFill>
                            <a:schemeClr val="dk1"/>
                          </a:solidFill>
                          <a:latin typeface="+mn-lt"/>
                          <a:ea typeface="+mn-ea"/>
                          <a:cs typeface="+mn-cs"/>
                        </a:rPr>
                        <a:t>Be more confident</a:t>
                      </a:r>
                    </a:p>
                  </a:txBody>
                  <a:tcPr marL="9525" marR="9525" marT="9525" marB="0" anchor="b"/>
                </a:tc>
                <a:tc>
                  <a:txBody>
                    <a:bodyPr/>
                    <a:lstStyle/>
                    <a:p>
                      <a:pPr algn="ctr" rtl="0" fontAlgn="b"/>
                      <a:r>
                        <a:rPr lang="en-GB" sz="2112" kern="1200" dirty="0">
                          <a:solidFill>
                            <a:schemeClr val="dk1"/>
                          </a:solidFill>
                          <a:latin typeface="+mn-lt"/>
                          <a:ea typeface="+mn-ea"/>
                          <a:cs typeface="+mn-cs"/>
                        </a:rPr>
                        <a:t>4</a:t>
                      </a:r>
                    </a:p>
                  </a:txBody>
                  <a:tcPr marL="9525" marR="9525" marT="9525" marB="0" anchor="b"/>
                </a:tc>
                <a:extLst>
                  <a:ext uri="{0D108BD9-81ED-4DB2-BD59-A6C34878D82A}">
                    <a16:rowId xmlns:a16="http://schemas.microsoft.com/office/drawing/2014/main" val="2229030332"/>
                  </a:ext>
                </a:extLst>
              </a:tr>
              <a:tr h="370840">
                <a:tc>
                  <a:txBody>
                    <a:bodyPr/>
                    <a:lstStyle/>
                    <a:p>
                      <a:pPr algn="l" rtl="0" fontAlgn="b"/>
                      <a:r>
                        <a:rPr lang="en-GB" sz="2112" kern="1200" dirty="0">
                          <a:solidFill>
                            <a:schemeClr val="dk1"/>
                          </a:solidFill>
                          <a:latin typeface="+mn-lt"/>
                          <a:ea typeface="+mn-ea"/>
                          <a:cs typeface="+mn-cs"/>
                        </a:rPr>
                        <a:t>Improve teamwork/communication</a:t>
                      </a:r>
                    </a:p>
                  </a:txBody>
                  <a:tcPr marL="9525" marR="9525" marT="9525" marB="0" anchor="b"/>
                </a:tc>
                <a:tc>
                  <a:txBody>
                    <a:bodyPr/>
                    <a:lstStyle/>
                    <a:p>
                      <a:pPr algn="ctr" rtl="0" fontAlgn="b"/>
                      <a:r>
                        <a:rPr lang="en-GB" sz="2112" kern="1200" dirty="0">
                          <a:solidFill>
                            <a:schemeClr val="dk1"/>
                          </a:solidFill>
                          <a:latin typeface="+mn-lt"/>
                          <a:ea typeface="+mn-ea"/>
                          <a:cs typeface="+mn-cs"/>
                        </a:rPr>
                        <a:t>4</a:t>
                      </a:r>
                    </a:p>
                  </a:txBody>
                  <a:tcPr marL="9525" marR="9525" marT="9525" marB="0" anchor="b"/>
                </a:tc>
                <a:extLst>
                  <a:ext uri="{0D108BD9-81ED-4DB2-BD59-A6C34878D82A}">
                    <a16:rowId xmlns:a16="http://schemas.microsoft.com/office/drawing/2014/main" val="381663565"/>
                  </a:ext>
                </a:extLst>
              </a:tr>
              <a:tr h="370840">
                <a:tc>
                  <a:txBody>
                    <a:bodyPr/>
                    <a:lstStyle/>
                    <a:p>
                      <a:pPr algn="l" rtl="0" fontAlgn="b"/>
                      <a:r>
                        <a:rPr lang="en-GB" sz="2112" kern="1200" dirty="0">
                          <a:solidFill>
                            <a:schemeClr val="dk1"/>
                          </a:solidFill>
                          <a:latin typeface="+mn-lt"/>
                          <a:ea typeface="+mn-ea"/>
                          <a:cs typeface="+mn-cs"/>
                        </a:rPr>
                        <a:t>Better self-care</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extLst>
                  <a:ext uri="{0D108BD9-81ED-4DB2-BD59-A6C34878D82A}">
                    <a16:rowId xmlns:a16="http://schemas.microsoft.com/office/drawing/2014/main" val="2981102082"/>
                  </a:ext>
                </a:extLst>
              </a:tr>
              <a:tr h="370840">
                <a:tc>
                  <a:txBody>
                    <a:bodyPr/>
                    <a:lstStyle/>
                    <a:p>
                      <a:pPr algn="l" rtl="0" fontAlgn="b"/>
                      <a:r>
                        <a:rPr lang="en-GB" sz="2112" kern="1200" dirty="0">
                          <a:solidFill>
                            <a:schemeClr val="dk1"/>
                          </a:solidFill>
                          <a:latin typeface="+mn-lt"/>
                          <a:ea typeface="+mn-ea"/>
                          <a:cs typeface="+mn-cs"/>
                        </a:rPr>
                        <a:t>Discuss with colleagues more</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extLst>
                  <a:ext uri="{0D108BD9-81ED-4DB2-BD59-A6C34878D82A}">
                    <a16:rowId xmlns:a16="http://schemas.microsoft.com/office/drawing/2014/main" val="4088556944"/>
                  </a:ext>
                </a:extLst>
              </a:tr>
              <a:tr h="370840">
                <a:tc>
                  <a:txBody>
                    <a:bodyPr/>
                    <a:lstStyle/>
                    <a:p>
                      <a:pPr algn="l" rtl="0" fontAlgn="b"/>
                      <a:r>
                        <a:rPr lang="en-GB" sz="2112" kern="1200" dirty="0">
                          <a:solidFill>
                            <a:schemeClr val="dk1"/>
                          </a:solidFill>
                          <a:latin typeface="+mn-lt"/>
                          <a:ea typeface="+mn-ea"/>
                          <a:cs typeface="+mn-cs"/>
                        </a:rPr>
                        <a:t>Attend ward rounds</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extLst>
                  <a:ext uri="{0D108BD9-81ED-4DB2-BD59-A6C34878D82A}">
                    <a16:rowId xmlns:a16="http://schemas.microsoft.com/office/drawing/2014/main" val="2721109449"/>
                  </a:ext>
                </a:extLst>
              </a:tr>
            </a:tbl>
          </a:graphicData>
        </a:graphic>
      </p:graphicFrame>
      <p:sp>
        <p:nvSpPr>
          <p:cNvPr id="11" name="Rectangle 10">
            <a:extLst>
              <a:ext uri="{FF2B5EF4-FFF2-40B4-BE49-F238E27FC236}">
                <a16:creationId xmlns:a16="http://schemas.microsoft.com/office/drawing/2014/main" id="{1C90CDA0-76B5-7242-9067-C103BE09DE74}"/>
              </a:ext>
            </a:extLst>
          </p:cNvPr>
          <p:cNvSpPr/>
          <p:nvPr/>
        </p:nvSpPr>
        <p:spPr>
          <a:xfrm>
            <a:off x="5695961" y="1617048"/>
            <a:ext cx="5969667" cy="3139321"/>
          </a:xfrm>
          <a:prstGeom prst="rect">
            <a:avLst/>
          </a:prstGeom>
        </p:spPr>
        <p:txBody>
          <a:bodyPr wrap="square">
            <a:spAutoFit/>
          </a:bodyPr>
          <a:lstStyle/>
          <a:p>
            <a:pPr marL="285750" indent="-285750">
              <a:buFont typeface="Arial" panose="020B0604020202020204" pitchFamily="34" charset="0"/>
              <a:buChar char="•"/>
            </a:pPr>
            <a:r>
              <a:rPr lang="en-US" dirty="0"/>
              <a:t>Many pharmacists mentioned that they would like more training and many discussed they would have done more self-directed learning </a:t>
            </a:r>
            <a:endParaRPr lang="en-US" dirty="0">
              <a:highlight>
                <a:srgbClr val="FFFF00"/>
              </a:highlight>
            </a:endParaRPr>
          </a:p>
          <a:p>
            <a:pPr marL="285750" indent="-285750">
              <a:buFont typeface="Arial" panose="020B0604020202020204" pitchFamily="34" charset="0"/>
              <a:buChar char="•"/>
            </a:pPr>
            <a:r>
              <a:rPr lang="en-US" dirty="0"/>
              <a:t>Spending in time in ICU before starting redeployment was considered important</a:t>
            </a:r>
          </a:p>
          <a:p>
            <a:pPr marL="285750" indent="-285750">
              <a:buFont typeface="Arial" panose="020B0604020202020204" pitchFamily="34" charset="0"/>
              <a:buChar char="•"/>
            </a:pPr>
            <a:r>
              <a:rPr lang="en-US" dirty="0"/>
              <a:t>Some say they would not do anything differently and some that they would be more positive about the experience </a:t>
            </a:r>
          </a:p>
          <a:p>
            <a:pPr marL="285750" indent="-285750">
              <a:buFont typeface="Arial" panose="020B0604020202020204" pitchFamily="34" charset="0"/>
              <a:buChar char="•"/>
            </a:pPr>
            <a:r>
              <a:rPr lang="en-US" dirty="0"/>
              <a:t>Some commented that they would like to see better teamwork and communication</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i="1" dirty="0"/>
          </a:p>
        </p:txBody>
      </p:sp>
      <p:sp>
        <p:nvSpPr>
          <p:cNvPr id="35" name="Oval Callout 14">
            <a:extLst>
              <a:ext uri="{FF2B5EF4-FFF2-40B4-BE49-F238E27FC236}">
                <a16:creationId xmlns:a16="http://schemas.microsoft.com/office/drawing/2014/main" id="{44AA4F9A-FBD1-DA46-A0DE-B96D2F5B244E}"/>
              </a:ext>
            </a:extLst>
          </p:cNvPr>
          <p:cNvSpPr/>
          <p:nvPr/>
        </p:nvSpPr>
        <p:spPr>
          <a:xfrm>
            <a:off x="526475" y="5580288"/>
            <a:ext cx="4477066" cy="1138023"/>
          </a:xfrm>
          <a:prstGeom prst="wedgeRectCallout">
            <a:avLst>
              <a:gd name="adj1" fmla="val 64445"/>
              <a:gd name="adj2" fmla="val -60536"/>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“Ideally, be able to spend more time with ITU pharmacist in training as this was the most useful aspect to put theory into practice” </a:t>
            </a:r>
            <a:r>
              <a:rPr lang="en-US" b="1" dirty="0">
                <a:solidFill>
                  <a:schemeClr val="bg1"/>
                </a:solidFill>
              </a:rPr>
              <a:t>Redeployed pharmacist</a:t>
            </a:r>
          </a:p>
        </p:txBody>
      </p:sp>
      <p:sp>
        <p:nvSpPr>
          <p:cNvPr id="36" name="Oval Callout 14">
            <a:extLst>
              <a:ext uri="{FF2B5EF4-FFF2-40B4-BE49-F238E27FC236}">
                <a16:creationId xmlns:a16="http://schemas.microsoft.com/office/drawing/2014/main" id="{649AE3B2-F589-0D46-AB86-8C270AC9FA2D}"/>
              </a:ext>
            </a:extLst>
          </p:cNvPr>
          <p:cNvSpPr/>
          <p:nvPr/>
        </p:nvSpPr>
        <p:spPr>
          <a:xfrm>
            <a:off x="7295411" y="4191954"/>
            <a:ext cx="4624748" cy="1195960"/>
          </a:xfrm>
          <a:prstGeom prst="wedgeRectCallout">
            <a:avLst>
              <a:gd name="adj1" fmla="val -64491"/>
              <a:gd name="adj2" fmla="val 23638"/>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“I would be optimistic and </a:t>
            </a:r>
            <a:r>
              <a:rPr lang="en-US" dirty="0" err="1">
                <a:solidFill>
                  <a:schemeClr val="bg1"/>
                </a:solidFill>
              </a:rPr>
              <a:t>familiarise</a:t>
            </a:r>
            <a:r>
              <a:rPr lang="en-US" dirty="0">
                <a:solidFill>
                  <a:schemeClr val="bg1"/>
                </a:solidFill>
              </a:rPr>
              <a:t> myself with all the relevant information. I would also get more training and insight to the unit before start working” </a:t>
            </a:r>
            <a:r>
              <a:rPr lang="en-US" b="1" dirty="0">
                <a:solidFill>
                  <a:schemeClr val="bg1"/>
                </a:solidFill>
              </a:rPr>
              <a:t>Redeployed pharmacist</a:t>
            </a:r>
          </a:p>
        </p:txBody>
      </p:sp>
      <p:sp>
        <p:nvSpPr>
          <p:cNvPr id="37" name="Oval Callout 14">
            <a:extLst>
              <a:ext uri="{FF2B5EF4-FFF2-40B4-BE49-F238E27FC236}">
                <a16:creationId xmlns:a16="http://schemas.microsoft.com/office/drawing/2014/main" id="{8DFA31DA-AFB9-CA44-94F6-E3CBFB42AAD2}"/>
              </a:ext>
            </a:extLst>
          </p:cNvPr>
          <p:cNvSpPr/>
          <p:nvPr/>
        </p:nvSpPr>
        <p:spPr>
          <a:xfrm>
            <a:off x="6997148" y="5524868"/>
            <a:ext cx="4923011" cy="1138023"/>
          </a:xfrm>
          <a:prstGeom prst="wedgeRectCallout">
            <a:avLst>
              <a:gd name="adj1" fmla="val -61302"/>
              <a:gd name="adj2" fmla="val -29096"/>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“I would take time to talk to my colleagues more.  I would engage with psych support-talking therapies more and not bring my worries home with me” </a:t>
            </a:r>
            <a:r>
              <a:rPr lang="en-US" b="1" dirty="0">
                <a:solidFill>
                  <a:schemeClr val="bg1"/>
                </a:solidFill>
              </a:rPr>
              <a:t>Redeployed pharmacist</a:t>
            </a:r>
          </a:p>
        </p:txBody>
      </p:sp>
    </p:spTree>
    <p:extLst>
      <p:ext uri="{BB962C8B-B14F-4D97-AF65-F5344CB8AC3E}">
        <p14:creationId xmlns:p14="http://schemas.microsoft.com/office/powerpoint/2010/main" val="2379586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Group 44">
            <a:extLst>
              <a:ext uri="{FF2B5EF4-FFF2-40B4-BE49-F238E27FC236}">
                <a16:creationId xmlns:a16="http://schemas.microsoft.com/office/drawing/2014/main" id="{F5E5203A-24DA-0046-8743-714A4B03DFBC}"/>
              </a:ext>
            </a:extLst>
          </p:cNvPr>
          <p:cNvGrpSpPr>
            <a:grpSpLocks noChangeAspect="1"/>
          </p:cNvGrpSpPr>
          <p:nvPr/>
        </p:nvGrpSpPr>
        <p:grpSpPr>
          <a:xfrm>
            <a:off x="6556192" y="4015371"/>
            <a:ext cx="871797" cy="870845"/>
            <a:chOff x="3402012" y="5520531"/>
            <a:chExt cx="1454150" cy="1452563"/>
          </a:xfrm>
        </p:grpSpPr>
        <p:sp>
          <p:nvSpPr>
            <p:cNvPr id="46" name="Oval 152">
              <a:extLst>
                <a:ext uri="{FF2B5EF4-FFF2-40B4-BE49-F238E27FC236}">
                  <a16:creationId xmlns:a16="http://schemas.microsoft.com/office/drawing/2014/main" id="{C6B3035C-7782-7B4B-82EA-F9507334EA83}"/>
                </a:ext>
              </a:extLst>
            </p:cNvPr>
            <p:cNvSpPr>
              <a:spLocks noChangeArrowheads="1"/>
            </p:cNvSpPr>
            <p:nvPr/>
          </p:nvSpPr>
          <p:spPr bwMode="auto">
            <a:xfrm>
              <a:off x="3402012" y="5520531"/>
              <a:ext cx="1454150" cy="1452563"/>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47" name="Rectangle 45">
              <a:extLst>
                <a:ext uri="{FF2B5EF4-FFF2-40B4-BE49-F238E27FC236}">
                  <a16:creationId xmlns:a16="http://schemas.microsoft.com/office/drawing/2014/main" id="{13452488-2600-BA41-9FC5-86A974A0890D}"/>
                </a:ext>
              </a:extLst>
            </p:cNvPr>
            <p:cNvSpPr>
              <a:spLocks noChangeArrowheads="1"/>
            </p:cNvSpPr>
            <p:nvPr/>
          </p:nvSpPr>
          <p:spPr bwMode="auto">
            <a:xfrm>
              <a:off x="4052888" y="6034088"/>
              <a:ext cx="158750" cy="165100"/>
            </a:xfrm>
            <a:prstGeom prst="rect">
              <a:avLst/>
            </a:prstGeom>
            <a:solidFill>
              <a:srgbClr val="F0C9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8" name="Freeform 46">
              <a:extLst>
                <a:ext uri="{FF2B5EF4-FFF2-40B4-BE49-F238E27FC236}">
                  <a16:creationId xmlns:a16="http://schemas.microsoft.com/office/drawing/2014/main" id="{1D0B1594-73D0-9740-9974-6E1418FAD4A8}"/>
                </a:ext>
              </a:extLst>
            </p:cNvPr>
            <p:cNvSpPr>
              <a:spLocks/>
            </p:cNvSpPr>
            <p:nvPr/>
          </p:nvSpPr>
          <p:spPr bwMode="auto">
            <a:xfrm>
              <a:off x="4359276" y="6408738"/>
              <a:ext cx="161925" cy="388938"/>
            </a:xfrm>
            <a:custGeom>
              <a:avLst/>
              <a:gdLst>
                <a:gd name="T0" fmla="*/ 12 w 51"/>
                <a:gd name="T1" fmla="*/ 122 h 122"/>
                <a:gd name="T2" fmla="*/ 8 w 51"/>
                <a:gd name="T3" fmla="*/ 94 h 122"/>
                <a:gd name="T4" fmla="*/ 0 w 51"/>
                <a:gd name="T5" fmla="*/ 32 h 122"/>
                <a:gd name="T6" fmla="*/ 40 w 51"/>
                <a:gd name="T7" fmla="*/ 18 h 122"/>
                <a:gd name="T8" fmla="*/ 50 w 51"/>
                <a:gd name="T9" fmla="*/ 75 h 122"/>
                <a:gd name="T10" fmla="*/ 51 w 51"/>
                <a:gd name="T11" fmla="*/ 101 h 122"/>
                <a:gd name="T12" fmla="*/ 12 w 51"/>
                <a:gd name="T13" fmla="*/ 122 h 122"/>
              </a:gdLst>
              <a:ahLst/>
              <a:cxnLst>
                <a:cxn ang="0">
                  <a:pos x="T0" y="T1"/>
                </a:cxn>
                <a:cxn ang="0">
                  <a:pos x="T2" y="T3"/>
                </a:cxn>
                <a:cxn ang="0">
                  <a:pos x="T4" y="T5"/>
                </a:cxn>
                <a:cxn ang="0">
                  <a:pos x="T6" y="T7"/>
                </a:cxn>
                <a:cxn ang="0">
                  <a:pos x="T8" y="T9"/>
                </a:cxn>
                <a:cxn ang="0">
                  <a:pos x="T10" y="T11"/>
                </a:cxn>
                <a:cxn ang="0">
                  <a:pos x="T12" y="T13"/>
                </a:cxn>
              </a:cxnLst>
              <a:rect l="0" t="0" r="r" b="b"/>
              <a:pathLst>
                <a:path w="51" h="122">
                  <a:moveTo>
                    <a:pt x="12" y="122"/>
                  </a:moveTo>
                  <a:cubicBezTo>
                    <a:pt x="10" y="110"/>
                    <a:pt x="10" y="104"/>
                    <a:pt x="8" y="94"/>
                  </a:cubicBezTo>
                  <a:cubicBezTo>
                    <a:pt x="6" y="80"/>
                    <a:pt x="0" y="32"/>
                    <a:pt x="0" y="32"/>
                  </a:cubicBezTo>
                  <a:cubicBezTo>
                    <a:pt x="8" y="0"/>
                    <a:pt x="39" y="3"/>
                    <a:pt x="40" y="18"/>
                  </a:cubicBezTo>
                  <a:cubicBezTo>
                    <a:pt x="42" y="33"/>
                    <a:pt x="47" y="48"/>
                    <a:pt x="50" y="75"/>
                  </a:cubicBezTo>
                  <a:cubicBezTo>
                    <a:pt x="51" y="85"/>
                    <a:pt x="51" y="93"/>
                    <a:pt x="51" y="101"/>
                  </a:cubicBezTo>
                  <a:cubicBezTo>
                    <a:pt x="39" y="109"/>
                    <a:pt x="26" y="116"/>
                    <a:pt x="12" y="122"/>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9" name="Freeform 47">
              <a:extLst>
                <a:ext uri="{FF2B5EF4-FFF2-40B4-BE49-F238E27FC236}">
                  <a16:creationId xmlns:a16="http://schemas.microsoft.com/office/drawing/2014/main" id="{DB17FF69-914F-7241-980B-8E0B33BEB27A}"/>
                </a:ext>
              </a:extLst>
            </p:cNvPr>
            <p:cNvSpPr>
              <a:spLocks/>
            </p:cNvSpPr>
            <p:nvPr/>
          </p:nvSpPr>
          <p:spPr bwMode="auto">
            <a:xfrm>
              <a:off x="4378326" y="6227763"/>
              <a:ext cx="152400" cy="534988"/>
            </a:xfrm>
            <a:custGeom>
              <a:avLst/>
              <a:gdLst>
                <a:gd name="T0" fmla="*/ 19 w 48"/>
                <a:gd name="T1" fmla="*/ 0 h 168"/>
                <a:gd name="T2" fmla="*/ 22 w 48"/>
                <a:gd name="T3" fmla="*/ 1 h 168"/>
                <a:gd name="T4" fmla="*/ 32 w 48"/>
                <a:gd name="T5" fmla="*/ 14 h 168"/>
                <a:gd name="T6" fmla="*/ 48 w 48"/>
                <a:gd name="T7" fmla="*/ 156 h 168"/>
                <a:gd name="T8" fmla="*/ 36 w 48"/>
                <a:gd name="T9" fmla="*/ 164 h 168"/>
                <a:gd name="T10" fmla="*/ 2 w 48"/>
                <a:gd name="T11" fmla="*/ 168 h 168"/>
                <a:gd name="T12" fmla="*/ 0 w 48"/>
                <a:gd name="T13" fmla="*/ 141 h 168"/>
                <a:gd name="T14" fmla="*/ 21 w 48"/>
                <a:gd name="T15" fmla="*/ 1 h 168"/>
                <a:gd name="T16" fmla="*/ 19 w 48"/>
                <a:gd name="T17" fmla="*/ 0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168">
                  <a:moveTo>
                    <a:pt x="19" y="0"/>
                  </a:moveTo>
                  <a:cubicBezTo>
                    <a:pt x="20" y="0"/>
                    <a:pt x="21" y="1"/>
                    <a:pt x="22" y="1"/>
                  </a:cubicBezTo>
                  <a:cubicBezTo>
                    <a:pt x="27" y="3"/>
                    <a:pt x="30" y="9"/>
                    <a:pt x="32" y="14"/>
                  </a:cubicBezTo>
                  <a:cubicBezTo>
                    <a:pt x="40" y="31"/>
                    <a:pt x="45" y="105"/>
                    <a:pt x="48" y="156"/>
                  </a:cubicBezTo>
                  <a:cubicBezTo>
                    <a:pt x="44" y="159"/>
                    <a:pt x="40" y="162"/>
                    <a:pt x="36" y="164"/>
                  </a:cubicBezTo>
                  <a:cubicBezTo>
                    <a:pt x="2" y="168"/>
                    <a:pt x="2" y="168"/>
                    <a:pt x="2" y="168"/>
                  </a:cubicBezTo>
                  <a:cubicBezTo>
                    <a:pt x="0" y="141"/>
                    <a:pt x="0" y="141"/>
                    <a:pt x="0" y="141"/>
                  </a:cubicBezTo>
                  <a:cubicBezTo>
                    <a:pt x="6" y="92"/>
                    <a:pt x="16" y="32"/>
                    <a:pt x="21" y="1"/>
                  </a:cubicBezTo>
                  <a:cubicBezTo>
                    <a:pt x="20" y="1"/>
                    <a:pt x="19" y="0"/>
                    <a:pt x="19"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0" name="Freeform 48">
              <a:extLst>
                <a:ext uri="{FF2B5EF4-FFF2-40B4-BE49-F238E27FC236}">
                  <a16:creationId xmlns:a16="http://schemas.microsoft.com/office/drawing/2014/main" id="{3A48D369-3209-B54B-B482-A1265E867253}"/>
                </a:ext>
              </a:extLst>
            </p:cNvPr>
            <p:cNvSpPr>
              <a:spLocks/>
            </p:cNvSpPr>
            <p:nvPr/>
          </p:nvSpPr>
          <p:spPr bwMode="auto">
            <a:xfrm>
              <a:off x="4378326" y="6557963"/>
              <a:ext cx="38100" cy="204788"/>
            </a:xfrm>
            <a:custGeom>
              <a:avLst/>
              <a:gdLst>
                <a:gd name="T0" fmla="*/ 12 w 12"/>
                <a:gd name="T1" fmla="*/ 63 h 64"/>
                <a:gd name="T2" fmla="*/ 2 w 12"/>
                <a:gd name="T3" fmla="*/ 64 h 64"/>
                <a:gd name="T4" fmla="*/ 0 w 12"/>
                <a:gd name="T5" fmla="*/ 37 h 64"/>
                <a:gd name="T6" fmla="*/ 5 w 12"/>
                <a:gd name="T7" fmla="*/ 0 h 64"/>
                <a:gd name="T8" fmla="*/ 12 w 12"/>
                <a:gd name="T9" fmla="*/ 63 h 64"/>
              </a:gdLst>
              <a:ahLst/>
              <a:cxnLst>
                <a:cxn ang="0">
                  <a:pos x="T0" y="T1"/>
                </a:cxn>
                <a:cxn ang="0">
                  <a:pos x="T2" y="T3"/>
                </a:cxn>
                <a:cxn ang="0">
                  <a:pos x="T4" y="T5"/>
                </a:cxn>
                <a:cxn ang="0">
                  <a:pos x="T6" y="T7"/>
                </a:cxn>
                <a:cxn ang="0">
                  <a:pos x="T8" y="T9"/>
                </a:cxn>
              </a:cxnLst>
              <a:rect l="0" t="0" r="r" b="b"/>
              <a:pathLst>
                <a:path w="12" h="64">
                  <a:moveTo>
                    <a:pt x="12" y="63"/>
                  </a:moveTo>
                  <a:cubicBezTo>
                    <a:pt x="2" y="64"/>
                    <a:pt x="2" y="64"/>
                    <a:pt x="2" y="64"/>
                  </a:cubicBezTo>
                  <a:cubicBezTo>
                    <a:pt x="0" y="37"/>
                    <a:pt x="0" y="37"/>
                    <a:pt x="0" y="37"/>
                  </a:cubicBezTo>
                  <a:cubicBezTo>
                    <a:pt x="1" y="25"/>
                    <a:pt x="3" y="12"/>
                    <a:pt x="5" y="0"/>
                  </a:cubicBezTo>
                  <a:lnTo>
                    <a:pt x="12" y="63"/>
                  </a:ln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1" name="Freeform 49">
              <a:extLst>
                <a:ext uri="{FF2B5EF4-FFF2-40B4-BE49-F238E27FC236}">
                  <a16:creationId xmlns:a16="http://schemas.microsoft.com/office/drawing/2014/main" id="{FCAC5BE1-9903-9642-B6CA-6E6A83A1B787}"/>
                </a:ext>
              </a:extLst>
            </p:cNvPr>
            <p:cNvSpPr>
              <a:spLocks/>
            </p:cNvSpPr>
            <p:nvPr/>
          </p:nvSpPr>
          <p:spPr bwMode="auto">
            <a:xfrm>
              <a:off x="3743326" y="6408738"/>
              <a:ext cx="161925" cy="385763"/>
            </a:xfrm>
            <a:custGeom>
              <a:avLst/>
              <a:gdLst>
                <a:gd name="T0" fmla="*/ 39 w 51"/>
                <a:gd name="T1" fmla="*/ 121 h 121"/>
                <a:gd name="T2" fmla="*/ 43 w 51"/>
                <a:gd name="T3" fmla="*/ 94 h 121"/>
                <a:gd name="T4" fmla="*/ 51 w 51"/>
                <a:gd name="T5" fmla="*/ 32 h 121"/>
                <a:gd name="T6" fmla="*/ 11 w 51"/>
                <a:gd name="T7" fmla="*/ 18 h 121"/>
                <a:gd name="T8" fmla="*/ 1 w 51"/>
                <a:gd name="T9" fmla="*/ 75 h 121"/>
                <a:gd name="T10" fmla="*/ 0 w 51"/>
                <a:gd name="T11" fmla="*/ 99 h 121"/>
                <a:gd name="T12" fmla="*/ 39 w 51"/>
                <a:gd name="T13" fmla="*/ 121 h 121"/>
              </a:gdLst>
              <a:ahLst/>
              <a:cxnLst>
                <a:cxn ang="0">
                  <a:pos x="T0" y="T1"/>
                </a:cxn>
                <a:cxn ang="0">
                  <a:pos x="T2" y="T3"/>
                </a:cxn>
                <a:cxn ang="0">
                  <a:pos x="T4" y="T5"/>
                </a:cxn>
                <a:cxn ang="0">
                  <a:pos x="T6" y="T7"/>
                </a:cxn>
                <a:cxn ang="0">
                  <a:pos x="T8" y="T9"/>
                </a:cxn>
                <a:cxn ang="0">
                  <a:pos x="T10" y="T11"/>
                </a:cxn>
                <a:cxn ang="0">
                  <a:pos x="T12" y="T13"/>
                </a:cxn>
              </a:cxnLst>
              <a:rect l="0" t="0" r="r" b="b"/>
              <a:pathLst>
                <a:path w="51" h="121">
                  <a:moveTo>
                    <a:pt x="39" y="121"/>
                  </a:moveTo>
                  <a:cubicBezTo>
                    <a:pt x="41" y="110"/>
                    <a:pt x="41" y="104"/>
                    <a:pt x="43" y="94"/>
                  </a:cubicBezTo>
                  <a:cubicBezTo>
                    <a:pt x="45" y="80"/>
                    <a:pt x="51" y="32"/>
                    <a:pt x="51" y="32"/>
                  </a:cubicBezTo>
                  <a:cubicBezTo>
                    <a:pt x="43" y="0"/>
                    <a:pt x="12" y="3"/>
                    <a:pt x="11" y="18"/>
                  </a:cubicBezTo>
                  <a:cubicBezTo>
                    <a:pt x="9" y="33"/>
                    <a:pt x="4" y="48"/>
                    <a:pt x="1" y="75"/>
                  </a:cubicBezTo>
                  <a:cubicBezTo>
                    <a:pt x="0" y="84"/>
                    <a:pt x="0" y="92"/>
                    <a:pt x="0" y="99"/>
                  </a:cubicBezTo>
                  <a:cubicBezTo>
                    <a:pt x="12" y="108"/>
                    <a:pt x="25" y="115"/>
                    <a:pt x="39" y="121"/>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2" name="Freeform 50">
              <a:extLst>
                <a:ext uri="{FF2B5EF4-FFF2-40B4-BE49-F238E27FC236}">
                  <a16:creationId xmlns:a16="http://schemas.microsoft.com/office/drawing/2014/main" id="{6B7D2865-BAA1-E747-AE64-0F9E054A3D28}"/>
                </a:ext>
              </a:extLst>
            </p:cNvPr>
            <p:cNvSpPr>
              <a:spLocks/>
            </p:cNvSpPr>
            <p:nvPr/>
          </p:nvSpPr>
          <p:spPr bwMode="auto">
            <a:xfrm>
              <a:off x="3730626" y="6196013"/>
              <a:ext cx="203200" cy="566738"/>
            </a:xfrm>
            <a:custGeom>
              <a:avLst/>
              <a:gdLst>
                <a:gd name="T0" fmla="*/ 64 w 64"/>
                <a:gd name="T1" fmla="*/ 0 h 178"/>
                <a:gd name="T2" fmla="*/ 27 w 64"/>
                <a:gd name="T3" fmla="*/ 11 h 178"/>
                <a:gd name="T4" fmla="*/ 17 w 64"/>
                <a:gd name="T5" fmla="*/ 24 h 178"/>
                <a:gd name="T6" fmla="*/ 0 w 64"/>
                <a:gd name="T7" fmla="*/ 164 h 178"/>
                <a:gd name="T8" fmla="*/ 16 w 64"/>
                <a:gd name="T9" fmla="*/ 175 h 178"/>
                <a:gd name="T10" fmla="*/ 46 w 64"/>
                <a:gd name="T11" fmla="*/ 178 h 178"/>
                <a:gd name="T12" fmla="*/ 64 w 64"/>
                <a:gd name="T13" fmla="*/ 0 h 178"/>
              </a:gdLst>
              <a:ahLst/>
              <a:cxnLst>
                <a:cxn ang="0">
                  <a:pos x="T0" y="T1"/>
                </a:cxn>
                <a:cxn ang="0">
                  <a:pos x="T2" y="T3"/>
                </a:cxn>
                <a:cxn ang="0">
                  <a:pos x="T4" y="T5"/>
                </a:cxn>
                <a:cxn ang="0">
                  <a:pos x="T6" y="T7"/>
                </a:cxn>
                <a:cxn ang="0">
                  <a:pos x="T8" y="T9"/>
                </a:cxn>
                <a:cxn ang="0">
                  <a:pos x="T10" y="T11"/>
                </a:cxn>
                <a:cxn ang="0">
                  <a:pos x="T12" y="T13"/>
                </a:cxn>
              </a:cxnLst>
              <a:rect l="0" t="0" r="r" b="b"/>
              <a:pathLst>
                <a:path w="64" h="178">
                  <a:moveTo>
                    <a:pt x="64" y="0"/>
                  </a:moveTo>
                  <a:cubicBezTo>
                    <a:pt x="64" y="0"/>
                    <a:pt x="41" y="6"/>
                    <a:pt x="27" y="11"/>
                  </a:cubicBezTo>
                  <a:cubicBezTo>
                    <a:pt x="22" y="13"/>
                    <a:pt x="19" y="19"/>
                    <a:pt x="17" y="24"/>
                  </a:cubicBezTo>
                  <a:cubicBezTo>
                    <a:pt x="9" y="41"/>
                    <a:pt x="4" y="113"/>
                    <a:pt x="0" y="164"/>
                  </a:cubicBezTo>
                  <a:cubicBezTo>
                    <a:pt x="6" y="168"/>
                    <a:pt x="11" y="171"/>
                    <a:pt x="16" y="175"/>
                  </a:cubicBezTo>
                  <a:cubicBezTo>
                    <a:pt x="46" y="178"/>
                    <a:pt x="46" y="178"/>
                    <a:pt x="46" y="178"/>
                  </a:cubicBezTo>
                  <a:lnTo>
                    <a:pt x="6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3" name="Freeform 51">
              <a:extLst>
                <a:ext uri="{FF2B5EF4-FFF2-40B4-BE49-F238E27FC236}">
                  <a16:creationId xmlns:a16="http://schemas.microsoft.com/office/drawing/2014/main" id="{3BAF7178-F433-8E43-BC7D-27EA352C2459}"/>
                </a:ext>
              </a:extLst>
            </p:cNvPr>
            <p:cNvSpPr>
              <a:spLocks/>
            </p:cNvSpPr>
            <p:nvPr/>
          </p:nvSpPr>
          <p:spPr bwMode="auto">
            <a:xfrm>
              <a:off x="3848101" y="6424613"/>
              <a:ext cx="57150" cy="338138"/>
            </a:xfrm>
            <a:custGeom>
              <a:avLst/>
              <a:gdLst>
                <a:gd name="T0" fmla="*/ 0 w 36"/>
                <a:gd name="T1" fmla="*/ 211 h 213"/>
                <a:gd name="T2" fmla="*/ 18 w 36"/>
                <a:gd name="T3" fmla="*/ 213 h 213"/>
                <a:gd name="T4" fmla="*/ 36 w 36"/>
                <a:gd name="T5" fmla="*/ 38 h 213"/>
                <a:gd name="T6" fmla="*/ 22 w 36"/>
                <a:gd name="T7" fmla="*/ 0 h 213"/>
                <a:gd name="T8" fmla="*/ 0 w 36"/>
                <a:gd name="T9" fmla="*/ 211 h 213"/>
              </a:gdLst>
              <a:ahLst/>
              <a:cxnLst>
                <a:cxn ang="0">
                  <a:pos x="T0" y="T1"/>
                </a:cxn>
                <a:cxn ang="0">
                  <a:pos x="T2" y="T3"/>
                </a:cxn>
                <a:cxn ang="0">
                  <a:pos x="T4" y="T5"/>
                </a:cxn>
                <a:cxn ang="0">
                  <a:pos x="T6" y="T7"/>
                </a:cxn>
                <a:cxn ang="0">
                  <a:pos x="T8" y="T9"/>
                </a:cxn>
              </a:cxnLst>
              <a:rect l="0" t="0" r="r" b="b"/>
              <a:pathLst>
                <a:path w="36" h="213">
                  <a:moveTo>
                    <a:pt x="0" y="211"/>
                  </a:moveTo>
                  <a:lnTo>
                    <a:pt x="18" y="213"/>
                  </a:lnTo>
                  <a:lnTo>
                    <a:pt x="36" y="38"/>
                  </a:lnTo>
                  <a:lnTo>
                    <a:pt x="22" y="0"/>
                  </a:lnTo>
                  <a:lnTo>
                    <a:pt x="0" y="211"/>
                  </a:ln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4" name="Freeform 52">
              <a:extLst>
                <a:ext uri="{FF2B5EF4-FFF2-40B4-BE49-F238E27FC236}">
                  <a16:creationId xmlns:a16="http://schemas.microsoft.com/office/drawing/2014/main" id="{9294748B-A07B-BB44-807E-8B47C818AF2E}"/>
                </a:ext>
              </a:extLst>
            </p:cNvPr>
            <p:cNvSpPr>
              <a:spLocks/>
            </p:cNvSpPr>
            <p:nvPr/>
          </p:nvSpPr>
          <p:spPr bwMode="auto">
            <a:xfrm>
              <a:off x="3819526" y="6138863"/>
              <a:ext cx="625475" cy="709613"/>
            </a:xfrm>
            <a:custGeom>
              <a:avLst/>
              <a:gdLst>
                <a:gd name="T0" fmla="*/ 170 w 196"/>
                <a:gd name="T1" fmla="*/ 211 h 223"/>
                <a:gd name="T2" fmla="*/ 196 w 196"/>
                <a:gd name="T3" fmla="*/ 29 h 223"/>
                <a:gd name="T4" fmla="*/ 137 w 196"/>
                <a:gd name="T5" fmla="*/ 7 h 223"/>
                <a:gd name="T6" fmla="*/ 98 w 196"/>
                <a:gd name="T7" fmla="*/ 0 h 223"/>
                <a:gd name="T8" fmla="*/ 59 w 196"/>
                <a:gd name="T9" fmla="*/ 7 h 223"/>
                <a:gd name="T10" fmla="*/ 0 w 196"/>
                <a:gd name="T11" fmla="*/ 29 h 223"/>
                <a:gd name="T12" fmla="*/ 25 w 196"/>
                <a:gd name="T13" fmla="*/ 210 h 223"/>
                <a:gd name="T14" fmla="*/ 99 w 196"/>
                <a:gd name="T15" fmla="*/ 223 h 223"/>
                <a:gd name="T16" fmla="*/ 99 w 196"/>
                <a:gd name="T17" fmla="*/ 223 h 223"/>
                <a:gd name="T18" fmla="*/ 170 w 196"/>
                <a:gd name="T19" fmla="*/ 21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23">
                  <a:moveTo>
                    <a:pt x="170" y="211"/>
                  </a:moveTo>
                  <a:cubicBezTo>
                    <a:pt x="175" y="161"/>
                    <a:pt x="190" y="69"/>
                    <a:pt x="196" y="29"/>
                  </a:cubicBezTo>
                  <a:cubicBezTo>
                    <a:pt x="175" y="18"/>
                    <a:pt x="158" y="13"/>
                    <a:pt x="137" y="7"/>
                  </a:cubicBezTo>
                  <a:cubicBezTo>
                    <a:pt x="124" y="3"/>
                    <a:pt x="111" y="2"/>
                    <a:pt x="98" y="0"/>
                  </a:cubicBezTo>
                  <a:cubicBezTo>
                    <a:pt x="85" y="2"/>
                    <a:pt x="72" y="3"/>
                    <a:pt x="59" y="7"/>
                  </a:cubicBezTo>
                  <a:cubicBezTo>
                    <a:pt x="38" y="13"/>
                    <a:pt x="21" y="18"/>
                    <a:pt x="0" y="29"/>
                  </a:cubicBezTo>
                  <a:cubicBezTo>
                    <a:pt x="6" y="69"/>
                    <a:pt x="21" y="160"/>
                    <a:pt x="25" y="210"/>
                  </a:cubicBezTo>
                  <a:cubicBezTo>
                    <a:pt x="48" y="218"/>
                    <a:pt x="73" y="223"/>
                    <a:pt x="99" y="223"/>
                  </a:cubicBezTo>
                  <a:cubicBezTo>
                    <a:pt x="99" y="223"/>
                    <a:pt x="99" y="223"/>
                    <a:pt x="99" y="223"/>
                  </a:cubicBezTo>
                  <a:cubicBezTo>
                    <a:pt x="124" y="223"/>
                    <a:pt x="148" y="218"/>
                    <a:pt x="170" y="211"/>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5" name="Freeform 53">
              <a:extLst>
                <a:ext uri="{FF2B5EF4-FFF2-40B4-BE49-F238E27FC236}">
                  <a16:creationId xmlns:a16="http://schemas.microsoft.com/office/drawing/2014/main" id="{A2CEED11-E596-C448-8A84-C856BD5805E2}"/>
                </a:ext>
              </a:extLst>
            </p:cNvPr>
            <p:cNvSpPr>
              <a:spLocks/>
            </p:cNvSpPr>
            <p:nvPr/>
          </p:nvSpPr>
          <p:spPr bwMode="auto">
            <a:xfrm>
              <a:off x="3986213" y="6138863"/>
              <a:ext cx="292100" cy="107950"/>
            </a:xfrm>
            <a:custGeom>
              <a:avLst/>
              <a:gdLst>
                <a:gd name="T0" fmla="*/ 89 w 92"/>
                <a:gd name="T1" fmla="*/ 8 h 34"/>
                <a:gd name="T2" fmla="*/ 85 w 92"/>
                <a:gd name="T3" fmla="*/ 7 h 34"/>
                <a:gd name="T4" fmla="*/ 46 w 92"/>
                <a:gd name="T5" fmla="*/ 0 h 34"/>
                <a:gd name="T6" fmla="*/ 7 w 92"/>
                <a:gd name="T7" fmla="*/ 7 h 34"/>
                <a:gd name="T8" fmla="*/ 3 w 92"/>
                <a:gd name="T9" fmla="*/ 8 h 34"/>
                <a:gd name="T10" fmla="*/ 0 w 92"/>
                <a:gd name="T11" fmla="*/ 15 h 34"/>
                <a:gd name="T12" fmla="*/ 46 w 92"/>
                <a:gd name="T13" fmla="*/ 34 h 34"/>
                <a:gd name="T14" fmla="*/ 92 w 92"/>
                <a:gd name="T15" fmla="*/ 15 h 34"/>
                <a:gd name="T16" fmla="*/ 89 w 92"/>
                <a:gd name="T17" fmla="*/ 8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 h="34">
                  <a:moveTo>
                    <a:pt x="89" y="8"/>
                  </a:moveTo>
                  <a:cubicBezTo>
                    <a:pt x="88" y="7"/>
                    <a:pt x="86" y="7"/>
                    <a:pt x="85" y="7"/>
                  </a:cubicBezTo>
                  <a:cubicBezTo>
                    <a:pt x="72" y="3"/>
                    <a:pt x="59" y="2"/>
                    <a:pt x="46" y="0"/>
                  </a:cubicBezTo>
                  <a:cubicBezTo>
                    <a:pt x="33" y="2"/>
                    <a:pt x="20" y="3"/>
                    <a:pt x="7" y="7"/>
                  </a:cubicBezTo>
                  <a:cubicBezTo>
                    <a:pt x="6" y="7"/>
                    <a:pt x="4" y="7"/>
                    <a:pt x="3" y="8"/>
                  </a:cubicBezTo>
                  <a:cubicBezTo>
                    <a:pt x="1" y="10"/>
                    <a:pt x="0" y="12"/>
                    <a:pt x="0" y="15"/>
                  </a:cubicBezTo>
                  <a:cubicBezTo>
                    <a:pt x="0" y="25"/>
                    <a:pt x="20" y="34"/>
                    <a:pt x="46" y="34"/>
                  </a:cubicBezTo>
                  <a:cubicBezTo>
                    <a:pt x="72" y="34"/>
                    <a:pt x="92" y="25"/>
                    <a:pt x="92" y="15"/>
                  </a:cubicBezTo>
                  <a:cubicBezTo>
                    <a:pt x="92" y="12"/>
                    <a:pt x="91" y="10"/>
                    <a:pt x="89" y="8"/>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6" name="Freeform 54">
              <a:extLst>
                <a:ext uri="{FF2B5EF4-FFF2-40B4-BE49-F238E27FC236}">
                  <a16:creationId xmlns:a16="http://schemas.microsoft.com/office/drawing/2014/main" id="{7BCF28F4-A3FF-3B47-8018-A0AF87C5510D}"/>
                </a:ext>
              </a:extLst>
            </p:cNvPr>
            <p:cNvSpPr>
              <a:spLocks/>
            </p:cNvSpPr>
            <p:nvPr/>
          </p:nvSpPr>
          <p:spPr bwMode="auto">
            <a:xfrm>
              <a:off x="4189413" y="6145213"/>
              <a:ext cx="66675" cy="73025"/>
            </a:xfrm>
            <a:custGeom>
              <a:avLst/>
              <a:gdLst>
                <a:gd name="T0" fmla="*/ 21 w 21"/>
                <a:gd name="T1" fmla="*/ 5 h 23"/>
                <a:gd name="T2" fmla="*/ 1 w 21"/>
                <a:gd name="T3" fmla="*/ 0 h 23"/>
                <a:gd name="T4" fmla="*/ 0 w 21"/>
                <a:gd name="T5" fmla="*/ 11 h 23"/>
                <a:gd name="T6" fmla="*/ 14 w 21"/>
                <a:gd name="T7" fmla="*/ 23 h 23"/>
                <a:gd name="T8" fmla="*/ 21 w 21"/>
                <a:gd name="T9" fmla="*/ 5 h 23"/>
              </a:gdLst>
              <a:ahLst/>
              <a:cxnLst>
                <a:cxn ang="0">
                  <a:pos x="T0" y="T1"/>
                </a:cxn>
                <a:cxn ang="0">
                  <a:pos x="T2" y="T3"/>
                </a:cxn>
                <a:cxn ang="0">
                  <a:pos x="T4" y="T5"/>
                </a:cxn>
                <a:cxn ang="0">
                  <a:pos x="T6" y="T7"/>
                </a:cxn>
                <a:cxn ang="0">
                  <a:pos x="T8" y="T9"/>
                </a:cxn>
              </a:cxnLst>
              <a:rect l="0" t="0" r="r" b="b"/>
              <a:pathLst>
                <a:path w="21" h="23">
                  <a:moveTo>
                    <a:pt x="21" y="5"/>
                  </a:moveTo>
                  <a:cubicBezTo>
                    <a:pt x="14" y="3"/>
                    <a:pt x="8" y="1"/>
                    <a:pt x="1" y="0"/>
                  </a:cubicBezTo>
                  <a:cubicBezTo>
                    <a:pt x="0" y="11"/>
                    <a:pt x="0" y="11"/>
                    <a:pt x="0" y="11"/>
                  </a:cubicBezTo>
                  <a:cubicBezTo>
                    <a:pt x="14" y="23"/>
                    <a:pt x="14" y="23"/>
                    <a:pt x="14" y="23"/>
                  </a:cubicBezTo>
                  <a:lnTo>
                    <a:pt x="21" y="5"/>
                  </a:ln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7" name="Freeform 55">
              <a:extLst>
                <a:ext uri="{FF2B5EF4-FFF2-40B4-BE49-F238E27FC236}">
                  <a16:creationId xmlns:a16="http://schemas.microsoft.com/office/drawing/2014/main" id="{62287014-0996-F04D-AA39-5345CEAD4FE0}"/>
                </a:ext>
              </a:extLst>
            </p:cNvPr>
            <p:cNvSpPr>
              <a:spLocks/>
            </p:cNvSpPr>
            <p:nvPr/>
          </p:nvSpPr>
          <p:spPr bwMode="auto">
            <a:xfrm>
              <a:off x="4052888" y="6034088"/>
              <a:ext cx="158750" cy="146050"/>
            </a:xfrm>
            <a:custGeom>
              <a:avLst/>
              <a:gdLst>
                <a:gd name="T0" fmla="*/ 0 w 100"/>
                <a:gd name="T1" fmla="*/ 0 h 92"/>
                <a:gd name="T2" fmla="*/ 100 w 100"/>
                <a:gd name="T3" fmla="*/ 0 h 92"/>
                <a:gd name="T4" fmla="*/ 100 w 100"/>
                <a:gd name="T5" fmla="*/ 82 h 92"/>
                <a:gd name="T6" fmla="*/ 86 w 100"/>
                <a:gd name="T7" fmla="*/ 92 h 92"/>
                <a:gd name="T8" fmla="*/ 0 w 100"/>
                <a:gd name="T9" fmla="*/ 6 h 92"/>
                <a:gd name="T10" fmla="*/ 0 w 100"/>
                <a:gd name="T11" fmla="*/ 0 h 92"/>
              </a:gdLst>
              <a:ahLst/>
              <a:cxnLst>
                <a:cxn ang="0">
                  <a:pos x="T0" y="T1"/>
                </a:cxn>
                <a:cxn ang="0">
                  <a:pos x="T2" y="T3"/>
                </a:cxn>
                <a:cxn ang="0">
                  <a:pos x="T4" y="T5"/>
                </a:cxn>
                <a:cxn ang="0">
                  <a:pos x="T6" y="T7"/>
                </a:cxn>
                <a:cxn ang="0">
                  <a:pos x="T8" y="T9"/>
                </a:cxn>
                <a:cxn ang="0">
                  <a:pos x="T10" y="T11"/>
                </a:cxn>
              </a:cxnLst>
              <a:rect l="0" t="0" r="r" b="b"/>
              <a:pathLst>
                <a:path w="100" h="92">
                  <a:moveTo>
                    <a:pt x="0" y="0"/>
                  </a:moveTo>
                  <a:lnTo>
                    <a:pt x="100" y="0"/>
                  </a:lnTo>
                  <a:lnTo>
                    <a:pt x="100" y="82"/>
                  </a:lnTo>
                  <a:lnTo>
                    <a:pt x="86" y="92"/>
                  </a:lnTo>
                  <a:lnTo>
                    <a:pt x="0" y="6"/>
                  </a:lnTo>
                  <a:lnTo>
                    <a:pt x="0" y="0"/>
                  </a:ln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8" name="Freeform 56">
              <a:extLst>
                <a:ext uri="{FF2B5EF4-FFF2-40B4-BE49-F238E27FC236}">
                  <a16:creationId xmlns:a16="http://schemas.microsoft.com/office/drawing/2014/main" id="{31E7BF07-8F81-134A-B598-A854CB06B20C}"/>
                </a:ext>
              </a:extLst>
            </p:cNvPr>
            <p:cNvSpPr>
              <a:spLocks/>
            </p:cNvSpPr>
            <p:nvPr/>
          </p:nvSpPr>
          <p:spPr bwMode="auto">
            <a:xfrm>
              <a:off x="3873501" y="5768975"/>
              <a:ext cx="255588" cy="347663"/>
            </a:xfrm>
            <a:custGeom>
              <a:avLst/>
              <a:gdLst>
                <a:gd name="T0" fmla="*/ 80 w 80"/>
                <a:gd name="T1" fmla="*/ 97 h 109"/>
                <a:gd name="T2" fmla="*/ 25 w 80"/>
                <a:gd name="T3" fmla="*/ 109 h 109"/>
                <a:gd name="T4" fmla="*/ 20 w 80"/>
                <a:gd name="T5" fmla="*/ 9 h 109"/>
                <a:gd name="T6" fmla="*/ 80 w 80"/>
                <a:gd name="T7" fmla="*/ 0 h 109"/>
                <a:gd name="T8" fmla="*/ 80 w 80"/>
                <a:gd name="T9" fmla="*/ 97 h 109"/>
              </a:gdLst>
              <a:ahLst/>
              <a:cxnLst>
                <a:cxn ang="0">
                  <a:pos x="T0" y="T1"/>
                </a:cxn>
                <a:cxn ang="0">
                  <a:pos x="T2" y="T3"/>
                </a:cxn>
                <a:cxn ang="0">
                  <a:pos x="T4" y="T5"/>
                </a:cxn>
                <a:cxn ang="0">
                  <a:pos x="T6" y="T7"/>
                </a:cxn>
                <a:cxn ang="0">
                  <a:pos x="T8" y="T9"/>
                </a:cxn>
              </a:cxnLst>
              <a:rect l="0" t="0" r="r" b="b"/>
              <a:pathLst>
                <a:path w="80" h="109">
                  <a:moveTo>
                    <a:pt x="80" y="97"/>
                  </a:moveTo>
                  <a:cubicBezTo>
                    <a:pt x="52" y="95"/>
                    <a:pt x="49" y="93"/>
                    <a:pt x="25" y="109"/>
                  </a:cubicBezTo>
                  <a:cubicBezTo>
                    <a:pt x="8" y="92"/>
                    <a:pt x="0" y="59"/>
                    <a:pt x="20" y="9"/>
                  </a:cubicBezTo>
                  <a:cubicBezTo>
                    <a:pt x="80" y="0"/>
                    <a:pt x="80" y="0"/>
                    <a:pt x="80" y="0"/>
                  </a:cubicBezTo>
                  <a:lnTo>
                    <a:pt x="80" y="97"/>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9" name="Freeform 57">
              <a:extLst>
                <a:ext uri="{FF2B5EF4-FFF2-40B4-BE49-F238E27FC236}">
                  <a16:creationId xmlns:a16="http://schemas.microsoft.com/office/drawing/2014/main" id="{B0367015-4C58-7842-85D6-E42A1CE7AAF1}"/>
                </a:ext>
              </a:extLst>
            </p:cNvPr>
            <p:cNvSpPr>
              <a:spLocks/>
            </p:cNvSpPr>
            <p:nvPr/>
          </p:nvSpPr>
          <p:spPr bwMode="auto">
            <a:xfrm>
              <a:off x="4135438" y="5768975"/>
              <a:ext cx="255588" cy="347663"/>
            </a:xfrm>
            <a:custGeom>
              <a:avLst/>
              <a:gdLst>
                <a:gd name="T0" fmla="*/ 0 w 80"/>
                <a:gd name="T1" fmla="*/ 97 h 109"/>
                <a:gd name="T2" fmla="*/ 55 w 80"/>
                <a:gd name="T3" fmla="*/ 109 h 109"/>
                <a:gd name="T4" fmla="*/ 60 w 80"/>
                <a:gd name="T5" fmla="*/ 9 h 109"/>
                <a:gd name="T6" fmla="*/ 0 w 80"/>
                <a:gd name="T7" fmla="*/ 0 h 109"/>
                <a:gd name="T8" fmla="*/ 0 w 80"/>
                <a:gd name="T9" fmla="*/ 97 h 109"/>
              </a:gdLst>
              <a:ahLst/>
              <a:cxnLst>
                <a:cxn ang="0">
                  <a:pos x="T0" y="T1"/>
                </a:cxn>
                <a:cxn ang="0">
                  <a:pos x="T2" y="T3"/>
                </a:cxn>
                <a:cxn ang="0">
                  <a:pos x="T4" y="T5"/>
                </a:cxn>
                <a:cxn ang="0">
                  <a:pos x="T6" y="T7"/>
                </a:cxn>
                <a:cxn ang="0">
                  <a:pos x="T8" y="T9"/>
                </a:cxn>
              </a:cxnLst>
              <a:rect l="0" t="0" r="r" b="b"/>
              <a:pathLst>
                <a:path w="80" h="109">
                  <a:moveTo>
                    <a:pt x="0" y="97"/>
                  </a:moveTo>
                  <a:cubicBezTo>
                    <a:pt x="28" y="95"/>
                    <a:pt x="31" y="93"/>
                    <a:pt x="55" y="109"/>
                  </a:cubicBezTo>
                  <a:cubicBezTo>
                    <a:pt x="72" y="92"/>
                    <a:pt x="80" y="59"/>
                    <a:pt x="60" y="9"/>
                  </a:cubicBezTo>
                  <a:cubicBezTo>
                    <a:pt x="0" y="0"/>
                    <a:pt x="0" y="0"/>
                    <a:pt x="0" y="0"/>
                  </a:cubicBezTo>
                  <a:lnTo>
                    <a:pt x="0" y="97"/>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0" name="Freeform 58">
              <a:extLst>
                <a:ext uri="{FF2B5EF4-FFF2-40B4-BE49-F238E27FC236}">
                  <a16:creationId xmlns:a16="http://schemas.microsoft.com/office/drawing/2014/main" id="{E4AA82EE-7C48-C44A-9472-7FC68E0B86FE}"/>
                </a:ext>
              </a:extLst>
            </p:cNvPr>
            <p:cNvSpPr>
              <a:spLocks/>
            </p:cNvSpPr>
            <p:nvPr/>
          </p:nvSpPr>
          <p:spPr bwMode="auto">
            <a:xfrm>
              <a:off x="3933826" y="5826125"/>
              <a:ext cx="93663" cy="155575"/>
            </a:xfrm>
            <a:custGeom>
              <a:avLst/>
              <a:gdLst>
                <a:gd name="T0" fmla="*/ 17 w 29"/>
                <a:gd name="T1" fmla="*/ 7 h 49"/>
                <a:gd name="T2" fmla="*/ 3 w 29"/>
                <a:gd name="T3" fmla="*/ 27 h 49"/>
                <a:gd name="T4" fmla="*/ 14 w 29"/>
                <a:gd name="T5" fmla="*/ 42 h 49"/>
                <a:gd name="T6" fmla="*/ 17 w 29"/>
                <a:gd name="T7" fmla="*/ 7 h 49"/>
              </a:gdLst>
              <a:ahLst/>
              <a:cxnLst>
                <a:cxn ang="0">
                  <a:pos x="T0" y="T1"/>
                </a:cxn>
                <a:cxn ang="0">
                  <a:pos x="T2" y="T3"/>
                </a:cxn>
                <a:cxn ang="0">
                  <a:pos x="T4" y="T5"/>
                </a:cxn>
                <a:cxn ang="0">
                  <a:pos x="T6" y="T7"/>
                </a:cxn>
              </a:cxnLst>
              <a:rect l="0" t="0" r="r" b="b"/>
              <a:pathLst>
                <a:path w="29" h="49">
                  <a:moveTo>
                    <a:pt x="17" y="7"/>
                  </a:moveTo>
                  <a:cubicBezTo>
                    <a:pt x="0" y="0"/>
                    <a:pt x="0" y="16"/>
                    <a:pt x="3" y="27"/>
                  </a:cubicBezTo>
                  <a:cubicBezTo>
                    <a:pt x="5" y="34"/>
                    <a:pt x="9" y="39"/>
                    <a:pt x="14" y="42"/>
                  </a:cubicBezTo>
                  <a:cubicBezTo>
                    <a:pt x="29" y="49"/>
                    <a:pt x="12" y="15"/>
                    <a:pt x="17" y="7"/>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1" name="Freeform 59">
              <a:extLst>
                <a:ext uri="{FF2B5EF4-FFF2-40B4-BE49-F238E27FC236}">
                  <a16:creationId xmlns:a16="http://schemas.microsoft.com/office/drawing/2014/main" id="{2C8F74BA-B21C-0F41-8A68-4872AC2BE752}"/>
                </a:ext>
              </a:extLst>
            </p:cNvPr>
            <p:cNvSpPr>
              <a:spLocks/>
            </p:cNvSpPr>
            <p:nvPr/>
          </p:nvSpPr>
          <p:spPr bwMode="auto">
            <a:xfrm>
              <a:off x="3949701" y="5854700"/>
              <a:ext cx="36513" cy="92075"/>
            </a:xfrm>
            <a:custGeom>
              <a:avLst/>
              <a:gdLst>
                <a:gd name="T0" fmla="*/ 4 w 11"/>
                <a:gd name="T1" fmla="*/ 0 h 29"/>
                <a:gd name="T2" fmla="*/ 7 w 11"/>
                <a:gd name="T3" fmla="*/ 0 h 29"/>
                <a:gd name="T4" fmla="*/ 9 w 11"/>
                <a:gd name="T5" fmla="*/ 17 h 29"/>
                <a:gd name="T6" fmla="*/ 11 w 11"/>
                <a:gd name="T7" fmla="*/ 29 h 29"/>
                <a:gd name="T8" fmla="*/ 6 w 11"/>
                <a:gd name="T9" fmla="*/ 24 h 29"/>
                <a:gd name="T10" fmla="*/ 2 w 11"/>
                <a:gd name="T11" fmla="*/ 17 h 29"/>
                <a:gd name="T12" fmla="*/ 1 w 11"/>
                <a:gd name="T13" fmla="*/ 6 h 29"/>
                <a:gd name="T14" fmla="*/ 2 w 11"/>
                <a:gd name="T15" fmla="*/ 1 h 29"/>
                <a:gd name="T16" fmla="*/ 4 w 11"/>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29">
                  <a:moveTo>
                    <a:pt x="4" y="0"/>
                  </a:moveTo>
                  <a:cubicBezTo>
                    <a:pt x="5" y="0"/>
                    <a:pt x="6" y="0"/>
                    <a:pt x="7" y="0"/>
                  </a:cubicBezTo>
                  <a:cubicBezTo>
                    <a:pt x="6" y="5"/>
                    <a:pt x="8" y="11"/>
                    <a:pt x="9" y="17"/>
                  </a:cubicBezTo>
                  <a:cubicBezTo>
                    <a:pt x="10" y="22"/>
                    <a:pt x="11" y="27"/>
                    <a:pt x="11" y="29"/>
                  </a:cubicBezTo>
                  <a:cubicBezTo>
                    <a:pt x="10" y="29"/>
                    <a:pt x="6" y="25"/>
                    <a:pt x="6" y="24"/>
                  </a:cubicBezTo>
                  <a:cubicBezTo>
                    <a:pt x="4" y="22"/>
                    <a:pt x="3" y="20"/>
                    <a:pt x="2" y="17"/>
                  </a:cubicBezTo>
                  <a:cubicBezTo>
                    <a:pt x="1" y="13"/>
                    <a:pt x="0" y="9"/>
                    <a:pt x="1" y="6"/>
                  </a:cubicBezTo>
                  <a:cubicBezTo>
                    <a:pt x="1" y="4"/>
                    <a:pt x="1" y="2"/>
                    <a:pt x="2" y="1"/>
                  </a:cubicBezTo>
                  <a:cubicBezTo>
                    <a:pt x="2" y="1"/>
                    <a:pt x="3" y="0"/>
                    <a:pt x="4" y="0"/>
                  </a:cubicBez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2" name="Freeform 60">
              <a:extLst>
                <a:ext uri="{FF2B5EF4-FFF2-40B4-BE49-F238E27FC236}">
                  <a16:creationId xmlns:a16="http://schemas.microsoft.com/office/drawing/2014/main" id="{E9497A3A-E47B-0E4D-A637-5465E087EADA}"/>
                </a:ext>
              </a:extLst>
            </p:cNvPr>
            <p:cNvSpPr>
              <a:spLocks/>
            </p:cNvSpPr>
            <p:nvPr/>
          </p:nvSpPr>
          <p:spPr bwMode="auto">
            <a:xfrm>
              <a:off x="4237038" y="5826125"/>
              <a:ext cx="92075" cy="155575"/>
            </a:xfrm>
            <a:custGeom>
              <a:avLst/>
              <a:gdLst>
                <a:gd name="T0" fmla="*/ 12 w 29"/>
                <a:gd name="T1" fmla="*/ 7 h 49"/>
                <a:gd name="T2" fmla="*/ 26 w 29"/>
                <a:gd name="T3" fmla="*/ 27 h 49"/>
                <a:gd name="T4" fmla="*/ 15 w 29"/>
                <a:gd name="T5" fmla="*/ 42 h 49"/>
                <a:gd name="T6" fmla="*/ 12 w 29"/>
                <a:gd name="T7" fmla="*/ 7 h 49"/>
              </a:gdLst>
              <a:ahLst/>
              <a:cxnLst>
                <a:cxn ang="0">
                  <a:pos x="T0" y="T1"/>
                </a:cxn>
                <a:cxn ang="0">
                  <a:pos x="T2" y="T3"/>
                </a:cxn>
                <a:cxn ang="0">
                  <a:pos x="T4" y="T5"/>
                </a:cxn>
                <a:cxn ang="0">
                  <a:pos x="T6" y="T7"/>
                </a:cxn>
              </a:cxnLst>
              <a:rect l="0" t="0" r="r" b="b"/>
              <a:pathLst>
                <a:path w="29" h="49">
                  <a:moveTo>
                    <a:pt x="12" y="7"/>
                  </a:moveTo>
                  <a:cubicBezTo>
                    <a:pt x="29" y="0"/>
                    <a:pt x="29" y="16"/>
                    <a:pt x="26" y="27"/>
                  </a:cubicBezTo>
                  <a:cubicBezTo>
                    <a:pt x="24" y="34"/>
                    <a:pt x="20" y="39"/>
                    <a:pt x="15" y="42"/>
                  </a:cubicBezTo>
                  <a:cubicBezTo>
                    <a:pt x="0" y="49"/>
                    <a:pt x="17" y="15"/>
                    <a:pt x="12" y="7"/>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3" name="Freeform 61">
              <a:extLst>
                <a:ext uri="{FF2B5EF4-FFF2-40B4-BE49-F238E27FC236}">
                  <a16:creationId xmlns:a16="http://schemas.microsoft.com/office/drawing/2014/main" id="{2F864E14-F1C3-3B46-9B27-563D46F44E6C}"/>
                </a:ext>
              </a:extLst>
            </p:cNvPr>
            <p:cNvSpPr>
              <a:spLocks/>
            </p:cNvSpPr>
            <p:nvPr/>
          </p:nvSpPr>
          <p:spPr bwMode="auto">
            <a:xfrm>
              <a:off x="4278313" y="5854700"/>
              <a:ext cx="34925" cy="92075"/>
            </a:xfrm>
            <a:custGeom>
              <a:avLst/>
              <a:gdLst>
                <a:gd name="T0" fmla="*/ 7 w 11"/>
                <a:gd name="T1" fmla="*/ 0 h 29"/>
                <a:gd name="T2" fmla="*/ 4 w 11"/>
                <a:gd name="T3" fmla="*/ 0 h 29"/>
                <a:gd name="T4" fmla="*/ 2 w 11"/>
                <a:gd name="T5" fmla="*/ 17 h 29"/>
                <a:gd name="T6" fmla="*/ 0 w 11"/>
                <a:gd name="T7" fmla="*/ 29 h 29"/>
                <a:gd name="T8" fmla="*/ 5 w 11"/>
                <a:gd name="T9" fmla="*/ 24 h 29"/>
                <a:gd name="T10" fmla="*/ 9 w 11"/>
                <a:gd name="T11" fmla="*/ 17 h 29"/>
                <a:gd name="T12" fmla="*/ 10 w 11"/>
                <a:gd name="T13" fmla="*/ 6 h 29"/>
                <a:gd name="T14" fmla="*/ 9 w 11"/>
                <a:gd name="T15" fmla="*/ 1 h 29"/>
                <a:gd name="T16" fmla="*/ 7 w 11"/>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29">
                  <a:moveTo>
                    <a:pt x="7" y="0"/>
                  </a:moveTo>
                  <a:cubicBezTo>
                    <a:pt x="6" y="0"/>
                    <a:pt x="5" y="0"/>
                    <a:pt x="4" y="0"/>
                  </a:cubicBezTo>
                  <a:cubicBezTo>
                    <a:pt x="5" y="5"/>
                    <a:pt x="3" y="11"/>
                    <a:pt x="2" y="17"/>
                  </a:cubicBezTo>
                  <a:cubicBezTo>
                    <a:pt x="1" y="22"/>
                    <a:pt x="0" y="27"/>
                    <a:pt x="0" y="29"/>
                  </a:cubicBezTo>
                  <a:cubicBezTo>
                    <a:pt x="1" y="29"/>
                    <a:pt x="5" y="25"/>
                    <a:pt x="5" y="24"/>
                  </a:cubicBezTo>
                  <a:cubicBezTo>
                    <a:pt x="7" y="22"/>
                    <a:pt x="8" y="20"/>
                    <a:pt x="9" y="17"/>
                  </a:cubicBezTo>
                  <a:cubicBezTo>
                    <a:pt x="10" y="13"/>
                    <a:pt x="11" y="9"/>
                    <a:pt x="10" y="6"/>
                  </a:cubicBezTo>
                  <a:cubicBezTo>
                    <a:pt x="10" y="4"/>
                    <a:pt x="10" y="2"/>
                    <a:pt x="9" y="1"/>
                  </a:cubicBezTo>
                  <a:cubicBezTo>
                    <a:pt x="8" y="1"/>
                    <a:pt x="8" y="0"/>
                    <a:pt x="7" y="0"/>
                  </a:cubicBez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4" name="Freeform 62">
              <a:extLst>
                <a:ext uri="{FF2B5EF4-FFF2-40B4-BE49-F238E27FC236}">
                  <a16:creationId xmlns:a16="http://schemas.microsoft.com/office/drawing/2014/main" id="{F5939920-1B5C-A846-8232-108284DFCB85}"/>
                </a:ext>
              </a:extLst>
            </p:cNvPr>
            <p:cNvSpPr>
              <a:spLocks/>
            </p:cNvSpPr>
            <p:nvPr/>
          </p:nvSpPr>
          <p:spPr bwMode="auto">
            <a:xfrm>
              <a:off x="3949701" y="5664200"/>
              <a:ext cx="363538" cy="439738"/>
            </a:xfrm>
            <a:custGeom>
              <a:avLst/>
              <a:gdLst>
                <a:gd name="T0" fmla="*/ 38 w 114"/>
                <a:gd name="T1" fmla="*/ 0 h 138"/>
                <a:gd name="T2" fmla="*/ 76 w 114"/>
                <a:gd name="T3" fmla="*/ 0 h 138"/>
                <a:gd name="T4" fmla="*/ 111 w 114"/>
                <a:gd name="T5" fmla="*/ 35 h 138"/>
                <a:gd name="T6" fmla="*/ 104 w 114"/>
                <a:gd name="T7" fmla="*/ 84 h 138"/>
                <a:gd name="T8" fmla="*/ 88 w 114"/>
                <a:gd name="T9" fmla="*/ 122 h 138"/>
                <a:gd name="T10" fmla="*/ 57 w 114"/>
                <a:gd name="T11" fmla="*/ 138 h 138"/>
                <a:gd name="T12" fmla="*/ 57 w 114"/>
                <a:gd name="T13" fmla="*/ 138 h 138"/>
                <a:gd name="T14" fmla="*/ 26 w 114"/>
                <a:gd name="T15" fmla="*/ 122 h 138"/>
                <a:gd name="T16" fmla="*/ 10 w 114"/>
                <a:gd name="T17" fmla="*/ 84 h 138"/>
                <a:gd name="T18" fmla="*/ 3 w 114"/>
                <a:gd name="T19" fmla="*/ 35 h 138"/>
                <a:gd name="T20" fmla="*/ 38 w 114"/>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38">
                  <a:moveTo>
                    <a:pt x="38" y="0"/>
                  </a:moveTo>
                  <a:cubicBezTo>
                    <a:pt x="76" y="0"/>
                    <a:pt x="76" y="0"/>
                    <a:pt x="76" y="0"/>
                  </a:cubicBezTo>
                  <a:cubicBezTo>
                    <a:pt x="95" y="0"/>
                    <a:pt x="114" y="16"/>
                    <a:pt x="111" y="35"/>
                  </a:cubicBezTo>
                  <a:cubicBezTo>
                    <a:pt x="104" y="84"/>
                    <a:pt x="104" y="84"/>
                    <a:pt x="104" y="84"/>
                  </a:cubicBezTo>
                  <a:cubicBezTo>
                    <a:pt x="102" y="98"/>
                    <a:pt x="96" y="112"/>
                    <a:pt x="88" y="122"/>
                  </a:cubicBezTo>
                  <a:cubicBezTo>
                    <a:pt x="81" y="132"/>
                    <a:pt x="72" y="138"/>
                    <a:pt x="57" y="138"/>
                  </a:cubicBezTo>
                  <a:cubicBezTo>
                    <a:pt x="57" y="138"/>
                    <a:pt x="57" y="138"/>
                    <a:pt x="57" y="138"/>
                  </a:cubicBezTo>
                  <a:cubicBezTo>
                    <a:pt x="42" y="138"/>
                    <a:pt x="33" y="132"/>
                    <a:pt x="26" y="122"/>
                  </a:cubicBezTo>
                  <a:cubicBezTo>
                    <a:pt x="17" y="111"/>
                    <a:pt x="12" y="97"/>
                    <a:pt x="10" y="84"/>
                  </a:cubicBezTo>
                  <a:cubicBezTo>
                    <a:pt x="3" y="35"/>
                    <a:pt x="3" y="35"/>
                    <a:pt x="3" y="35"/>
                  </a:cubicBezTo>
                  <a:cubicBezTo>
                    <a:pt x="0" y="16"/>
                    <a:pt x="19" y="0"/>
                    <a:pt x="38" y="0"/>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5" name="Freeform 63">
              <a:extLst>
                <a:ext uri="{FF2B5EF4-FFF2-40B4-BE49-F238E27FC236}">
                  <a16:creationId xmlns:a16="http://schemas.microsoft.com/office/drawing/2014/main" id="{29C9C51E-5DC0-EA4B-A21A-AA10AC319A12}"/>
                </a:ext>
              </a:extLst>
            </p:cNvPr>
            <p:cNvSpPr>
              <a:spLocks/>
            </p:cNvSpPr>
            <p:nvPr/>
          </p:nvSpPr>
          <p:spPr bwMode="auto">
            <a:xfrm>
              <a:off x="3819526" y="6157913"/>
              <a:ext cx="625475" cy="690563"/>
            </a:xfrm>
            <a:custGeom>
              <a:avLst/>
              <a:gdLst>
                <a:gd name="T0" fmla="*/ 26 w 196"/>
                <a:gd name="T1" fmla="*/ 204 h 217"/>
                <a:gd name="T2" fmla="*/ 0 w 196"/>
                <a:gd name="T3" fmla="*/ 23 h 217"/>
                <a:gd name="T4" fmla="*/ 60 w 196"/>
                <a:gd name="T5" fmla="*/ 0 h 217"/>
                <a:gd name="T6" fmla="*/ 98 w 196"/>
                <a:gd name="T7" fmla="*/ 75 h 217"/>
                <a:gd name="T8" fmla="*/ 136 w 196"/>
                <a:gd name="T9" fmla="*/ 0 h 217"/>
                <a:gd name="T10" fmla="*/ 196 w 196"/>
                <a:gd name="T11" fmla="*/ 23 h 217"/>
                <a:gd name="T12" fmla="*/ 170 w 196"/>
                <a:gd name="T13" fmla="*/ 205 h 217"/>
                <a:gd name="T14" fmla="*/ 99 w 196"/>
                <a:gd name="T15" fmla="*/ 217 h 217"/>
                <a:gd name="T16" fmla="*/ 99 w 196"/>
                <a:gd name="T17" fmla="*/ 217 h 217"/>
                <a:gd name="T18" fmla="*/ 26 w 196"/>
                <a:gd name="T19" fmla="*/ 204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17">
                  <a:moveTo>
                    <a:pt x="26" y="204"/>
                  </a:moveTo>
                  <a:cubicBezTo>
                    <a:pt x="21" y="154"/>
                    <a:pt x="6" y="63"/>
                    <a:pt x="0" y="23"/>
                  </a:cubicBezTo>
                  <a:cubicBezTo>
                    <a:pt x="21" y="12"/>
                    <a:pt x="38" y="6"/>
                    <a:pt x="60" y="0"/>
                  </a:cubicBezTo>
                  <a:cubicBezTo>
                    <a:pt x="98" y="75"/>
                    <a:pt x="98" y="75"/>
                    <a:pt x="98" y="75"/>
                  </a:cubicBezTo>
                  <a:cubicBezTo>
                    <a:pt x="136" y="0"/>
                    <a:pt x="136" y="0"/>
                    <a:pt x="136" y="0"/>
                  </a:cubicBezTo>
                  <a:cubicBezTo>
                    <a:pt x="158" y="6"/>
                    <a:pt x="175" y="12"/>
                    <a:pt x="196" y="23"/>
                  </a:cubicBezTo>
                  <a:cubicBezTo>
                    <a:pt x="190" y="63"/>
                    <a:pt x="175" y="155"/>
                    <a:pt x="170" y="205"/>
                  </a:cubicBezTo>
                  <a:cubicBezTo>
                    <a:pt x="148" y="212"/>
                    <a:pt x="124" y="217"/>
                    <a:pt x="99" y="217"/>
                  </a:cubicBezTo>
                  <a:cubicBezTo>
                    <a:pt x="99" y="217"/>
                    <a:pt x="99" y="217"/>
                    <a:pt x="99" y="217"/>
                  </a:cubicBezTo>
                  <a:cubicBezTo>
                    <a:pt x="73" y="217"/>
                    <a:pt x="49" y="212"/>
                    <a:pt x="26" y="20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6" name="Freeform 64">
              <a:extLst>
                <a:ext uri="{FF2B5EF4-FFF2-40B4-BE49-F238E27FC236}">
                  <a16:creationId xmlns:a16="http://schemas.microsoft.com/office/drawing/2014/main" id="{A7D2F254-1ABD-7642-B299-38018931779E}"/>
                </a:ext>
              </a:extLst>
            </p:cNvPr>
            <p:cNvSpPr>
              <a:spLocks/>
            </p:cNvSpPr>
            <p:nvPr/>
          </p:nvSpPr>
          <p:spPr bwMode="auto">
            <a:xfrm>
              <a:off x="3995738" y="6157913"/>
              <a:ext cx="273050" cy="269875"/>
            </a:xfrm>
            <a:custGeom>
              <a:avLst/>
              <a:gdLst>
                <a:gd name="T0" fmla="*/ 0 w 86"/>
                <a:gd name="T1" fmla="*/ 1 h 85"/>
                <a:gd name="T2" fmla="*/ 5 w 86"/>
                <a:gd name="T3" fmla="*/ 0 h 85"/>
                <a:gd name="T4" fmla="*/ 43 w 86"/>
                <a:gd name="T5" fmla="*/ 75 h 85"/>
                <a:gd name="T6" fmla="*/ 81 w 86"/>
                <a:gd name="T7" fmla="*/ 0 h 85"/>
                <a:gd name="T8" fmla="*/ 86 w 86"/>
                <a:gd name="T9" fmla="*/ 1 h 85"/>
                <a:gd name="T10" fmla="*/ 47 w 86"/>
                <a:gd name="T11" fmla="*/ 77 h 85"/>
                <a:gd name="T12" fmla="*/ 43 w 86"/>
                <a:gd name="T13" fmla="*/ 85 h 85"/>
                <a:gd name="T14" fmla="*/ 39 w 86"/>
                <a:gd name="T15" fmla="*/ 77 h 85"/>
                <a:gd name="T16" fmla="*/ 0 w 86"/>
                <a:gd name="T17" fmla="*/ 1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 h="85">
                  <a:moveTo>
                    <a:pt x="0" y="1"/>
                  </a:moveTo>
                  <a:cubicBezTo>
                    <a:pt x="2" y="1"/>
                    <a:pt x="3" y="0"/>
                    <a:pt x="5" y="0"/>
                  </a:cubicBezTo>
                  <a:cubicBezTo>
                    <a:pt x="43" y="75"/>
                    <a:pt x="43" y="75"/>
                    <a:pt x="43" y="75"/>
                  </a:cubicBezTo>
                  <a:cubicBezTo>
                    <a:pt x="81" y="0"/>
                    <a:pt x="81" y="0"/>
                    <a:pt x="81" y="0"/>
                  </a:cubicBezTo>
                  <a:cubicBezTo>
                    <a:pt x="83" y="0"/>
                    <a:pt x="84" y="1"/>
                    <a:pt x="86" y="1"/>
                  </a:cubicBezTo>
                  <a:cubicBezTo>
                    <a:pt x="47" y="77"/>
                    <a:pt x="47" y="77"/>
                    <a:pt x="47" y="77"/>
                  </a:cubicBezTo>
                  <a:cubicBezTo>
                    <a:pt x="43" y="85"/>
                    <a:pt x="43" y="85"/>
                    <a:pt x="43" y="85"/>
                  </a:cubicBezTo>
                  <a:cubicBezTo>
                    <a:pt x="39" y="77"/>
                    <a:pt x="39" y="77"/>
                    <a:pt x="39" y="77"/>
                  </a:cubicBezTo>
                  <a:cubicBezTo>
                    <a:pt x="0" y="1"/>
                    <a:pt x="0" y="1"/>
                    <a:pt x="0" y="1"/>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7" name="Freeform 65">
              <a:extLst>
                <a:ext uri="{FF2B5EF4-FFF2-40B4-BE49-F238E27FC236}">
                  <a16:creationId xmlns:a16="http://schemas.microsoft.com/office/drawing/2014/main" id="{150A452E-E252-3545-90A0-179CE407E740}"/>
                </a:ext>
              </a:extLst>
            </p:cNvPr>
            <p:cNvSpPr>
              <a:spLocks/>
            </p:cNvSpPr>
            <p:nvPr/>
          </p:nvSpPr>
          <p:spPr bwMode="auto">
            <a:xfrm>
              <a:off x="3914776" y="5568950"/>
              <a:ext cx="434975" cy="368300"/>
            </a:xfrm>
            <a:custGeom>
              <a:avLst/>
              <a:gdLst>
                <a:gd name="T0" fmla="*/ 68 w 136"/>
                <a:gd name="T1" fmla="*/ 71 h 116"/>
                <a:gd name="T2" fmla="*/ 53 w 136"/>
                <a:gd name="T3" fmla="*/ 70 h 116"/>
                <a:gd name="T4" fmla="*/ 52 w 136"/>
                <a:gd name="T5" fmla="*/ 41 h 116"/>
                <a:gd name="T6" fmla="*/ 45 w 136"/>
                <a:gd name="T7" fmla="*/ 69 h 116"/>
                <a:gd name="T8" fmla="*/ 27 w 136"/>
                <a:gd name="T9" fmla="*/ 69 h 116"/>
                <a:gd name="T10" fmla="*/ 21 w 136"/>
                <a:gd name="T11" fmla="*/ 116 h 116"/>
                <a:gd name="T12" fmla="*/ 33 w 136"/>
                <a:gd name="T13" fmla="*/ 14 h 116"/>
                <a:gd name="T14" fmla="*/ 103 w 136"/>
                <a:gd name="T15" fmla="*/ 14 h 116"/>
                <a:gd name="T16" fmla="*/ 115 w 136"/>
                <a:gd name="T17" fmla="*/ 116 h 116"/>
                <a:gd name="T18" fmla="*/ 109 w 136"/>
                <a:gd name="T19" fmla="*/ 69 h 116"/>
                <a:gd name="T20" fmla="*/ 68 w 136"/>
                <a:gd name="T21" fmla="*/ 71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6" h="116">
                  <a:moveTo>
                    <a:pt x="68" y="71"/>
                  </a:moveTo>
                  <a:cubicBezTo>
                    <a:pt x="62" y="71"/>
                    <a:pt x="58" y="71"/>
                    <a:pt x="53" y="70"/>
                  </a:cubicBezTo>
                  <a:cubicBezTo>
                    <a:pt x="50" y="62"/>
                    <a:pt x="49" y="54"/>
                    <a:pt x="52" y="41"/>
                  </a:cubicBezTo>
                  <a:cubicBezTo>
                    <a:pt x="52" y="41"/>
                    <a:pt x="44" y="53"/>
                    <a:pt x="45" y="69"/>
                  </a:cubicBezTo>
                  <a:cubicBezTo>
                    <a:pt x="39" y="67"/>
                    <a:pt x="33" y="70"/>
                    <a:pt x="27" y="69"/>
                  </a:cubicBezTo>
                  <a:cubicBezTo>
                    <a:pt x="21" y="79"/>
                    <a:pt x="20" y="97"/>
                    <a:pt x="21" y="116"/>
                  </a:cubicBezTo>
                  <a:cubicBezTo>
                    <a:pt x="0" y="78"/>
                    <a:pt x="7" y="34"/>
                    <a:pt x="33" y="14"/>
                  </a:cubicBezTo>
                  <a:cubicBezTo>
                    <a:pt x="53" y="0"/>
                    <a:pt x="83" y="0"/>
                    <a:pt x="103" y="14"/>
                  </a:cubicBezTo>
                  <a:cubicBezTo>
                    <a:pt x="128" y="33"/>
                    <a:pt x="136" y="78"/>
                    <a:pt x="115" y="116"/>
                  </a:cubicBezTo>
                  <a:cubicBezTo>
                    <a:pt x="116" y="97"/>
                    <a:pt x="115" y="79"/>
                    <a:pt x="109" y="69"/>
                  </a:cubicBezTo>
                  <a:cubicBezTo>
                    <a:pt x="96" y="72"/>
                    <a:pt x="82" y="71"/>
                    <a:pt x="68" y="71"/>
                  </a:cubicBez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a:xfrm>
            <a:off x="528221" y="548646"/>
            <a:ext cx="11137408" cy="611649"/>
          </a:xfrm>
        </p:spPr>
        <p:txBody>
          <a:bodyPr>
            <a:normAutofit fontScale="90000"/>
          </a:bodyPr>
          <a:lstStyle/>
          <a:p>
            <a:r>
              <a:rPr lang="en-US" sz="3200" b="1" dirty="0"/>
              <a:t>Q6: What is the one piece of advice you would give a colleague going to work on CC?</a:t>
            </a:r>
            <a:endParaRPr lang="en-GB" sz="3200" b="1" dirty="0"/>
          </a:p>
        </p:txBody>
      </p:sp>
      <p:sp>
        <p:nvSpPr>
          <p:cNvPr id="18" name="Content Placeholder 1">
            <a:extLst>
              <a:ext uri="{FF2B5EF4-FFF2-40B4-BE49-F238E27FC236}">
                <a16:creationId xmlns:a16="http://schemas.microsoft.com/office/drawing/2014/main" id="{1552DBD1-6397-4743-8A90-76112135B8D2}"/>
              </a:ext>
            </a:extLst>
          </p:cNvPr>
          <p:cNvSpPr txBox="1">
            <a:spLocks/>
          </p:cNvSpPr>
          <p:nvPr/>
        </p:nvSpPr>
        <p:spPr>
          <a:xfrm>
            <a:off x="528221" y="2402333"/>
            <a:ext cx="5347117" cy="4964921"/>
          </a:xfrm>
          <a:prstGeom prst="rect">
            <a:avLst/>
          </a:prstGeom>
        </p:spPr>
        <p:txBody>
          <a:bodyPr/>
          <a:lstStyle>
            <a:lvl1pPr marL="268271" indent="-268271" algn="l" defTabSz="1073084" rtl="0" eaLnBrk="1" latinLnBrk="0" hangingPunct="1">
              <a:lnSpc>
                <a:spcPct val="90000"/>
              </a:lnSpc>
              <a:spcBef>
                <a:spcPts val="1173"/>
              </a:spcBef>
              <a:buClr>
                <a:schemeClr val="accent1"/>
              </a:buClr>
              <a:buFont typeface="Arial" panose="020B0604020202020204" pitchFamily="34" charset="0"/>
              <a:buChar char="•"/>
              <a:defRPr sz="1643" kern="1200">
                <a:solidFill>
                  <a:schemeClr val="tx1"/>
                </a:solidFill>
                <a:latin typeface="Arial" panose="020B0604020202020204" pitchFamily="34" charset="0"/>
                <a:ea typeface="+mn-ea"/>
                <a:cs typeface="Arial" panose="020B0604020202020204" pitchFamily="34" charset="0"/>
              </a:defRPr>
            </a:lvl1pPr>
            <a:lvl2pPr marL="804813" indent="-268271" algn="l" defTabSz="1073084" rtl="0" eaLnBrk="1" latinLnBrk="0" hangingPunct="1">
              <a:lnSpc>
                <a:spcPct val="90000"/>
              </a:lnSpc>
              <a:spcBef>
                <a:spcPts val="587"/>
              </a:spcBef>
              <a:buClr>
                <a:schemeClr val="accent1"/>
              </a:buClr>
              <a:buFont typeface="Courier New" panose="02070309020205020404" pitchFamily="49" charset="0"/>
              <a:buChar char="o"/>
              <a:defRPr sz="1643" kern="1200">
                <a:solidFill>
                  <a:schemeClr val="tx1"/>
                </a:solidFill>
                <a:latin typeface="Arial" panose="020B0604020202020204" pitchFamily="34" charset="0"/>
                <a:ea typeface="+mn-ea"/>
                <a:cs typeface="Arial" panose="020B0604020202020204" pitchFamily="34" charset="0"/>
              </a:defRPr>
            </a:lvl2pPr>
            <a:lvl3pPr marL="1341355"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3pPr>
            <a:lvl4pPr marL="1877897"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4pPr>
            <a:lvl5pPr marL="2414438"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5pPr>
            <a:lvl6pPr marL="2950981"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6pPr>
            <a:lvl7pPr marL="3487523"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7pPr>
            <a:lvl8pPr marL="4024065"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8pPr>
            <a:lvl9pPr marL="4560606"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9pPr>
          </a:lstStyle>
          <a:p>
            <a:pPr marL="0" indent="0">
              <a:buFont typeface="Arial" panose="020B0604020202020204" pitchFamily="34" charset="0"/>
              <a:buNone/>
            </a:pPr>
            <a:endParaRPr lang="en-GB" sz="2000" dirty="0"/>
          </a:p>
        </p:txBody>
      </p:sp>
      <p:sp>
        <p:nvSpPr>
          <p:cNvPr id="3" name="Rectangle 2">
            <a:extLst>
              <a:ext uri="{FF2B5EF4-FFF2-40B4-BE49-F238E27FC236}">
                <a16:creationId xmlns:a16="http://schemas.microsoft.com/office/drawing/2014/main" id="{A70B5AF6-347C-2646-9D89-CFCDB3BE91CE}"/>
              </a:ext>
            </a:extLst>
          </p:cNvPr>
          <p:cNvSpPr/>
          <p:nvPr/>
        </p:nvSpPr>
        <p:spPr>
          <a:xfrm>
            <a:off x="5226993" y="1829406"/>
            <a:ext cx="6438635" cy="923330"/>
          </a:xfrm>
          <a:prstGeom prst="rect">
            <a:avLst/>
          </a:prstGeom>
        </p:spPr>
        <p:txBody>
          <a:bodyPr wrap="square">
            <a:spAutoFit/>
          </a:bodyPr>
          <a:lstStyle/>
          <a:p>
            <a:pPr marL="285750" indent="-285750">
              <a:buFont typeface="Arial" panose="020B0604020202020204" pitchFamily="34" charset="0"/>
              <a:buChar char="•"/>
            </a:pPr>
            <a:endParaRPr lang="en-GB" dirty="0"/>
          </a:p>
          <a:p>
            <a:br>
              <a:rPr lang="en-GB" dirty="0"/>
            </a:br>
            <a:endParaRPr lang="en-US" dirty="0"/>
          </a:p>
        </p:txBody>
      </p:sp>
      <p:graphicFrame>
        <p:nvGraphicFramePr>
          <p:cNvPr id="8" name="Table 4">
            <a:extLst>
              <a:ext uri="{FF2B5EF4-FFF2-40B4-BE49-F238E27FC236}">
                <a16:creationId xmlns:a16="http://schemas.microsoft.com/office/drawing/2014/main" id="{D87AD6FC-105C-8F4D-ADCF-11677736AF90}"/>
              </a:ext>
            </a:extLst>
          </p:cNvPr>
          <p:cNvGraphicFramePr>
            <a:graphicFrameLocks/>
          </p:cNvGraphicFramePr>
          <p:nvPr>
            <p:extLst>
              <p:ext uri="{D42A27DB-BD31-4B8C-83A1-F6EECF244321}">
                <p14:modId xmlns:p14="http://schemas.microsoft.com/office/powerpoint/2010/main" val="3004602848"/>
              </p:ext>
            </p:extLst>
          </p:nvPr>
        </p:nvGraphicFramePr>
        <p:xfrm>
          <a:off x="419365" y="1509060"/>
          <a:ext cx="5842599" cy="3430328"/>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1809108719"/>
                    </a:ext>
                  </a:extLst>
                </a:gridCol>
                <a:gridCol w="584799">
                  <a:extLst>
                    <a:ext uri="{9D8B030D-6E8A-4147-A177-3AD203B41FA5}">
                      <a16:colId xmlns:a16="http://schemas.microsoft.com/office/drawing/2014/main" val="3201410914"/>
                    </a:ext>
                  </a:extLst>
                </a:gridCol>
              </a:tblGrid>
              <a:tr h="370840">
                <a:tc>
                  <a:txBody>
                    <a:bodyPr/>
                    <a:lstStyle/>
                    <a:p>
                      <a:r>
                        <a:rPr lang="en-GB" dirty="0"/>
                        <a:t>Responses</a:t>
                      </a:r>
                    </a:p>
                  </a:txBody>
                  <a:tcPr/>
                </a:tc>
                <a:tc>
                  <a:txBody>
                    <a:bodyPr/>
                    <a:lstStyle/>
                    <a:p>
                      <a:r>
                        <a:rPr lang="en-GB" dirty="0"/>
                        <a:t>No.</a:t>
                      </a:r>
                    </a:p>
                  </a:txBody>
                  <a:tcPr/>
                </a:tc>
                <a:extLst>
                  <a:ext uri="{0D108BD9-81ED-4DB2-BD59-A6C34878D82A}">
                    <a16:rowId xmlns:a16="http://schemas.microsoft.com/office/drawing/2014/main" val="2292475027"/>
                  </a:ext>
                </a:extLst>
              </a:tr>
              <a:tr h="383657">
                <a:tc>
                  <a:txBody>
                    <a:bodyPr/>
                    <a:lstStyle/>
                    <a:p>
                      <a:pPr algn="l" rtl="0" fontAlgn="b"/>
                      <a:r>
                        <a:rPr lang="en-GB" sz="2112" kern="1200" dirty="0">
                          <a:solidFill>
                            <a:schemeClr val="dk1"/>
                          </a:solidFill>
                          <a:latin typeface="+mn-lt"/>
                          <a:ea typeface="+mn-ea"/>
                          <a:cs typeface="+mn-cs"/>
                        </a:rPr>
                        <a:t>Ask questions/for help</a:t>
                      </a:r>
                    </a:p>
                  </a:txBody>
                  <a:tcPr marL="9525" marR="9525" marT="9525" marB="0" anchor="b"/>
                </a:tc>
                <a:tc>
                  <a:txBody>
                    <a:bodyPr/>
                    <a:lstStyle/>
                    <a:p>
                      <a:pPr algn="ctr" rtl="0" fontAlgn="b"/>
                      <a:r>
                        <a:rPr lang="en-GB" sz="2112" kern="1200" dirty="0">
                          <a:solidFill>
                            <a:schemeClr val="dk1"/>
                          </a:solidFill>
                          <a:latin typeface="+mn-lt"/>
                          <a:ea typeface="+mn-ea"/>
                          <a:cs typeface="+mn-cs"/>
                        </a:rPr>
                        <a:t>14</a:t>
                      </a:r>
                    </a:p>
                  </a:txBody>
                  <a:tcPr marL="9525" marR="9525" marT="9525" marB="0" anchor="b"/>
                </a:tc>
                <a:extLst>
                  <a:ext uri="{0D108BD9-81ED-4DB2-BD59-A6C34878D82A}">
                    <a16:rowId xmlns:a16="http://schemas.microsoft.com/office/drawing/2014/main" val="46265142"/>
                  </a:ext>
                </a:extLst>
              </a:tr>
              <a:tr h="383657">
                <a:tc>
                  <a:txBody>
                    <a:bodyPr/>
                    <a:lstStyle/>
                    <a:p>
                      <a:pPr algn="l" rtl="0" fontAlgn="b"/>
                      <a:r>
                        <a:rPr lang="en-GB" sz="2112" kern="1200" dirty="0">
                          <a:solidFill>
                            <a:schemeClr val="dk1"/>
                          </a:solidFill>
                          <a:latin typeface="+mn-lt"/>
                          <a:ea typeface="+mn-ea"/>
                          <a:cs typeface="+mn-cs"/>
                        </a:rPr>
                        <a:t>Improve knowledge</a:t>
                      </a:r>
                    </a:p>
                  </a:txBody>
                  <a:tcPr marL="9525" marR="9525" marT="9525" marB="0" anchor="b"/>
                </a:tc>
                <a:tc>
                  <a:txBody>
                    <a:bodyPr/>
                    <a:lstStyle/>
                    <a:p>
                      <a:pPr algn="ctr" rtl="0" fontAlgn="b"/>
                      <a:r>
                        <a:rPr lang="en-GB" sz="2112" kern="1200" dirty="0">
                          <a:solidFill>
                            <a:schemeClr val="dk1"/>
                          </a:solidFill>
                          <a:latin typeface="+mn-lt"/>
                          <a:ea typeface="+mn-ea"/>
                          <a:cs typeface="+mn-cs"/>
                        </a:rPr>
                        <a:t>12</a:t>
                      </a:r>
                    </a:p>
                  </a:txBody>
                  <a:tcPr marL="9525" marR="9525" marT="9525" marB="0" anchor="b"/>
                </a:tc>
                <a:extLst>
                  <a:ext uri="{0D108BD9-81ED-4DB2-BD59-A6C34878D82A}">
                    <a16:rowId xmlns:a16="http://schemas.microsoft.com/office/drawing/2014/main" val="3345262765"/>
                  </a:ext>
                </a:extLst>
              </a:tr>
              <a:tr h="383657">
                <a:tc>
                  <a:txBody>
                    <a:bodyPr/>
                    <a:lstStyle/>
                    <a:p>
                      <a:pPr algn="l" rtl="0" fontAlgn="b"/>
                      <a:r>
                        <a:rPr lang="en-GB" sz="2112" kern="1200" dirty="0">
                          <a:solidFill>
                            <a:schemeClr val="dk1"/>
                          </a:solidFill>
                          <a:latin typeface="+mn-lt"/>
                          <a:ea typeface="+mn-ea"/>
                          <a:cs typeface="+mn-cs"/>
                        </a:rPr>
                        <a:t>Get involved with MDT</a:t>
                      </a:r>
                    </a:p>
                  </a:txBody>
                  <a:tcPr marL="9525" marR="9525" marT="9525" marB="0" anchor="b"/>
                </a:tc>
                <a:tc>
                  <a:txBody>
                    <a:bodyPr/>
                    <a:lstStyle/>
                    <a:p>
                      <a:pPr algn="ctr" rtl="0" fontAlgn="b"/>
                      <a:r>
                        <a:rPr lang="en-GB" sz="2112" kern="1200" dirty="0">
                          <a:solidFill>
                            <a:schemeClr val="dk1"/>
                          </a:solidFill>
                          <a:latin typeface="+mn-lt"/>
                          <a:ea typeface="+mn-ea"/>
                          <a:cs typeface="+mn-cs"/>
                        </a:rPr>
                        <a:t>8</a:t>
                      </a:r>
                    </a:p>
                  </a:txBody>
                  <a:tcPr marL="9525" marR="9525" marT="9525" marB="0" anchor="b"/>
                </a:tc>
                <a:extLst>
                  <a:ext uri="{0D108BD9-81ED-4DB2-BD59-A6C34878D82A}">
                    <a16:rowId xmlns:a16="http://schemas.microsoft.com/office/drawing/2014/main" val="196076131"/>
                  </a:ext>
                </a:extLst>
              </a:tr>
              <a:tr h="383657">
                <a:tc>
                  <a:txBody>
                    <a:bodyPr/>
                    <a:lstStyle/>
                    <a:p>
                      <a:pPr algn="l" rtl="0" fontAlgn="b"/>
                      <a:r>
                        <a:rPr lang="en-GB" sz="2112" kern="1200" dirty="0">
                          <a:solidFill>
                            <a:schemeClr val="dk1"/>
                          </a:solidFill>
                          <a:latin typeface="+mn-lt"/>
                          <a:ea typeface="+mn-ea"/>
                          <a:cs typeface="+mn-cs"/>
                        </a:rPr>
                        <a:t>Be systematic</a:t>
                      </a:r>
                    </a:p>
                  </a:txBody>
                  <a:tcPr marL="9525" marR="9525" marT="9525" marB="0" anchor="b"/>
                </a:tc>
                <a:tc>
                  <a:txBody>
                    <a:bodyPr/>
                    <a:lstStyle/>
                    <a:p>
                      <a:pPr algn="ctr" rtl="0" fontAlgn="b"/>
                      <a:r>
                        <a:rPr lang="en-GB" sz="2112" kern="1200" dirty="0">
                          <a:solidFill>
                            <a:schemeClr val="dk1"/>
                          </a:solidFill>
                          <a:latin typeface="+mn-lt"/>
                          <a:ea typeface="+mn-ea"/>
                          <a:cs typeface="+mn-cs"/>
                        </a:rPr>
                        <a:t>6</a:t>
                      </a:r>
                    </a:p>
                  </a:txBody>
                  <a:tcPr marL="9525" marR="9525" marT="9525" marB="0" anchor="b"/>
                </a:tc>
                <a:extLst>
                  <a:ext uri="{0D108BD9-81ED-4DB2-BD59-A6C34878D82A}">
                    <a16:rowId xmlns:a16="http://schemas.microsoft.com/office/drawing/2014/main" val="1087262245"/>
                  </a:ext>
                </a:extLst>
              </a:tr>
              <a:tr h="383657">
                <a:tc>
                  <a:txBody>
                    <a:bodyPr/>
                    <a:lstStyle/>
                    <a:p>
                      <a:pPr algn="l" rtl="0" fontAlgn="b"/>
                      <a:r>
                        <a:rPr lang="en-GB" sz="2112" kern="1200" dirty="0">
                          <a:solidFill>
                            <a:schemeClr val="dk1"/>
                          </a:solidFill>
                          <a:latin typeface="+mn-lt"/>
                          <a:ea typeface="+mn-ea"/>
                          <a:cs typeface="+mn-cs"/>
                        </a:rPr>
                        <a:t>Better psychological care</a:t>
                      </a:r>
                    </a:p>
                  </a:txBody>
                  <a:tcPr marL="9525" marR="9525" marT="9525" marB="0" anchor="b"/>
                </a:tc>
                <a:tc>
                  <a:txBody>
                    <a:bodyPr/>
                    <a:lstStyle/>
                    <a:p>
                      <a:pPr algn="ctr" rtl="0" fontAlgn="b"/>
                      <a:r>
                        <a:rPr lang="en-GB" sz="2112" kern="1200" dirty="0">
                          <a:solidFill>
                            <a:schemeClr val="dk1"/>
                          </a:solidFill>
                          <a:latin typeface="+mn-lt"/>
                          <a:ea typeface="+mn-ea"/>
                          <a:cs typeface="+mn-cs"/>
                        </a:rPr>
                        <a:t>5</a:t>
                      </a:r>
                    </a:p>
                  </a:txBody>
                  <a:tcPr marL="9525" marR="9525" marT="9525" marB="0" anchor="b"/>
                </a:tc>
                <a:extLst>
                  <a:ext uri="{0D108BD9-81ED-4DB2-BD59-A6C34878D82A}">
                    <a16:rowId xmlns:a16="http://schemas.microsoft.com/office/drawing/2014/main" val="1398931532"/>
                  </a:ext>
                </a:extLst>
              </a:tr>
              <a:tr h="383657">
                <a:tc>
                  <a:txBody>
                    <a:bodyPr/>
                    <a:lstStyle/>
                    <a:p>
                      <a:pPr algn="l" rtl="0" fontAlgn="b"/>
                      <a:r>
                        <a:rPr lang="en-GB" sz="2112" kern="1200" dirty="0">
                          <a:solidFill>
                            <a:schemeClr val="dk1"/>
                          </a:solidFill>
                          <a:latin typeface="+mn-lt"/>
                          <a:ea typeface="+mn-ea"/>
                          <a:cs typeface="+mn-cs"/>
                        </a:rPr>
                        <a:t>Ensure sufficient training</a:t>
                      </a:r>
                    </a:p>
                  </a:txBody>
                  <a:tcPr marL="9525" marR="9525" marT="9525" marB="0" anchor="b"/>
                </a:tc>
                <a:tc>
                  <a:txBody>
                    <a:bodyPr/>
                    <a:lstStyle/>
                    <a:p>
                      <a:pPr algn="ctr" rtl="0" fontAlgn="b"/>
                      <a:r>
                        <a:rPr lang="en-GB" sz="2112" kern="1200" dirty="0">
                          <a:solidFill>
                            <a:schemeClr val="dk1"/>
                          </a:solidFill>
                          <a:latin typeface="+mn-lt"/>
                          <a:ea typeface="+mn-ea"/>
                          <a:cs typeface="+mn-cs"/>
                        </a:rPr>
                        <a:t>5</a:t>
                      </a:r>
                    </a:p>
                  </a:txBody>
                  <a:tcPr marL="9525" marR="9525" marT="9525" marB="0" anchor="b"/>
                </a:tc>
                <a:extLst>
                  <a:ext uri="{0D108BD9-81ED-4DB2-BD59-A6C34878D82A}">
                    <a16:rowId xmlns:a16="http://schemas.microsoft.com/office/drawing/2014/main" val="542876477"/>
                  </a:ext>
                </a:extLst>
              </a:tr>
              <a:tr h="383657">
                <a:tc>
                  <a:txBody>
                    <a:bodyPr/>
                    <a:lstStyle/>
                    <a:p>
                      <a:pPr algn="l" rtl="0" fontAlgn="b"/>
                      <a:r>
                        <a:rPr lang="en-GB" sz="2112" kern="1200" dirty="0">
                          <a:solidFill>
                            <a:schemeClr val="dk1"/>
                          </a:solidFill>
                          <a:latin typeface="+mn-lt"/>
                          <a:ea typeface="+mn-ea"/>
                          <a:cs typeface="+mn-cs"/>
                        </a:rPr>
                        <a:t>Consider basics</a:t>
                      </a:r>
                    </a:p>
                  </a:txBody>
                  <a:tcPr marL="9525" marR="9525" marT="9525" marB="0" anchor="b"/>
                </a:tc>
                <a:tc>
                  <a:txBody>
                    <a:bodyPr/>
                    <a:lstStyle/>
                    <a:p>
                      <a:pPr algn="ctr" rtl="0" fontAlgn="b"/>
                      <a:r>
                        <a:rPr lang="en-GB" sz="2112" kern="1200" dirty="0">
                          <a:solidFill>
                            <a:schemeClr val="dk1"/>
                          </a:solidFill>
                          <a:latin typeface="+mn-lt"/>
                          <a:ea typeface="+mn-ea"/>
                          <a:cs typeface="+mn-cs"/>
                        </a:rPr>
                        <a:t>4</a:t>
                      </a:r>
                    </a:p>
                  </a:txBody>
                  <a:tcPr marL="9525" marR="9525" marT="9525" marB="0" anchor="b"/>
                </a:tc>
                <a:extLst>
                  <a:ext uri="{0D108BD9-81ED-4DB2-BD59-A6C34878D82A}">
                    <a16:rowId xmlns:a16="http://schemas.microsoft.com/office/drawing/2014/main" val="3247648320"/>
                  </a:ext>
                </a:extLst>
              </a:tr>
              <a:tr h="242315">
                <a:tc>
                  <a:txBody>
                    <a:bodyPr/>
                    <a:lstStyle/>
                    <a:p>
                      <a:pPr marL="0" algn="l" defTabSz="1073084" rtl="0" eaLnBrk="1" fontAlgn="b" latinLnBrk="0" hangingPunct="1"/>
                      <a:r>
                        <a:rPr lang="en-GB" sz="2112" kern="1200" dirty="0">
                          <a:solidFill>
                            <a:schemeClr val="dk1"/>
                          </a:solidFill>
                          <a:latin typeface="+mn-lt"/>
                          <a:ea typeface="+mn-ea"/>
                          <a:cs typeface="+mn-cs"/>
                        </a:rPr>
                        <a:t>Better physical care</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3</a:t>
                      </a:r>
                    </a:p>
                  </a:txBody>
                  <a:tcPr marL="9525" marR="9525" marT="9525" marB="0" anchor="b"/>
                </a:tc>
                <a:extLst>
                  <a:ext uri="{0D108BD9-81ED-4DB2-BD59-A6C34878D82A}">
                    <a16:rowId xmlns:a16="http://schemas.microsoft.com/office/drawing/2014/main" val="2441065633"/>
                  </a:ext>
                </a:extLst>
              </a:tr>
            </a:tbl>
          </a:graphicData>
        </a:graphic>
      </p:graphicFrame>
      <p:sp>
        <p:nvSpPr>
          <p:cNvPr id="10" name="Rectangle 9">
            <a:extLst>
              <a:ext uri="{FF2B5EF4-FFF2-40B4-BE49-F238E27FC236}">
                <a16:creationId xmlns:a16="http://schemas.microsoft.com/office/drawing/2014/main" id="{77984FDB-F671-8D4B-964B-CFAB298C384A}"/>
              </a:ext>
            </a:extLst>
          </p:cNvPr>
          <p:cNvSpPr/>
          <p:nvPr/>
        </p:nvSpPr>
        <p:spPr>
          <a:xfrm>
            <a:off x="6514288" y="1745472"/>
            <a:ext cx="5505433" cy="2862322"/>
          </a:xfrm>
          <a:prstGeom prst="rect">
            <a:avLst/>
          </a:prstGeom>
        </p:spPr>
        <p:txBody>
          <a:bodyPr wrap="square">
            <a:spAutoFit/>
          </a:bodyPr>
          <a:lstStyle/>
          <a:p>
            <a:pPr marL="285750" indent="-285750">
              <a:buFont typeface="Arial" panose="020B0604020202020204" pitchFamily="34" charset="0"/>
              <a:buChar char="•"/>
            </a:pPr>
            <a:r>
              <a:rPr lang="en-US" dirty="0"/>
              <a:t>Not being afraid to ask questions or for help was the most common advice</a:t>
            </a:r>
          </a:p>
          <a:p>
            <a:pPr marL="285750" indent="-285750">
              <a:buFont typeface="Arial" panose="020B0604020202020204" pitchFamily="34" charset="0"/>
              <a:buChar char="•"/>
            </a:pPr>
            <a:r>
              <a:rPr lang="en-US" dirty="0"/>
              <a:t>Improving knowledge before and during redeployment was commonly advised </a:t>
            </a:r>
          </a:p>
          <a:p>
            <a:pPr marL="285750" indent="-285750">
              <a:buFont typeface="Arial" panose="020B0604020202020204" pitchFamily="34" charset="0"/>
              <a:buChar char="•"/>
            </a:pPr>
            <a:r>
              <a:rPr lang="en-US" dirty="0"/>
              <a:t>Getting involved with the MDT including attending ward round was a theme</a:t>
            </a:r>
          </a:p>
          <a:p>
            <a:pPr marL="285750" indent="-285750">
              <a:buFont typeface="Arial" panose="020B0604020202020204" pitchFamily="34" charset="0"/>
              <a:buChar char="•"/>
            </a:pPr>
            <a:r>
              <a:rPr lang="en-US" dirty="0"/>
              <a:t>Better psychological and physical care was mentioned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i="1" dirty="0"/>
          </a:p>
        </p:txBody>
      </p:sp>
      <p:grpSp>
        <p:nvGrpSpPr>
          <p:cNvPr id="12" name="Group 11">
            <a:extLst>
              <a:ext uri="{FF2B5EF4-FFF2-40B4-BE49-F238E27FC236}">
                <a16:creationId xmlns:a16="http://schemas.microsoft.com/office/drawing/2014/main" id="{EB1DD5BF-0266-164B-9820-BF8B20407181}"/>
              </a:ext>
            </a:extLst>
          </p:cNvPr>
          <p:cNvGrpSpPr>
            <a:grpSpLocks noChangeAspect="1"/>
          </p:cNvGrpSpPr>
          <p:nvPr/>
        </p:nvGrpSpPr>
        <p:grpSpPr>
          <a:xfrm>
            <a:off x="10135881" y="5733683"/>
            <a:ext cx="871753" cy="870845"/>
            <a:chOff x="5069815" y="1676599"/>
            <a:chExt cx="788060" cy="787236"/>
          </a:xfrm>
        </p:grpSpPr>
        <p:sp>
          <p:nvSpPr>
            <p:cNvPr id="13" name="Oval 895">
              <a:extLst>
                <a:ext uri="{FF2B5EF4-FFF2-40B4-BE49-F238E27FC236}">
                  <a16:creationId xmlns:a16="http://schemas.microsoft.com/office/drawing/2014/main" id="{40BBADE6-5BA4-3A47-8EAE-11C60B3D2FF0}"/>
                </a:ext>
              </a:extLst>
            </p:cNvPr>
            <p:cNvSpPr>
              <a:spLocks noChangeArrowheads="1"/>
            </p:cNvSpPr>
            <p:nvPr/>
          </p:nvSpPr>
          <p:spPr bwMode="auto">
            <a:xfrm>
              <a:off x="5069815" y="1676599"/>
              <a:ext cx="788060" cy="787236"/>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14" name="Freeform 709">
              <a:extLst>
                <a:ext uri="{FF2B5EF4-FFF2-40B4-BE49-F238E27FC236}">
                  <a16:creationId xmlns:a16="http://schemas.microsoft.com/office/drawing/2014/main" id="{71FB271A-833D-C74D-90A3-C1046EDE823D}"/>
                </a:ext>
              </a:extLst>
            </p:cNvPr>
            <p:cNvSpPr>
              <a:spLocks/>
            </p:cNvSpPr>
            <p:nvPr/>
          </p:nvSpPr>
          <p:spPr bwMode="auto">
            <a:xfrm>
              <a:off x="5570484" y="2101509"/>
              <a:ext cx="109521" cy="331858"/>
            </a:xfrm>
            <a:custGeom>
              <a:avLst/>
              <a:gdLst>
                <a:gd name="T0" fmla="*/ 0 w 63"/>
                <a:gd name="T1" fmla="*/ 0 h 192"/>
                <a:gd name="T2" fmla="*/ 36 w 63"/>
                <a:gd name="T3" fmla="*/ 11 h 192"/>
                <a:gd name="T4" fmla="*/ 47 w 63"/>
                <a:gd name="T5" fmla="*/ 23 h 192"/>
                <a:gd name="T6" fmla="*/ 63 w 63"/>
                <a:gd name="T7" fmla="*/ 171 h 192"/>
                <a:gd name="T8" fmla="*/ 26 w 63"/>
                <a:gd name="T9" fmla="*/ 192 h 192"/>
                <a:gd name="T10" fmla="*/ 0 w 63"/>
                <a:gd name="T11" fmla="*/ 0 h 192"/>
              </a:gdLst>
              <a:ahLst/>
              <a:cxnLst>
                <a:cxn ang="0">
                  <a:pos x="T0" y="T1"/>
                </a:cxn>
                <a:cxn ang="0">
                  <a:pos x="T2" y="T3"/>
                </a:cxn>
                <a:cxn ang="0">
                  <a:pos x="T4" y="T5"/>
                </a:cxn>
                <a:cxn ang="0">
                  <a:pos x="T6" y="T7"/>
                </a:cxn>
                <a:cxn ang="0">
                  <a:pos x="T8" y="T9"/>
                </a:cxn>
                <a:cxn ang="0">
                  <a:pos x="T10" y="T11"/>
                </a:cxn>
              </a:cxnLst>
              <a:rect l="0" t="0" r="r" b="b"/>
              <a:pathLst>
                <a:path w="63" h="192">
                  <a:moveTo>
                    <a:pt x="0" y="0"/>
                  </a:moveTo>
                  <a:cubicBezTo>
                    <a:pt x="0" y="0"/>
                    <a:pt x="22" y="5"/>
                    <a:pt x="36" y="11"/>
                  </a:cubicBezTo>
                  <a:cubicBezTo>
                    <a:pt x="41" y="13"/>
                    <a:pt x="44" y="18"/>
                    <a:pt x="47" y="23"/>
                  </a:cubicBezTo>
                  <a:cubicBezTo>
                    <a:pt x="55" y="41"/>
                    <a:pt x="60" y="121"/>
                    <a:pt x="63" y="171"/>
                  </a:cubicBezTo>
                  <a:cubicBezTo>
                    <a:pt x="52" y="179"/>
                    <a:pt x="39" y="186"/>
                    <a:pt x="26" y="192"/>
                  </a:cubicBezTo>
                  <a:lnTo>
                    <a:pt x="0"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5" name="Freeform 710">
              <a:extLst>
                <a:ext uri="{FF2B5EF4-FFF2-40B4-BE49-F238E27FC236}">
                  <a16:creationId xmlns:a16="http://schemas.microsoft.com/office/drawing/2014/main" id="{180EC5E7-0AFF-AA4D-BA55-80347792ED88}"/>
                </a:ext>
              </a:extLst>
            </p:cNvPr>
            <p:cNvSpPr>
              <a:spLocks/>
            </p:cNvSpPr>
            <p:nvPr/>
          </p:nvSpPr>
          <p:spPr bwMode="auto">
            <a:xfrm>
              <a:off x="5593541" y="2220912"/>
              <a:ext cx="37880" cy="212455"/>
            </a:xfrm>
            <a:custGeom>
              <a:avLst/>
              <a:gdLst>
                <a:gd name="T0" fmla="*/ 13 w 22"/>
                <a:gd name="T1" fmla="*/ 123 h 123"/>
                <a:gd name="T2" fmla="*/ 0 w 22"/>
                <a:gd name="T3" fmla="*/ 27 h 123"/>
                <a:gd name="T4" fmla="*/ 9 w 22"/>
                <a:gd name="T5" fmla="*/ 0 h 123"/>
                <a:gd name="T6" fmla="*/ 22 w 22"/>
                <a:gd name="T7" fmla="*/ 119 h 123"/>
                <a:gd name="T8" fmla="*/ 13 w 22"/>
                <a:gd name="T9" fmla="*/ 123 h 123"/>
              </a:gdLst>
              <a:ahLst/>
              <a:cxnLst>
                <a:cxn ang="0">
                  <a:pos x="T0" y="T1"/>
                </a:cxn>
                <a:cxn ang="0">
                  <a:pos x="T2" y="T3"/>
                </a:cxn>
                <a:cxn ang="0">
                  <a:pos x="T4" y="T5"/>
                </a:cxn>
                <a:cxn ang="0">
                  <a:pos x="T6" y="T7"/>
                </a:cxn>
                <a:cxn ang="0">
                  <a:pos x="T8" y="T9"/>
                </a:cxn>
              </a:cxnLst>
              <a:rect l="0" t="0" r="r" b="b"/>
              <a:pathLst>
                <a:path w="22" h="123">
                  <a:moveTo>
                    <a:pt x="13" y="123"/>
                  </a:moveTo>
                  <a:cubicBezTo>
                    <a:pt x="0" y="27"/>
                    <a:pt x="0" y="27"/>
                    <a:pt x="0" y="27"/>
                  </a:cubicBezTo>
                  <a:cubicBezTo>
                    <a:pt x="9" y="0"/>
                    <a:pt x="9" y="0"/>
                    <a:pt x="9" y="0"/>
                  </a:cubicBezTo>
                  <a:cubicBezTo>
                    <a:pt x="22" y="119"/>
                    <a:pt x="22" y="119"/>
                    <a:pt x="22" y="119"/>
                  </a:cubicBezTo>
                  <a:cubicBezTo>
                    <a:pt x="19" y="120"/>
                    <a:pt x="16" y="122"/>
                    <a:pt x="13" y="123"/>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6" name="Freeform 711">
              <a:extLst>
                <a:ext uri="{FF2B5EF4-FFF2-40B4-BE49-F238E27FC236}">
                  <a16:creationId xmlns:a16="http://schemas.microsoft.com/office/drawing/2014/main" id="{140A7ED4-AE77-5E4A-B62F-8A01C341B4B5}"/>
                </a:ext>
              </a:extLst>
            </p:cNvPr>
            <p:cNvSpPr>
              <a:spLocks/>
            </p:cNvSpPr>
            <p:nvPr/>
          </p:nvSpPr>
          <p:spPr bwMode="auto">
            <a:xfrm>
              <a:off x="5247684" y="2101509"/>
              <a:ext cx="108698" cy="329388"/>
            </a:xfrm>
            <a:custGeom>
              <a:avLst/>
              <a:gdLst>
                <a:gd name="T0" fmla="*/ 63 w 63"/>
                <a:gd name="T1" fmla="*/ 0 h 191"/>
                <a:gd name="T2" fmla="*/ 27 w 63"/>
                <a:gd name="T3" fmla="*/ 11 h 191"/>
                <a:gd name="T4" fmla="*/ 16 w 63"/>
                <a:gd name="T5" fmla="*/ 23 h 191"/>
                <a:gd name="T6" fmla="*/ 0 w 63"/>
                <a:gd name="T7" fmla="*/ 170 h 191"/>
                <a:gd name="T8" fmla="*/ 37 w 63"/>
                <a:gd name="T9" fmla="*/ 191 h 191"/>
                <a:gd name="T10" fmla="*/ 63 w 63"/>
                <a:gd name="T11" fmla="*/ 0 h 191"/>
              </a:gdLst>
              <a:ahLst/>
              <a:cxnLst>
                <a:cxn ang="0">
                  <a:pos x="T0" y="T1"/>
                </a:cxn>
                <a:cxn ang="0">
                  <a:pos x="T2" y="T3"/>
                </a:cxn>
                <a:cxn ang="0">
                  <a:pos x="T4" y="T5"/>
                </a:cxn>
                <a:cxn ang="0">
                  <a:pos x="T6" y="T7"/>
                </a:cxn>
                <a:cxn ang="0">
                  <a:pos x="T8" y="T9"/>
                </a:cxn>
                <a:cxn ang="0">
                  <a:pos x="T10" y="T11"/>
                </a:cxn>
              </a:cxnLst>
              <a:rect l="0" t="0" r="r" b="b"/>
              <a:pathLst>
                <a:path w="63" h="191">
                  <a:moveTo>
                    <a:pt x="63" y="0"/>
                  </a:moveTo>
                  <a:cubicBezTo>
                    <a:pt x="63" y="0"/>
                    <a:pt x="41" y="5"/>
                    <a:pt x="27" y="11"/>
                  </a:cubicBezTo>
                  <a:cubicBezTo>
                    <a:pt x="22" y="13"/>
                    <a:pt x="19" y="18"/>
                    <a:pt x="16" y="23"/>
                  </a:cubicBezTo>
                  <a:cubicBezTo>
                    <a:pt x="8" y="41"/>
                    <a:pt x="3" y="119"/>
                    <a:pt x="0" y="170"/>
                  </a:cubicBezTo>
                  <a:cubicBezTo>
                    <a:pt x="11" y="178"/>
                    <a:pt x="24" y="185"/>
                    <a:pt x="37" y="191"/>
                  </a:cubicBezTo>
                  <a:lnTo>
                    <a:pt x="63"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7" name="Freeform 712">
              <a:extLst>
                <a:ext uri="{FF2B5EF4-FFF2-40B4-BE49-F238E27FC236}">
                  <a16:creationId xmlns:a16="http://schemas.microsoft.com/office/drawing/2014/main" id="{34AF3CB9-1958-3444-B3DA-E89BE6A7B1CE}"/>
                </a:ext>
              </a:extLst>
            </p:cNvPr>
            <p:cNvSpPr>
              <a:spLocks/>
            </p:cNvSpPr>
            <p:nvPr/>
          </p:nvSpPr>
          <p:spPr bwMode="auto">
            <a:xfrm>
              <a:off x="5296268" y="2220912"/>
              <a:ext cx="37880" cy="209985"/>
            </a:xfrm>
            <a:custGeom>
              <a:avLst/>
              <a:gdLst>
                <a:gd name="T0" fmla="*/ 9 w 22"/>
                <a:gd name="T1" fmla="*/ 122 h 122"/>
                <a:gd name="T2" fmla="*/ 22 w 22"/>
                <a:gd name="T3" fmla="*/ 27 h 122"/>
                <a:gd name="T4" fmla="*/ 13 w 22"/>
                <a:gd name="T5" fmla="*/ 0 h 122"/>
                <a:gd name="T6" fmla="*/ 0 w 22"/>
                <a:gd name="T7" fmla="*/ 118 h 122"/>
                <a:gd name="T8" fmla="*/ 9 w 22"/>
                <a:gd name="T9" fmla="*/ 122 h 122"/>
              </a:gdLst>
              <a:ahLst/>
              <a:cxnLst>
                <a:cxn ang="0">
                  <a:pos x="T0" y="T1"/>
                </a:cxn>
                <a:cxn ang="0">
                  <a:pos x="T2" y="T3"/>
                </a:cxn>
                <a:cxn ang="0">
                  <a:pos x="T4" y="T5"/>
                </a:cxn>
                <a:cxn ang="0">
                  <a:pos x="T6" y="T7"/>
                </a:cxn>
                <a:cxn ang="0">
                  <a:pos x="T8" y="T9"/>
                </a:cxn>
              </a:cxnLst>
              <a:rect l="0" t="0" r="r" b="b"/>
              <a:pathLst>
                <a:path w="22" h="122">
                  <a:moveTo>
                    <a:pt x="9" y="122"/>
                  </a:moveTo>
                  <a:cubicBezTo>
                    <a:pt x="22" y="27"/>
                    <a:pt x="22" y="27"/>
                    <a:pt x="22" y="27"/>
                  </a:cubicBezTo>
                  <a:cubicBezTo>
                    <a:pt x="13" y="0"/>
                    <a:pt x="13" y="0"/>
                    <a:pt x="13" y="0"/>
                  </a:cubicBezTo>
                  <a:cubicBezTo>
                    <a:pt x="0" y="118"/>
                    <a:pt x="0" y="118"/>
                    <a:pt x="0" y="118"/>
                  </a:cubicBezTo>
                  <a:cubicBezTo>
                    <a:pt x="3" y="119"/>
                    <a:pt x="6" y="121"/>
                    <a:pt x="9" y="122"/>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9" name="Freeform 713">
              <a:extLst>
                <a:ext uri="{FF2B5EF4-FFF2-40B4-BE49-F238E27FC236}">
                  <a16:creationId xmlns:a16="http://schemas.microsoft.com/office/drawing/2014/main" id="{CAF22266-5B54-A049-84E3-71EDB57FD9CF}"/>
                </a:ext>
              </a:extLst>
            </p:cNvPr>
            <p:cNvSpPr>
              <a:spLocks/>
            </p:cNvSpPr>
            <p:nvPr/>
          </p:nvSpPr>
          <p:spPr bwMode="auto">
            <a:xfrm>
              <a:off x="5293798" y="2075981"/>
              <a:ext cx="339269" cy="387854"/>
            </a:xfrm>
            <a:custGeom>
              <a:avLst/>
              <a:gdLst>
                <a:gd name="T0" fmla="*/ 169 w 196"/>
                <a:gd name="T1" fmla="*/ 214 h 225"/>
                <a:gd name="T2" fmla="*/ 196 w 196"/>
                <a:gd name="T3" fmla="*/ 26 h 225"/>
                <a:gd name="T4" fmla="*/ 128 w 196"/>
                <a:gd name="T5" fmla="*/ 0 h 225"/>
                <a:gd name="T6" fmla="*/ 98 w 196"/>
                <a:gd name="T7" fmla="*/ 0 h 225"/>
                <a:gd name="T8" fmla="*/ 68 w 196"/>
                <a:gd name="T9" fmla="*/ 0 h 225"/>
                <a:gd name="T10" fmla="*/ 0 w 196"/>
                <a:gd name="T11" fmla="*/ 26 h 225"/>
                <a:gd name="T12" fmla="*/ 27 w 196"/>
                <a:gd name="T13" fmla="*/ 213 h 225"/>
                <a:gd name="T14" fmla="*/ 99 w 196"/>
                <a:gd name="T15" fmla="*/ 225 h 225"/>
                <a:gd name="T16" fmla="*/ 99 w 196"/>
                <a:gd name="T17" fmla="*/ 225 h 225"/>
                <a:gd name="T18" fmla="*/ 169 w 196"/>
                <a:gd name="T19" fmla="*/ 214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25">
                  <a:moveTo>
                    <a:pt x="169" y="214"/>
                  </a:moveTo>
                  <a:cubicBezTo>
                    <a:pt x="173" y="166"/>
                    <a:pt x="189" y="68"/>
                    <a:pt x="196" y="26"/>
                  </a:cubicBezTo>
                  <a:cubicBezTo>
                    <a:pt x="172" y="13"/>
                    <a:pt x="154" y="7"/>
                    <a:pt x="128" y="0"/>
                  </a:cubicBezTo>
                  <a:cubicBezTo>
                    <a:pt x="98" y="0"/>
                    <a:pt x="98" y="0"/>
                    <a:pt x="98" y="0"/>
                  </a:cubicBezTo>
                  <a:cubicBezTo>
                    <a:pt x="68" y="0"/>
                    <a:pt x="68" y="0"/>
                    <a:pt x="68" y="0"/>
                  </a:cubicBezTo>
                  <a:cubicBezTo>
                    <a:pt x="42" y="7"/>
                    <a:pt x="24" y="13"/>
                    <a:pt x="0" y="26"/>
                  </a:cubicBezTo>
                  <a:cubicBezTo>
                    <a:pt x="6" y="67"/>
                    <a:pt x="23" y="164"/>
                    <a:pt x="27" y="213"/>
                  </a:cubicBezTo>
                  <a:cubicBezTo>
                    <a:pt x="49" y="221"/>
                    <a:pt x="74" y="225"/>
                    <a:pt x="99" y="225"/>
                  </a:cubicBezTo>
                  <a:cubicBezTo>
                    <a:pt x="99" y="225"/>
                    <a:pt x="99" y="225"/>
                    <a:pt x="99" y="225"/>
                  </a:cubicBezTo>
                  <a:cubicBezTo>
                    <a:pt x="124" y="225"/>
                    <a:pt x="147" y="221"/>
                    <a:pt x="169" y="214"/>
                  </a:cubicBezTo>
                  <a:close/>
                </a:path>
              </a:pathLst>
            </a:custGeom>
            <a:solidFill>
              <a:srgbClr val="FAF2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0" name="Rectangle 714">
              <a:extLst>
                <a:ext uri="{FF2B5EF4-FFF2-40B4-BE49-F238E27FC236}">
                  <a16:creationId xmlns:a16="http://schemas.microsoft.com/office/drawing/2014/main" id="{45EF537F-9BB0-3C44-BBC4-E6ABE8165A98}"/>
                </a:ext>
              </a:extLst>
            </p:cNvPr>
            <p:cNvSpPr>
              <a:spLocks noChangeArrowheads="1"/>
            </p:cNvSpPr>
            <p:nvPr/>
          </p:nvSpPr>
          <p:spPr bwMode="auto">
            <a:xfrm>
              <a:off x="5420612" y="2011750"/>
              <a:ext cx="86464" cy="89758"/>
            </a:xfrm>
            <a:prstGeom prst="rect">
              <a:avLst/>
            </a:prstGeom>
            <a:solidFill>
              <a:srgbClr val="F1C9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1" name="Freeform 715">
              <a:extLst>
                <a:ext uri="{FF2B5EF4-FFF2-40B4-BE49-F238E27FC236}">
                  <a16:creationId xmlns:a16="http://schemas.microsoft.com/office/drawing/2014/main" id="{A7A04B1E-90BE-314B-9E03-9EB0DBC62DEB}"/>
                </a:ext>
              </a:extLst>
            </p:cNvPr>
            <p:cNvSpPr>
              <a:spLocks/>
            </p:cNvSpPr>
            <p:nvPr/>
          </p:nvSpPr>
          <p:spPr bwMode="auto">
            <a:xfrm>
              <a:off x="5420612" y="2011750"/>
              <a:ext cx="86464" cy="79877"/>
            </a:xfrm>
            <a:custGeom>
              <a:avLst/>
              <a:gdLst>
                <a:gd name="T0" fmla="*/ 0 w 105"/>
                <a:gd name="T1" fmla="*/ 0 h 97"/>
                <a:gd name="T2" fmla="*/ 105 w 105"/>
                <a:gd name="T3" fmla="*/ 0 h 97"/>
                <a:gd name="T4" fmla="*/ 105 w 105"/>
                <a:gd name="T5" fmla="*/ 88 h 97"/>
                <a:gd name="T6" fmla="*/ 90 w 105"/>
                <a:gd name="T7" fmla="*/ 97 h 97"/>
                <a:gd name="T8" fmla="*/ 0 w 105"/>
                <a:gd name="T9" fmla="*/ 8 h 97"/>
                <a:gd name="T10" fmla="*/ 0 w 105"/>
                <a:gd name="T11" fmla="*/ 0 h 97"/>
              </a:gdLst>
              <a:ahLst/>
              <a:cxnLst>
                <a:cxn ang="0">
                  <a:pos x="T0" y="T1"/>
                </a:cxn>
                <a:cxn ang="0">
                  <a:pos x="T2" y="T3"/>
                </a:cxn>
                <a:cxn ang="0">
                  <a:pos x="T4" y="T5"/>
                </a:cxn>
                <a:cxn ang="0">
                  <a:pos x="T6" y="T7"/>
                </a:cxn>
                <a:cxn ang="0">
                  <a:pos x="T8" y="T9"/>
                </a:cxn>
                <a:cxn ang="0">
                  <a:pos x="T10" y="T11"/>
                </a:cxn>
              </a:cxnLst>
              <a:rect l="0" t="0" r="r" b="b"/>
              <a:pathLst>
                <a:path w="105" h="97">
                  <a:moveTo>
                    <a:pt x="0" y="0"/>
                  </a:moveTo>
                  <a:lnTo>
                    <a:pt x="105" y="0"/>
                  </a:lnTo>
                  <a:lnTo>
                    <a:pt x="105" y="88"/>
                  </a:lnTo>
                  <a:lnTo>
                    <a:pt x="90" y="97"/>
                  </a:lnTo>
                  <a:lnTo>
                    <a:pt x="0" y="8"/>
                  </a:lnTo>
                  <a:lnTo>
                    <a:pt x="0" y="0"/>
                  </a:ln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2" name="Freeform 716">
              <a:extLst>
                <a:ext uri="{FF2B5EF4-FFF2-40B4-BE49-F238E27FC236}">
                  <a16:creationId xmlns:a16="http://schemas.microsoft.com/office/drawing/2014/main" id="{0290A505-B5BF-0640-9455-6D6F499C887F}"/>
                </a:ext>
              </a:extLst>
            </p:cNvPr>
            <p:cNvSpPr>
              <a:spLocks/>
            </p:cNvSpPr>
            <p:nvPr/>
          </p:nvSpPr>
          <p:spPr bwMode="auto">
            <a:xfrm>
              <a:off x="5456845" y="2101509"/>
              <a:ext cx="13999" cy="362326"/>
            </a:xfrm>
            <a:custGeom>
              <a:avLst/>
              <a:gdLst>
                <a:gd name="T0" fmla="*/ 0 w 8"/>
                <a:gd name="T1" fmla="*/ 210 h 210"/>
                <a:gd name="T2" fmla="*/ 0 w 8"/>
                <a:gd name="T3" fmla="*/ 0 h 210"/>
                <a:gd name="T4" fmla="*/ 8 w 8"/>
                <a:gd name="T5" fmla="*/ 0 h 210"/>
                <a:gd name="T6" fmla="*/ 8 w 8"/>
                <a:gd name="T7" fmla="*/ 210 h 210"/>
                <a:gd name="T8" fmla="*/ 5 w 8"/>
                <a:gd name="T9" fmla="*/ 210 h 210"/>
                <a:gd name="T10" fmla="*/ 5 w 8"/>
                <a:gd name="T11" fmla="*/ 210 h 210"/>
                <a:gd name="T12" fmla="*/ 0 w 8"/>
                <a:gd name="T13" fmla="*/ 210 h 210"/>
              </a:gdLst>
              <a:ahLst/>
              <a:cxnLst>
                <a:cxn ang="0">
                  <a:pos x="T0" y="T1"/>
                </a:cxn>
                <a:cxn ang="0">
                  <a:pos x="T2" y="T3"/>
                </a:cxn>
                <a:cxn ang="0">
                  <a:pos x="T4" y="T5"/>
                </a:cxn>
                <a:cxn ang="0">
                  <a:pos x="T6" y="T7"/>
                </a:cxn>
                <a:cxn ang="0">
                  <a:pos x="T8" y="T9"/>
                </a:cxn>
                <a:cxn ang="0">
                  <a:pos x="T10" y="T11"/>
                </a:cxn>
                <a:cxn ang="0">
                  <a:pos x="T12" y="T13"/>
                </a:cxn>
              </a:cxnLst>
              <a:rect l="0" t="0" r="r" b="b"/>
              <a:pathLst>
                <a:path w="8" h="210">
                  <a:moveTo>
                    <a:pt x="0" y="210"/>
                  </a:moveTo>
                  <a:cubicBezTo>
                    <a:pt x="0" y="0"/>
                    <a:pt x="0" y="0"/>
                    <a:pt x="0" y="0"/>
                  </a:cubicBezTo>
                  <a:cubicBezTo>
                    <a:pt x="8" y="0"/>
                    <a:pt x="8" y="0"/>
                    <a:pt x="8" y="0"/>
                  </a:cubicBezTo>
                  <a:cubicBezTo>
                    <a:pt x="8" y="210"/>
                    <a:pt x="8" y="210"/>
                    <a:pt x="8" y="210"/>
                  </a:cubicBezTo>
                  <a:cubicBezTo>
                    <a:pt x="7" y="210"/>
                    <a:pt x="6" y="210"/>
                    <a:pt x="5" y="210"/>
                  </a:cubicBezTo>
                  <a:cubicBezTo>
                    <a:pt x="5" y="210"/>
                    <a:pt x="5" y="210"/>
                    <a:pt x="5" y="210"/>
                  </a:cubicBezTo>
                  <a:cubicBezTo>
                    <a:pt x="3" y="210"/>
                    <a:pt x="1" y="210"/>
                    <a:pt x="0" y="21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3" name="Freeform 717">
              <a:extLst>
                <a:ext uri="{FF2B5EF4-FFF2-40B4-BE49-F238E27FC236}">
                  <a16:creationId xmlns:a16="http://schemas.microsoft.com/office/drawing/2014/main" id="{41AB0C0A-47E7-E143-8508-C3C35933C8A0}"/>
                </a:ext>
              </a:extLst>
            </p:cNvPr>
            <p:cNvSpPr>
              <a:spLocks/>
            </p:cNvSpPr>
            <p:nvPr/>
          </p:nvSpPr>
          <p:spPr bwMode="auto">
            <a:xfrm>
              <a:off x="5356382" y="1899759"/>
              <a:ext cx="50232" cy="86464"/>
            </a:xfrm>
            <a:custGeom>
              <a:avLst/>
              <a:gdLst>
                <a:gd name="T0" fmla="*/ 17 w 29"/>
                <a:gd name="T1" fmla="*/ 7 h 50"/>
                <a:gd name="T2" fmla="*/ 3 w 29"/>
                <a:gd name="T3" fmla="*/ 27 h 50"/>
                <a:gd name="T4" fmla="*/ 14 w 29"/>
                <a:gd name="T5" fmla="*/ 42 h 50"/>
                <a:gd name="T6" fmla="*/ 17 w 29"/>
                <a:gd name="T7" fmla="*/ 7 h 50"/>
              </a:gdLst>
              <a:ahLst/>
              <a:cxnLst>
                <a:cxn ang="0">
                  <a:pos x="T0" y="T1"/>
                </a:cxn>
                <a:cxn ang="0">
                  <a:pos x="T2" y="T3"/>
                </a:cxn>
                <a:cxn ang="0">
                  <a:pos x="T4" y="T5"/>
                </a:cxn>
                <a:cxn ang="0">
                  <a:pos x="T6" y="T7"/>
                </a:cxn>
              </a:cxnLst>
              <a:rect l="0" t="0" r="r" b="b"/>
              <a:pathLst>
                <a:path w="29" h="50">
                  <a:moveTo>
                    <a:pt x="17" y="7"/>
                  </a:moveTo>
                  <a:cubicBezTo>
                    <a:pt x="0" y="0"/>
                    <a:pt x="0" y="16"/>
                    <a:pt x="3" y="27"/>
                  </a:cubicBezTo>
                  <a:cubicBezTo>
                    <a:pt x="5" y="34"/>
                    <a:pt x="9" y="39"/>
                    <a:pt x="14" y="42"/>
                  </a:cubicBezTo>
                  <a:cubicBezTo>
                    <a:pt x="29" y="50"/>
                    <a:pt x="12" y="15"/>
                    <a:pt x="17"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4" name="Freeform 718">
              <a:extLst>
                <a:ext uri="{FF2B5EF4-FFF2-40B4-BE49-F238E27FC236}">
                  <a16:creationId xmlns:a16="http://schemas.microsoft.com/office/drawing/2014/main" id="{6BF2A810-FE38-2546-9482-8994DDD705C8}"/>
                </a:ext>
              </a:extLst>
            </p:cNvPr>
            <p:cNvSpPr>
              <a:spLocks/>
            </p:cNvSpPr>
            <p:nvPr/>
          </p:nvSpPr>
          <p:spPr bwMode="auto">
            <a:xfrm>
              <a:off x="5365440" y="1915405"/>
              <a:ext cx="18940" cy="51879"/>
            </a:xfrm>
            <a:custGeom>
              <a:avLst/>
              <a:gdLst>
                <a:gd name="T0" fmla="*/ 4 w 11"/>
                <a:gd name="T1" fmla="*/ 1 h 30"/>
                <a:gd name="T2" fmla="*/ 7 w 11"/>
                <a:gd name="T3" fmla="*/ 1 h 30"/>
                <a:gd name="T4" fmla="*/ 9 w 11"/>
                <a:gd name="T5" fmla="*/ 18 h 30"/>
                <a:gd name="T6" fmla="*/ 11 w 11"/>
                <a:gd name="T7" fmla="*/ 29 h 30"/>
                <a:gd name="T8" fmla="*/ 6 w 11"/>
                <a:gd name="T9" fmla="*/ 25 h 30"/>
                <a:gd name="T10" fmla="*/ 2 w 11"/>
                <a:gd name="T11" fmla="*/ 17 h 30"/>
                <a:gd name="T12" fmla="*/ 1 w 11"/>
                <a:gd name="T13" fmla="*/ 6 h 30"/>
                <a:gd name="T14" fmla="*/ 2 w 11"/>
                <a:gd name="T15" fmla="*/ 2 h 30"/>
                <a:gd name="T16" fmla="*/ 4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4" y="1"/>
                  </a:moveTo>
                  <a:cubicBezTo>
                    <a:pt x="5" y="0"/>
                    <a:pt x="6" y="1"/>
                    <a:pt x="7" y="1"/>
                  </a:cubicBezTo>
                  <a:cubicBezTo>
                    <a:pt x="6" y="6"/>
                    <a:pt x="8" y="12"/>
                    <a:pt x="9" y="18"/>
                  </a:cubicBezTo>
                  <a:cubicBezTo>
                    <a:pt x="10" y="22"/>
                    <a:pt x="11" y="27"/>
                    <a:pt x="11" y="29"/>
                  </a:cubicBezTo>
                  <a:cubicBezTo>
                    <a:pt x="10" y="30"/>
                    <a:pt x="6" y="26"/>
                    <a:pt x="6" y="25"/>
                  </a:cubicBezTo>
                  <a:cubicBezTo>
                    <a:pt x="4" y="23"/>
                    <a:pt x="3" y="20"/>
                    <a:pt x="2" y="17"/>
                  </a:cubicBezTo>
                  <a:cubicBezTo>
                    <a:pt x="1" y="14"/>
                    <a:pt x="0" y="9"/>
                    <a:pt x="1" y="6"/>
                  </a:cubicBezTo>
                  <a:cubicBezTo>
                    <a:pt x="1" y="4"/>
                    <a:pt x="1" y="3"/>
                    <a:pt x="2" y="2"/>
                  </a:cubicBezTo>
                  <a:cubicBezTo>
                    <a:pt x="2" y="1"/>
                    <a:pt x="3" y="1"/>
                    <a:pt x="4"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5" name="Freeform 719">
              <a:extLst>
                <a:ext uri="{FF2B5EF4-FFF2-40B4-BE49-F238E27FC236}">
                  <a16:creationId xmlns:a16="http://schemas.microsoft.com/office/drawing/2014/main" id="{2AEE184D-759D-774E-84C6-3EC7A6147E7D}"/>
                </a:ext>
              </a:extLst>
            </p:cNvPr>
            <p:cNvSpPr>
              <a:spLocks/>
            </p:cNvSpPr>
            <p:nvPr/>
          </p:nvSpPr>
          <p:spPr bwMode="auto">
            <a:xfrm>
              <a:off x="5520252" y="1899759"/>
              <a:ext cx="50232" cy="86464"/>
            </a:xfrm>
            <a:custGeom>
              <a:avLst/>
              <a:gdLst>
                <a:gd name="T0" fmla="*/ 12 w 29"/>
                <a:gd name="T1" fmla="*/ 7 h 50"/>
                <a:gd name="T2" fmla="*/ 26 w 29"/>
                <a:gd name="T3" fmla="*/ 27 h 50"/>
                <a:gd name="T4" fmla="*/ 15 w 29"/>
                <a:gd name="T5" fmla="*/ 42 h 50"/>
                <a:gd name="T6" fmla="*/ 12 w 29"/>
                <a:gd name="T7" fmla="*/ 7 h 50"/>
              </a:gdLst>
              <a:ahLst/>
              <a:cxnLst>
                <a:cxn ang="0">
                  <a:pos x="T0" y="T1"/>
                </a:cxn>
                <a:cxn ang="0">
                  <a:pos x="T2" y="T3"/>
                </a:cxn>
                <a:cxn ang="0">
                  <a:pos x="T4" y="T5"/>
                </a:cxn>
                <a:cxn ang="0">
                  <a:pos x="T6" y="T7"/>
                </a:cxn>
              </a:cxnLst>
              <a:rect l="0" t="0" r="r" b="b"/>
              <a:pathLst>
                <a:path w="29" h="50">
                  <a:moveTo>
                    <a:pt x="12" y="7"/>
                  </a:moveTo>
                  <a:cubicBezTo>
                    <a:pt x="29" y="0"/>
                    <a:pt x="29" y="16"/>
                    <a:pt x="26" y="27"/>
                  </a:cubicBezTo>
                  <a:cubicBezTo>
                    <a:pt x="24" y="34"/>
                    <a:pt x="20" y="39"/>
                    <a:pt x="15" y="42"/>
                  </a:cubicBezTo>
                  <a:cubicBezTo>
                    <a:pt x="0" y="50"/>
                    <a:pt x="17" y="15"/>
                    <a:pt x="12"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6" name="Freeform 720">
              <a:extLst>
                <a:ext uri="{FF2B5EF4-FFF2-40B4-BE49-F238E27FC236}">
                  <a16:creationId xmlns:a16="http://schemas.microsoft.com/office/drawing/2014/main" id="{FAC07BB4-EFEE-0248-B77A-02EE6720BEC5}"/>
                </a:ext>
              </a:extLst>
            </p:cNvPr>
            <p:cNvSpPr>
              <a:spLocks/>
            </p:cNvSpPr>
            <p:nvPr/>
          </p:nvSpPr>
          <p:spPr bwMode="auto">
            <a:xfrm>
              <a:off x="5543309" y="1915405"/>
              <a:ext cx="18940" cy="51879"/>
            </a:xfrm>
            <a:custGeom>
              <a:avLst/>
              <a:gdLst>
                <a:gd name="T0" fmla="*/ 6 w 11"/>
                <a:gd name="T1" fmla="*/ 1 h 30"/>
                <a:gd name="T2" fmla="*/ 4 w 11"/>
                <a:gd name="T3" fmla="*/ 1 h 30"/>
                <a:gd name="T4" fmla="*/ 2 w 11"/>
                <a:gd name="T5" fmla="*/ 18 h 30"/>
                <a:gd name="T6" fmla="*/ 0 w 11"/>
                <a:gd name="T7" fmla="*/ 29 h 30"/>
                <a:gd name="T8" fmla="*/ 5 w 11"/>
                <a:gd name="T9" fmla="*/ 25 h 30"/>
                <a:gd name="T10" fmla="*/ 9 w 11"/>
                <a:gd name="T11" fmla="*/ 17 h 30"/>
                <a:gd name="T12" fmla="*/ 10 w 11"/>
                <a:gd name="T13" fmla="*/ 6 h 30"/>
                <a:gd name="T14" fmla="*/ 9 w 11"/>
                <a:gd name="T15" fmla="*/ 2 h 30"/>
                <a:gd name="T16" fmla="*/ 6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6" y="1"/>
                  </a:moveTo>
                  <a:cubicBezTo>
                    <a:pt x="6" y="0"/>
                    <a:pt x="5" y="1"/>
                    <a:pt x="4" y="1"/>
                  </a:cubicBezTo>
                  <a:cubicBezTo>
                    <a:pt x="5" y="6"/>
                    <a:pt x="3" y="12"/>
                    <a:pt x="2" y="18"/>
                  </a:cubicBezTo>
                  <a:cubicBezTo>
                    <a:pt x="1" y="22"/>
                    <a:pt x="0" y="27"/>
                    <a:pt x="0" y="29"/>
                  </a:cubicBezTo>
                  <a:cubicBezTo>
                    <a:pt x="1" y="30"/>
                    <a:pt x="5" y="26"/>
                    <a:pt x="5" y="25"/>
                  </a:cubicBezTo>
                  <a:cubicBezTo>
                    <a:pt x="7" y="23"/>
                    <a:pt x="8" y="20"/>
                    <a:pt x="9" y="17"/>
                  </a:cubicBezTo>
                  <a:cubicBezTo>
                    <a:pt x="10" y="14"/>
                    <a:pt x="11" y="9"/>
                    <a:pt x="10" y="6"/>
                  </a:cubicBezTo>
                  <a:cubicBezTo>
                    <a:pt x="10" y="4"/>
                    <a:pt x="10" y="3"/>
                    <a:pt x="9" y="2"/>
                  </a:cubicBezTo>
                  <a:cubicBezTo>
                    <a:pt x="8" y="1"/>
                    <a:pt x="8" y="1"/>
                    <a:pt x="6"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7" name="Freeform 721">
              <a:extLst>
                <a:ext uri="{FF2B5EF4-FFF2-40B4-BE49-F238E27FC236}">
                  <a16:creationId xmlns:a16="http://schemas.microsoft.com/office/drawing/2014/main" id="{96872062-CF85-A141-8E37-A75C71E5474C}"/>
                </a:ext>
              </a:extLst>
            </p:cNvPr>
            <p:cNvSpPr>
              <a:spLocks/>
            </p:cNvSpPr>
            <p:nvPr/>
          </p:nvSpPr>
          <p:spPr bwMode="auto">
            <a:xfrm>
              <a:off x="5365440" y="1811647"/>
              <a:ext cx="196809" cy="237983"/>
            </a:xfrm>
            <a:custGeom>
              <a:avLst/>
              <a:gdLst>
                <a:gd name="T0" fmla="*/ 38 w 114"/>
                <a:gd name="T1" fmla="*/ 0 h 138"/>
                <a:gd name="T2" fmla="*/ 76 w 114"/>
                <a:gd name="T3" fmla="*/ 0 h 138"/>
                <a:gd name="T4" fmla="*/ 111 w 114"/>
                <a:gd name="T5" fmla="*/ 36 h 138"/>
                <a:gd name="T6" fmla="*/ 104 w 114"/>
                <a:gd name="T7" fmla="*/ 84 h 138"/>
                <a:gd name="T8" fmla="*/ 88 w 114"/>
                <a:gd name="T9" fmla="*/ 122 h 138"/>
                <a:gd name="T10" fmla="*/ 57 w 114"/>
                <a:gd name="T11" fmla="*/ 138 h 138"/>
                <a:gd name="T12" fmla="*/ 57 w 114"/>
                <a:gd name="T13" fmla="*/ 138 h 138"/>
                <a:gd name="T14" fmla="*/ 26 w 114"/>
                <a:gd name="T15" fmla="*/ 122 h 138"/>
                <a:gd name="T16" fmla="*/ 10 w 114"/>
                <a:gd name="T17" fmla="*/ 84 h 138"/>
                <a:gd name="T18" fmla="*/ 3 w 114"/>
                <a:gd name="T19" fmla="*/ 36 h 138"/>
                <a:gd name="T20" fmla="*/ 38 w 114"/>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38">
                  <a:moveTo>
                    <a:pt x="38" y="0"/>
                  </a:moveTo>
                  <a:cubicBezTo>
                    <a:pt x="76" y="0"/>
                    <a:pt x="76" y="0"/>
                    <a:pt x="76" y="0"/>
                  </a:cubicBezTo>
                  <a:cubicBezTo>
                    <a:pt x="95" y="0"/>
                    <a:pt x="114" y="16"/>
                    <a:pt x="111" y="36"/>
                  </a:cubicBezTo>
                  <a:cubicBezTo>
                    <a:pt x="104" y="84"/>
                    <a:pt x="104" y="84"/>
                    <a:pt x="104" y="84"/>
                  </a:cubicBezTo>
                  <a:cubicBezTo>
                    <a:pt x="102" y="99"/>
                    <a:pt x="96" y="112"/>
                    <a:pt x="88" y="122"/>
                  </a:cubicBezTo>
                  <a:cubicBezTo>
                    <a:pt x="81" y="132"/>
                    <a:pt x="72" y="138"/>
                    <a:pt x="57" y="138"/>
                  </a:cubicBezTo>
                  <a:cubicBezTo>
                    <a:pt x="57" y="138"/>
                    <a:pt x="57" y="138"/>
                    <a:pt x="57" y="138"/>
                  </a:cubicBezTo>
                  <a:cubicBezTo>
                    <a:pt x="42" y="138"/>
                    <a:pt x="33" y="132"/>
                    <a:pt x="26" y="122"/>
                  </a:cubicBezTo>
                  <a:cubicBezTo>
                    <a:pt x="17" y="111"/>
                    <a:pt x="11" y="97"/>
                    <a:pt x="10" y="84"/>
                  </a:cubicBezTo>
                  <a:cubicBezTo>
                    <a:pt x="3" y="36"/>
                    <a:pt x="3" y="36"/>
                    <a:pt x="3" y="36"/>
                  </a:cubicBezTo>
                  <a:cubicBezTo>
                    <a:pt x="0" y="16"/>
                    <a:pt x="19" y="0"/>
                    <a:pt x="38" y="0"/>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8" name="Oval 722">
              <a:extLst>
                <a:ext uri="{FF2B5EF4-FFF2-40B4-BE49-F238E27FC236}">
                  <a16:creationId xmlns:a16="http://schemas.microsoft.com/office/drawing/2014/main" id="{54D6F878-B707-E247-8938-1D8012E36B10}"/>
                </a:ext>
              </a:extLst>
            </p:cNvPr>
            <p:cNvSpPr>
              <a:spLocks noChangeArrowheads="1"/>
            </p:cNvSpPr>
            <p:nvPr/>
          </p:nvSpPr>
          <p:spPr bwMode="auto">
            <a:xfrm>
              <a:off x="5458492" y="2112214"/>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9" name="Oval 723">
              <a:extLst>
                <a:ext uri="{FF2B5EF4-FFF2-40B4-BE49-F238E27FC236}">
                  <a16:creationId xmlns:a16="http://schemas.microsoft.com/office/drawing/2014/main" id="{93AFBA02-375C-5E41-A280-763E2082A746}"/>
                </a:ext>
              </a:extLst>
            </p:cNvPr>
            <p:cNvSpPr>
              <a:spLocks noChangeArrowheads="1"/>
            </p:cNvSpPr>
            <p:nvPr/>
          </p:nvSpPr>
          <p:spPr bwMode="auto">
            <a:xfrm>
              <a:off x="5458492" y="2200325"/>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0" name="Oval 724">
              <a:extLst>
                <a:ext uri="{FF2B5EF4-FFF2-40B4-BE49-F238E27FC236}">
                  <a16:creationId xmlns:a16="http://schemas.microsoft.com/office/drawing/2014/main" id="{929FEA3A-C129-F341-8500-863F986FF0E0}"/>
                </a:ext>
              </a:extLst>
            </p:cNvPr>
            <p:cNvSpPr>
              <a:spLocks noChangeArrowheads="1"/>
            </p:cNvSpPr>
            <p:nvPr/>
          </p:nvSpPr>
          <p:spPr bwMode="auto">
            <a:xfrm>
              <a:off x="5458492" y="2287613"/>
              <a:ext cx="9882" cy="1070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1" name="Oval 725">
              <a:extLst>
                <a:ext uri="{FF2B5EF4-FFF2-40B4-BE49-F238E27FC236}">
                  <a16:creationId xmlns:a16="http://schemas.microsoft.com/office/drawing/2014/main" id="{C8B6234C-9C22-EA47-A7A0-070E2DE182BD}"/>
                </a:ext>
              </a:extLst>
            </p:cNvPr>
            <p:cNvSpPr>
              <a:spLocks noChangeArrowheads="1"/>
            </p:cNvSpPr>
            <p:nvPr/>
          </p:nvSpPr>
          <p:spPr bwMode="auto">
            <a:xfrm>
              <a:off x="5458492" y="2375724"/>
              <a:ext cx="9882" cy="10705"/>
            </a:xfrm>
            <a:prstGeom prst="ellipse">
              <a:avLst/>
            </a:prstGeom>
            <a:solidFill>
              <a:srgbClr val="60CC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2" name="Freeform 726">
              <a:extLst>
                <a:ext uri="{FF2B5EF4-FFF2-40B4-BE49-F238E27FC236}">
                  <a16:creationId xmlns:a16="http://schemas.microsoft.com/office/drawing/2014/main" id="{15B380B1-FF26-374B-AB8D-F44CF59FB057}"/>
                </a:ext>
              </a:extLst>
            </p:cNvPr>
            <p:cNvSpPr>
              <a:spLocks/>
            </p:cNvSpPr>
            <p:nvPr/>
          </p:nvSpPr>
          <p:spPr bwMode="auto">
            <a:xfrm>
              <a:off x="5293798" y="2079275"/>
              <a:ext cx="339269" cy="384560"/>
            </a:xfrm>
            <a:custGeom>
              <a:avLst/>
              <a:gdLst>
                <a:gd name="T0" fmla="*/ 26 w 196"/>
                <a:gd name="T1" fmla="*/ 211 h 223"/>
                <a:gd name="T2" fmla="*/ 0 w 196"/>
                <a:gd name="T3" fmla="*/ 23 h 223"/>
                <a:gd name="T4" fmla="*/ 60 w 196"/>
                <a:gd name="T5" fmla="*/ 0 h 223"/>
                <a:gd name="T6" fmla="*/ 97 w 196"/>
                <a:gd name="T7" fmla="*/ 157 h 223"/>
                <a:gd name="T8" fmla="*/ 99 w 196"/>
                <a:gd name="T9" fmla="*/ 157 h 223"/>
                <a:gd name="T10" fmla="*/ 138 w 196"/>
                <a:gd name="T11" fmla="*/ 1 h 223"/>
                <a:gd name="T12" fmla="*/ 196 w 196"/>
                <a:gd name="T13" fmla="*/ 23 h 223"/>
                <a:gd name="T14" fmla="*/ 170 w 196"/>
                <a:gd name="T15" fmla="*/ 211 h 223"/>
                <a:gd name="T16" fmla="*/ 99 w 196"/>
                <a:gd name="T17" fmla="*/ 223 h 223"/>
                <a:gd name="T18" fmla="*/ 99 w 196"/>
                <a:gd name="T19" fmla="*/ 223 h 223"/>
                <a:gd name="T20" fmla="*/ 26 w 196"/>
                <a:gd name="T21" fmla="*/ 21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6" h="223">
                  <a:moveTo>
                    <a:pt x="26" y="211"/>
                  </a:moveTo>
                  <a:cubicBezTo>
                    <a:pt x="22" y="162"/>
                    <a:pt x="6" y="65"/>
                    <a:pt x="0" y="23"/>
                  </a:cubicBezTo>
                  <a:cubicBezTo>
                    <a:pt x="21" y="12"/>
                    <a:pt x="38" y="6"/>
                    <a:pt x="60" y="0"/>
                  </a:cubicBezTo>
                  <a:cubicBezTo>
                    <a:pt x="97" y="157"/>
                    <a:pt x="97" y="157"/>
                    <a:pt x="97" y="157"/>
                  </a:cubicBezTo>
                  <a:cubicBezTo>
                    <a:pt x="99" y="157"/>
                    <a:pt x="99" y="157"/>
                    <a:pt x="99" y="157"/>
                  </a:cubicBezTo>
                  <a:cubicBezTo>
                    <a:pt x="99" y="156"/>
                    <a:pt x="134" y="0"/>
                    <a:pt x="138" y="1"/>
                  </a:cubicBezTo>
                  <a:cubicBezTo>
                    <a:pt x="158" y="7"/>
                    <a:pt x="175" y="12"/>
                    <a:pt x="196" y="23"/>
                  </a:cubicBezTo>
                  <a:cubicBezTo>
                    <a:pt x="189" y="65"/>
                    <a:pt x="173" y="163"/>
                    <a:pt x="170" y="211"/>
                  </a:cubicBezTo>
                  <a:cubicBezTo>
                    <a:pt x="148" y="219"/>
                    <a:pt x="124" y="223"/>
                    <a:pt x="99" y="223"/>
                  </a:cubicBezTo>
                  <a:cubicBezTo>
                    <a:pt x="99" y="223"/>
                    <a:pt x="99" y="223"/>
                    <a:pt x="99" y="223"/>
                  </a:cubicBezTo>
                  <a:cubicBezTo>
                    <a:pt x="73" y="223"/>
                    <a:pt x="49" y="219"/>
                    <a:pt x="26" y="211"/>
                  </a:cubicBez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3" name="Freeform 727">
              <a:extLst>
                <a:ext uri="{FF2B5EF4-FFF2-40B4-BE49-F238E27FC236}">
                  <a16:creationId xmlns:a16="http://schemas.microsoft.com/office/drawing/2014/main" id="{F4E0E71A-A6DF-4844-BD5F-B9BE32154C35}"/>
                </a:ext>
              </a:extLst>
            </p:cNvPr>
            <p:cNvSpPr>
              <a:spLocks/>
            </p:cNvSpPr>
            <p:nvPr/>
          </p:nvSpPr>
          <p:spPr bwMode="auto">
            <a:xfrm>
              <a:off x="5461786" y="2346902"/>
              <a:ext cx="3294" cy="116933"/>
            </a:xfrm>
            <a:custGeom>
              <a:avLst/>
              <a:gdLst>
                <a:gd name="T0" fmla="*/ 0 w 2"/>
                <a:gd name="T1" fmla="*/ 68 h 68"/>
                <a:gd name="T2" fmla="*/ 0 w 2"/>
                <a:gd name="T3" fmla="*/ 0 h 68"/>
                <a:gd name="T4" fmla="*/ 1 w 2"/>
                <a:gd name="T5" fmla="*/ 2 h 68"/>
                <a:gd name="T6" fmla="*/ 2 w 2"/>
                <a:gd name="T7" fmla="*/ 1 h 68"/>
                <a:gd name="T8" fmla="*/ 2 w 2"/>
                <a:gd name="T9" fmla="*/ 68 h 68"/>
                <a:gd name="T10" fmla="*/ 2 w 2"/>
                <a:gd name="T11" fmla="*/ 68 h 68"/>
                <a:gd name="T12" fmla="*/ 0 w 2"/>
                <a:gd name="T13" fmla="*/ 68 h 68"/>
              </a:gdLst>
              <a:ahLst/>
              <a:cxnLst>
                <a:cxn ang="0">
                  <a:pos x="T0" y="T1"/>
                </a:cxn>
                <a:cxn ang="0">
                  <a:pos x="T2" y="T3"/>
                </a:cxn>
                <a:cxn ang="0">
                  <a:pos x="T4" y="T5"/>
                </a:cxn>
                <a:cxn ang="0">
                  <a:pos x="T6" y="T7"/>
                </a:cxn>
                <a:cxn ang="0">
                  <a:pos x="T8" y="T9"/>
                </a:cxn>
                <a:cxn ang="0">
                  <a:pos x="T10" y="T11"/>
                </a:cxn>
                <a:cxn ang="0">
                  <a:pos x="T12" y="T13"/>
                </a:cxn>
              </a:cxnLst>
              <a:rect l="0" t="0" r="r" b="b"/>
              <a:pathLst>
                <a:path w="2" h="68">
                  <a:moveTo>
                    <a:pt x="0" y="68"/>
                  </a:moveTo>
                  <a:cubicBezTo>
                    <a:pt x="0" y="0"/>
                    <a:pt x="0" y="0"/>
                    <a:pt x="0" y="0"/>
                  </a:cubicBezTo>
                  <a:cubicBezTo>
                    <a:pt x="1" y="2"/>
                    <a:pt x="1" y="2"/>
                    <a:pt x="1" y="2"/>
                  </a:cubicBezTo>
                  <a:cubicBezTo>
                    <a:pt x="2" y="1"/>
                    <a:pt x="2" y="1"/>
                    <a:pt x="2" y="1"/>
                  </a:cubicBezTo>
                  <a:cubicBezTo>
                    <a:pt x="2" y="68"/>
                    <a:pt x="2" y="68"/>
                    <a:pt x="2" y="68"/>
                  </a:cubicBezTo>
                  <a:cubicBezTo>
                    <a:pt x="2" y="68"/>
                    <a:pt x="2" y="68"/>
                    <a:pt x="2" y="68"/>
                  </a:cubicBezTo>
                  <a:cubicBezTo>
                    <a:pt x="1" y="68"/>
                    <a:pt x="1" y="68"/>
                    <a:pt x="0" y="68"/>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4" name="Freeform 728">
              <a:extLst>
                <a:ext uri="{FF2B5EF4-FFF2-40B4-BE49-F238E27FC236}">
                  <a16:creationId xmlns:a16="http://schemas.microsoft.com/office/drawing/2014/main" id="{D6630E33-A119-0542-AB2D-E76C5640C3A3}"/>
                </a:ext>
              </a:extLst>
            </p:cNvPr>
            <p:cNvSpPr>
              <a:spLocks/>
            </p:cNvSpPr>
            <p:nvPr/>
          </p:nvSpPr>
          <p:spPr bwMode="auto">
            <a:xfrm>
              <a:off x="5463433" y="2077628"/>
              <a:ext cx="103757" cy="275862"/>
            </a:xfrm>
            <a:custGeom>
              <a:avLst/>
              <a:gdLst>
                <a:gd name="T0" fmla="*/ 78 w 126"/>
                <a:gd name="T1" fmla="*/ 0 h 335"/>
                <a:gd name="T2" fmla="*/ 116 w 126"/>
                <a:gd name="T3" fmla="*/ 12 h 335"/>
                <a:gd name="T4" fmla="*/ 126 w 126"/>
                <a:gd name="T5" fmla="*/ 96 h 335"/>
                <a:gd name="T6" fmla="*/ 84 w 126"/>
                <a:gd name="T7" fmla="*/ 94 h 335"/>
                <a:gd name="T8" fmla="*/ 116 w 126"/>
                <a:gd name="T9" fmla="*/ 134 h 335"/>
                <a:gd name="T10" fmla="*/ 0 w 126"/>
                <a:gd name="T11" fmla="*/ 335 h 335"/>
                <a:gd name="T12" fmla="*/ 78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78" y="0"/>
                  </a:moveTo>
                  <a:lnTo>
                    <a:pt x="116" y="12"/>
                  </a:lnTo>
                  <a:lnTo>
                    <a:pt x="126" y="96"/>
                  </a:lnTo>
                  <a:lnTo>
                    <a:pt x="84" y="94"/>
                  </a:lnTo>
                  <a:lnTo>
                    <a:pt x="116" y="134"/>
                  </a:lnTo>
                  <a:lnTo>
                    <a:pt x="0" y="335"/>
                  </a:lnTo>
                  <a:lnTo>
                    <a:pt x="78"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5" name="Freeform 729">
              <a:extLst>
                <a:ext uri="{FF2B5EF4-FFF2-40B4-BE49-F238E27FC236}">
                  <a16:creationId xmlns:a16="http://schemas.microsoft.com/office/drawing/2014/main" id="{26B0881E-2663-6A41-A574-D0ABCF8CFA03}"/>
                </a:ext>
              </a:extLst>
            </p:cNvPr>
            <p:cNvSpPr>
              <a:spLocks/>
            </p:cNvSpPr>
            <p:nvPr/>
          </p:nvSpPr>
          <p:spPr bwMode="auto">
            <a:xfrm>
              <a:off x="5359676" y="2077628"/>
              <a:ext cx="103757" cy="275862"/>
            </a:xfrm>
            <a:custGeom>
              <a:avLst/>
              <a:gdLst>
                <a:gd name="T0" fmla="*/ 49 w 126"/>
                <a:gd name="T1" fmla="*/ 0 h 335"/>
                <a:gd name="T2" fmla="*/ 11 w 126"/>
                <a:gd name="T3" fmla="*/ 12 h 335"/>
                <a:gd name="T4" fmla="*/ 0 w 126"/>
                <a:gd name="T5" fmla="*/ 96 h 335"/>
                <a:gd name="T6" fmla="*/ 42 w 126"/>
                <a:gd name="T7" fmla="*/ 94 h 335"/>
                <a:gd name="T8" fmla="*/ 11 w 126"/>
                <a:gd name="T9" fmla="*/ 134 h 335"/>
                <a:gd name="T10" fmla="*/ 126 w 126"/>
                <a:gd name="T11" fmla="*/ 335 h 335"/>
                <a:gd name="T12" fmla="*/ 49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49" y="0"/>
                  </a:moveTo>
                  <a:lnTo>
                    <a:pt x="11" y="12"/>
                  </a:lnTo>
                  <a:lnTo>
                    <a:pt x="0" y="96"/>
                  </a:lnTo>
                  <a:lnTo>
                    <a:pt x="42" y="94"/>
                  </a:lnTo>
                  <a:lnTo>
                    <a:pt x="11" y="134"/>
                  </a:lnTo>
                  <a:lnTo>
                    <a:pt x="126" y="335"/>
                  </a:lnTo>
                  <a:lnTo>
                    <a:pt x="49"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6" name="Oval 730">
              <a:extLst>
                <a:ext uri="{FF2B5EF4-FFF2-40B4-BE49-F238E27FC236}">
                  <a16:creationId xmlns:a16="http://schemas.microsoft.com/office/drawing/2014/main" id="{C34E6619-22EE-E747-AF86-87F7A9D8EA60}"/>
                </a:ext>
              </a:extLst>
            </p:cNvPr>
            <p:cNvSpPr>
              <a:spLocks noChangeArrowheads="1"/>
            </p:cNvSpPr>
            <p:nvPr/>
          </p:nvSpPr>
          <p:spPr bwMode="auto">
            <a:xfrm>
              <a:off x="5437905" y="2374077"/>
              <a:ext cx="17293" cy="18940"/>
            </a:xfrm>
            <a:prstGeom prst="ellipse">
              <a:avLst/>
            </a:pr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7" name="Freeform 731">
              <a:extLst>
                <a:ext uri="{FF2B5EF4-FFF2-40B4-BE49-F238E27FC236}">
                  <a16:creationId xmlns:a16="http://schemas.microsoft.com/office/drawing/2014/main" id="{733C9F98-45AA-064F-880E-07F6EE2C310E}"/>
                </a:ext>
              </a:extLst>
            </p:cNvPr>
            <p:cNvSpPr>
              <a:spLocks/>
            </p:cNvSpPr>
            <p:nvPr/>
          </p:nvSpPr>
          <p:spPr bwMode="auto">
            <a:xfrm>
              <a:off x="5465080" y="2065276"/>
              <a:ext cx="67524" cy="60113"/>
            </a:xfrm>
            <a:custGeom>
              <a:avLst/>
              <a:gdLst>
                <a:gd name="T0" fmla="*/ 24 w 39"/>
                <a:gd name="T1" fmla="*/ 0 h 35"/>
                <a:gd name="T2" fmla="*/ 0 w 39"/>
                <a:gd name="T3" fmla="*/ 21 h 35"/>
                <a:gd name="T4" fmla="*/ 25 w 39"/>
                <a:gd name="T5" fmla="*/ 35 h 35"/>
                <a:gd name="T6" fmla="*/ 39 w 39"/>
                <a:gd name="T7" fmla="*/ 7 h 35"/>
                <a:gd name="T8" fmla="*/ 24 w 39"/>
                <a:gd name="T9" fmla="*/ 0 h 35"/>
              </a:gdLst>
              <a:ahLst/>
              <a:cxnLst>
                <a:cxn ang="0">
                  <a:pos x="T0" y="T1"/>
                </a:cxn>
                <a:cxn ang="0">
                  <a:pos x="T2" y="T3"/>
                </a:cxn>
                <a:cxn ang="0">
                  <a:pos x="T4" y="T5"/>
                </a:cxn>
                <a:cxn ang="0">
                  <a:pos x="T6" y="T7"/>
                </a:cxn>
                <a:cxn ang="0">
                  <a:pos x="T8" y="T9"/>
                </a:cxn>
              </a:cxnLst>
              <a:rect l="0" t="0" r="r" b="b"/>
              <a:pathLst>
                <a:path w="39" h="35">
                  <a:moveTo>
                    <a:pt x="24" y="0"/>
                  </a:moveTo>
                  <a:cubicBezTo>
                    <a:pt x="22" y="9"/>
                    <a:pt x="9" y="18"/>
                    <a:pt x="0" y="21"/>
                  </a:cubicBezTo>
                  <a:cubicBezTo>
                    <a:pt x="25" y="35"/>
                    <a:pt x="25" y="35"/>
                    <a:pt x="25" y="35"/>
                  </a:cubicBezTo>
                  <a:cubicBezTo>
                    <a:pt x="25" y="35"/>
                    <a:pt x="37" y="12"/>
                    <a:pt x="39" y="7"/>
                  </a:cubicBezTo>
                  <a:cubicBezTo>
                    <a:pt x="33" y="4"/>
                    <a:pt x="24" y="0"/>
                    <a:pt x="24"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8" name="Freeform 732">
              <a:extLst>
                <a:ext uri="{FF2B5EF4-FFF2-40B4-BE49-F238E27FC236}">
                  <a16:creationId xmlns:a16="http://schemas.microsoft.com/office/drawing/2014/main" id="{90C71AA1-78EC-314C-8A5A-92EC2800CFB6}"/>
                </a:ext>
              </a:extLst>
            </p:cNvPr>
            <p:cNvSpPr>
              <a:spLocks/>
            </p:cNvSpPr>
            <p:nvPr/>
          </p:nvSpPr>
          <p:spPr bwMode="auto">
            <a:xfrm>
              <a:off x="5394261" y="2065276"/>
              <a:ext cx="70818" cy="60113"/>
            </a:xfrm>
            <a:custGeom>
              <a:avLst/>
              <a:gdLst>
                <a:gd name="T0" fmla="*/ 15 w 41"/>
                <a:gd name="T1" fmla="*/ 0 h 35"/>
                <a:gd name="T2" fmla="*/ 41 w 41"/>
                <a:gd name="T3" fmla="*/ 21 h 35"/>
                <a:gd name="T4" fmla="*/ 16 w 41"/>
                <a:gd name="T5" fmla="*/ 35 h 35"/>
                <a:gd name="T6" fmla="*/ 0 w 41"/>
                <a:gd name="T7" fmla="*/ 7 h 35"/>
                <a:gd name="T8" fmla="*/ 15 w 41"/>
                <a:gd name="T9" fmla="*/ 0 h 35"/>
              </a:gdLst>
              <a:ahLst/>
              <a:cxnLst>
                <a:cxn ang="0">
                  <a:pos x="T0" y="T1"/>
                </a:cxn>
                <a:cxn ang="0">
                  <a:pos x="T2" y="T3"/>
                </a:cxn>
                <a:cxn ang="0">
                  <a:pos x="T4" y="T5"/>
                </a:cxn>
                <a:cxn ang="0">
                  <a:pos x="T6" y="T7"/>
                </a:cxn>
                <a:cxn ang="0">
                  <a:pos x="T8" y="T9"/>
                </a:cxn>
              </a:cxnLst>
              <a:rect l="0" t="0" r="r" b="b"/>
              <a:pathLst>
                <a:path w="41" h="35">
                  <a:moveTo>
                    <a:pt x="15" y="0"/>
                  </a:moveTo>
                  <a:cubicBezTo>
                    <a:pt x="17" y="9"/>
                    <a:pt x="32" y="18"/>
                    <a:pt x="41" y="21"/>
                  </a:cubicBezTo>
                  <a:cubicBezTo>
                    <a:pt x="16" y="35"/>
                    <a:pt x="16" y="35"/>
                    <a:pt x="16" y="35"/>
                  </a:cubicBezTo>
                  <a:cubicBezTo>
                    <a:pt x="16" y="35"/>
                    <a:pt x="2" y="12"/>
                    <a:pt x="0" y="7"/>
                  </a:cubicBezTo>
                  <a:cubicBezTo>
                    <a:pt x="6" y="4"/>
                    <a:pt x="15" y="0"/>
                    <a:pt x="15"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9" name="Freeform 733">
              <a:extLst>
                <a:ext uri="{FF2B5EF4-FFF2-40B4-BE49-F238E27FC236}">
                  <a16:creationId xmlns:a16="http://schemas.microsoft.com/office/drawing/2014/main" id="{DEF3226C-076E-244C-BB05-C4AC11F7E20F}"/>
                </a:ext>
              </a:extLst>
            </p:cNvPr>
            <p:cNvSpPr>
              <a:spLocks/>
            </p:cNvSpPr>
            <p:nvPr/>
          </p:nvSpPr>
          <p:spPr bwMode="auto">
            <a:xfrm>
              <a:off x="5361322" y="1775415"/>
              <a:ext cx="204220" cy="151518"/>
            </a:xfrm>
            <a:custGeom>
              <a:avLst/>
              <a:gdLst>
                <a:gd name="T0" fmla="*/ 82 w 118"/>
                <a:gd name="T1" fmla="*/ 33 h 88"/>
                <a:gd name="T2" fmla="*/ 54 w 118"/>
                <a:gd name="T3" fmla="*/ 56 h 88"/>
                <a:gd name="T4" fmla="*/ 11 w 118"/>
                <a:gd name="T5" fmla="*/ 66 h 88"/>
                <a:gd name="T6" fmla="*/ 9 w 118"/>
                <a:gd name="T7" fmla="*/ 88 h 88"/>
                <a:gd name="T8" fmla="*/ 0 w 118"/>
                <a:gd name="T9" fmla="*/ 66 h 88"/>
                <a:gd name="T10" fmla="*/ 63 w 118"/>
                <a:gd name="T11" fmla="*/ 1 h 88"/>
                <a:gd name="T12" fmla="*/ 118 w 118"/>
                <a:gd name="T13" fmla="*/ 66 h 88"/>
                <a:gd name="T14" fmla="*/ 109 w 118"/>
                <a:gd name="T15" fmla="*/ 85 h 88"/>
                <a:gd name="T16" fmla="*/ 82 w 118"/>
                <a:gd name="T17" fmla="*/ 3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8" h="88">
                  <a:moveTo>
                    <a:pt x="82" y="33"/>
                  </a:moveTo>
                  <a:cubicBezTo>
                    <a:pt x="82" y="33"/>
                    <a:pt x="69" y="51"/>
                    <a:pt x="54" y="56"/>
                  </a:cubicBezTo>
                  <a:cubicBezTo>
                    <a:pt x="14" y="70"/>
                    <a:pt x="15" y="60"/>
                    <a:pt x="11" y="66"/>
                  </a:cubicBezTo>
                  <a:cubicBezTo>
                    <a:pt x="9" y="68"/>
                    <a:pt x="9" y="80"/>
                    <a:pt x="9" y="88"/>
                  </a:cubicBezTo>
                  <a:cubicBezTo>
                    <a:pt x="6" y="80"/>
                    <a:pt x="1" y="80"/>
                    <a:pt x="0" y="66"/>
                  </a:cubicBezTo>
                  <a:cubicBezTo>
                    <a:pt x="12" y="11"/>
                    <a:pt x="7" y="2"/>
                    <a:pt x="63" y="1"/>
                  </a:cubicBezTo>
                  <a:cubicBezTo>
                    <a:pt x="92" y="0"/>
                    <a:pt x="113" y="13"/>
                    <a:pt x="118" y="66"/>
                  </a:cubicBezTo>
                  <a:cubicBezTo>
                    <a:pt x="118" y="70"/>
                    <a:pt x="115" y="82"/>
                    <a:pt x="109" y="85"/>
                  </a:cubicBezTo>
                  <a:cubicBezTo>
                    <a:pt x="110" y="57"/>
                    <a:pt x="88" y="59"/>
                    <a:pt x="82" y="33"/>
                  </a:cubicBez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0" name="Freeform 734">
              <a:extLst>
                <a:ext uri="{FF2B5EF4-FFF2-40B4-BE49-F238E27FC236}">
                  <a16:creationId xmlns:a16="http://schemas.microsoft.com/office/drawing/2014/main" id="{934C01E2-CF30-AC4B-AA70-599EF3459BFF}"/>
                </a:ext>
              </a:extLst>
            </p:cNvPr>
            <p:cNvSpPr>
              <a:spLocks/>
            </p:cNvSpPr>
            <p:nvPr/>
          </p:nvSpPr>
          <p:spPr bwMode="auto">
            <a:xfrm>
              <a:off x="5526016" y="1877525"/>
              <a:ext cx="51879" cy="153165"/>
            </a:xfrm>
            <a:custGeom>
              <a:avLst/>
              <a:gdLst>
                <a:gd name="T0" fmla="*/ 10 w 30"/>
                <a:gd name="T1" fmla="*/ 5 h 89"/>
                <a:gd name="T2" fmla="*/ 0 w 30"/>
                <a:gd name="T3" fmla="*/ 89 h 89"/>
                <a:gd name="T4" fmla="*/ 18 w 30"/>
                <a:gd name="T5" fmla="*/ 0 h 89"/>
                <a:gd name="T6" fmla="*/ 10 w 30"/>
                <a:gd name="T7" fmla="*/ 5 h 89"/>
              </a:gdLst>
              <a:ahLst/>
              <a:cxnLst>
                <a:cxn ang="0">
                  <a:pos x="T0" y="T1"/>
                </a:cxn>
                <a:cxn ang="0">
                  <a:pos x="T2" y="T3"/>
                </a:cxn>
                <a:cxn ang="0">
                  <a:pos x="T4" y="T5"/>
                </a:cxn>
                <a:cxn ang="0">
                  <a:pos x="T6" y="T7"/>
                </a:cxn>
              </a:cxnLst>
              <a:rect l="0" t="0" r="r" b="b"/>
              <a:pathLst>
                <a:path w="30" h="89">
                  <a:moveTo>
                    <a:pt x="10" y="5"/>
                  </a:moveTo>
                  <a:cubicBezTo>
                    <a:pt x="14" y="31"/>
                    <a:pt x="17" y="66"/>
                    <a:pt x="0" y="89"/>
                  </a:cubicBezTo>
                  <a:cubicBezTo>
                    <a:pt x="30" y="61"/>
                    <a:pt x="20" y="40"/>
                    <a:pt x="18" y="0"/>
                  </a:cubicBezTo>
                  <a:lnTo>
                    <a:pt x="1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1" name="Freeform 735">
              <a:extLst>
                <a:ext uri="{FF2B5EF4-FFF2-40B4-BE49-F238E27FC236}">
                  <a16:creationId xmlns:a16="http://schemas.microsoft.com/office/drawing/2014/main" id="{A46E443E-A1A0-DC45-BFF0-3289C1886406}"/>
                </a:ext>
              </a:extLst>
            </p:cNvPr>
            <p:cNvSpPr>
              <a:spLocks/>
            </p:cNvSpPr>
            <p:nvPr/>
          </p:nvSpPr>
          <p:spPr bwMode="auto">
            <a:xfrm>
              <a:off x="5349794" y="1873408"/>
              <a:ext cx="51879" cy="153989"/>
            </a:xfrm>
            <a:custGeom>
              <a:avLst/>
              <a:gdLst>
                <a:gd name="T0" fmla="*/ 20 w 30"/>
                <a:gd name="T1" fmla="*/ 5 h 89"/>
                <a:gd name="T2" fmla="*/ 30 w 30"/>
                <a:gd name="T3" fmla="*/ 89 h 89"/>
                <a:gd name="T4" fmla="*/ 12 w 30"/>
                <a:gd name="T5" fmla="*/ 0 h 89"/>
                <a:gd name="T6" fmla="*/ 20 w 30"/>
                <a:gd name="T7" fmla="*/ 5 h 89"/>
              </a:gdLst>
              <a:ahLst/>
              <a:cxnLst>
                <a:cxn ang="0">
                  <a:pos x="T0" y="T1"/>
                </a:cxn>
                <a:cxn ang="0">
                  <a:pos x="T2" y="T3"/>
                </a:cxn>
                <a:cxn ang="0">
                  <a:pos x="T4" y="T5"/>
                </a:cxn>
                <a:cxn ang="0">
                  <a:pos x="T6" y="T7"/>
                </a:cxn>
              </a:cxnLst>
              <a:rect l="0" t="0" r="r" b="b"/>
              <a:pathLst>
                <a:path w="30" h="89">
                  <a:moveTo>
                    <a:pt x="20" y="5"/>
                  </a:moveTo>
                  <a:cubicBezTo>
                    <a:pt x="16" y="32"/>
                    <a:pt x="13" y="66"/>
                    <a:pt x="30" y="89"/>
                  </a:cubicBezTo>
                  <a:cubicBezTo>
                    <a:pt x="0" y="62"/>
                    <a:pt x="10" y="41"/>
                    <a:pt x="12" y="0"/>
                  </a:cubicBezTo>
                  <a:lnTo>
                    <a:pt x="2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42" name="Oval Callout 14">
            <a:extLst>
              <a:ext uri="{FF2B5EF4-FFF2-40B4-BE49-F238E27FC236}">
                <a16:creationId xmlns:a16="http://schemas.microsoft.com/office/drawing/2014/main" id="{33F64C7E-3AB8-CF43-B394-2B39C4BA319D}"/>
              </a:ext>
            </a:extLst>
          </p:cNvPr>
          <p:cNvSpPr/>
          <p:nvPr/>
        </p:nvSpPr>
        <p:spPr>
          <a:xfrm>
            <a:off x="7884311" y="3890045"/>
            <a:ext cx="3940344" cy="1141752"/>
          </a:xfrm>
          <a:prstGeom prst="wedgeRectCallout">
            <a:avLst>
              <a:gd name="adj1" fmla="val -67612"/>
              <a:gd name="adj2" fmla="val -13677"/>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“It can be overwhelming but make sure you do your research before and ask for help to aid your learning throughout!”</a:t>
            </a:r>
            <a:r>
              <a:rPr lang="en-US" b="1" dirty="0">
                <a:solidFill>
                  <a:schemeClr val="bg1"/>
                </a:solidFill>
              </a:rPr>
              <a:t> Redeployed pharmacist</a:t>
            </a:r>
          </a:p>
        </p:txBody>
      </p:sp>
      <p:sp>
        <p:nvSpPr>
          <p:cNvPr id="44" name="Oval Callout 14">
            <a:extLst>
              <a:ext uri="{FF2B5EF4-FFF2-40B4-BE49-F238E27FC236}">
                <a16:creationId xmlns:a16="http://schemas.microsoft.com/office/drawing/2014/main" id="{A0887462-58DC-FF48-8196-3920E8B33A0B}"/>
              </a:ext>
            </a:extLst>
          </p:cNvPr>
          <p:cNvSpPr/>
          <p:nvPr/>
        </p:nvSpPr>
        <p:spPr>
          <a:xfrm>
            <a:off x="547315" y="5604723"/>
            <a:ext cx="8662946" cy="873643"/>
          </a:xfrm>
          <a:prstGeom prst="wedgeRectCallout">
            <a:avLst>
              <a:gd name="adj1" fmla="val 63644"/>
              <a:gd name="adj2" fmla="val 2312"/>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US" dirty="0"/>
              <a:t>80% of the things you initially think are scary are actually the medications/conditions that you work with day to day and they become familiar very quickly - and failing that you just have to take it back to first principles and work through” </a:t>
            </a:r>
            <a:r>
              <a:rPr lang="en-US" b="1" dirty="0">
                <a:solidFill>
                  <a:schemeClr val="bg1"/>
                </a:solidFill>
              </a:rPr>
              <a:t>Redeployed pharmacist</a:t>
            </a:r>
          </a:p>
        </p:txBody>
      </p:sp>
    </p:spTree>
    <p:extLst>
      <p:ext uri="{BB962C8B-B14F-4D97-AF65-F5344CB8AC3E}">
        <p14:creationId xmlns:p14="http://schemas.microsoft.com/office/powerpoint/2010/main" val="3628723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p:txBody>
          <a:bodyPr>
            <a:normAutofit fontScale="90000"/>
          </a:bodyPr>
          <a:lstStyle/>
          <a:p>
            <a:pPr lvl="0" defTabSz="946587">
              <a:defRPr/>
            </a:pPr>
            <a:r>
              <a:rPr lang="en-US" sz="4000" b="1" dirty="0">
                <a:solidFill>
                  <a:schemeClr val="accent1"/>
                </a:solidFill>
              </a:rPr>
              <a:t>Conclusions:</a:t>
            </a:r>
          </a:p>
        </p:txBody>
      </p:sp>
      <p:sp>
        <p:nvSpPr>
          <p:cNvPr id="18" name="Content Placeholder 1">
            <a:extLst>
              <a:ext uri="{FF2B5EF4-FFF2-40B4-BE49-F238E27FC236}">
                <a16:creationId xmlns:a16="http://schemas.microsoft.com/office/drawing/2014/main" id="{1552DBD1-6397-4743-8A90-76112135B8D2}"/>
              </a:ext>
            </a:extLst>
          </p:cNvPr>
          <p:cNvSpPr txBox="1">
            <a:spLocks/>
          </p:cNvSpPr>
          <p:nvPr/>
        </p:nvSpPr>
        <p:spPr>
          <a:xfrm>
            <a:off x="388521" y="1348233"/>
            <a:ext cx="11275939" cy="4964921"/>
          </a:xfrm>
          <a:prstGeom prst="rect">
            <a:avLst/>
          </a:prstGeom>
        </p:spPr>
        <p:txBody>
          <a:bodyPr/>
          <a:lstStyle>
            <a:lvl1pPr marL="268271" indent="-268271" algn="l" defTabSz="1073084" rtl="0" eaLnBrk="1" latinLnBrk="0" hangingPunct="1">
              <a:lnSpc>
                <a:spcPct val="90000"/>
              </a:lnSpc>
              <a:spcBef>
                <a:spcPts val="1173"/>
              </a:spcBef>
              <a:buClr>
                <a:schemeClr val="accent1"/>
              </a:buClr>
              <a:buFont typeface="Arial" panose="020B0604020202020204" pitchFamily="34" charset="0"/>
              <a:buChar char="•"/>
              <a:defRPr sz="1643" kern="1200">
                <a:solidFill>
                  <a:schemeClr val="tx1"/>
                </a:solidFill>
                <a:latin typeface="Arial" panose="020B0604020202020204" pitchFamily="34" charset="0"/>
                <a:ea typeface="+mn-ea"/>
                <a:cs typeface="Arial" panose="020B0604020202020204" pitchFamily="34" charset="0"/>
              </a:defRPr>
            </a:lvl1pPr>
            <a:lvl2pPr marL="804813" indent="-268271" algn="l" defTabSz="1073084" rtl="0" eaLnBrk="1" latinLnBrk="0" hangingPunct="1">
              <a:lnSpc>
                <a:spcPct val="90000"/>
              </a:lnSpc>
              <a:spcBef>
                <a:spcPts val="587"/>
              </a:spcBef>
              <a:buClr>
                <a:schemeClr val="accent1"/>
              </a:buClr>
              <a:buFont typeface="Courier New" panose="02070309020205020404" pitchFamily="49" charset="0"/>
              <a:buChar char="o"/>
              <a:defRPr sz="1643" kern="1200">
                <a:solidFill>
                  <a:schemeClr val="tx1"/>
                </a:solidFill>
                <a:latin typeface="Arial" panose="020B0604020202020204" pitchFamily="34" charset="0"/>
                <a:ea typeface="+mn-ea"/>
                <a:cs typeface="Arial" panose="020B0604020202020204" pitchFamily="34" charset="0"/>
              </a:defRPr>
            </a:lvl2pPr>
            <a:lvl3pPr marL="1341355"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3pPr>
            <a:lvl4pPr marL="1877897"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4pPr>
            <a:lvl5pPr marL="2414438"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5pPr>
            <a:lvl6pPr marL="2950981"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6pPr>
            <a:lvl7pPr marL="3487523"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7pPr>
            <a:lvl8pPr marL="4024065"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8pPr>
            <a:lvl9pPr marL="4560606"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9pPr>
          </a:lstStyle>
          <a:p>
            <a:pPr marL="0" indent="0">
              <a:buFont typeface="Arial" panose="020B0604020202020204" pitchFamily="34" charset="0"/>
              <a:buNone/>
            </a:pPr>
            <a:endParaRPr lang="en-GB" sz="2000" dirty="0"/>
          </a:p>
        </p:txBody>
      </p:sp>
      <p:sp>
        <p:nvSpPr>
          <p:cNvPr id="3" name="TextBox 2">
            <a:extLst>
              <a:ext uri="{FF2B5EF4-FFF2-40B4-BE49-F238E27FC236}">
                <a16:creationId xmlns:a16="http://schemas.microsoft.com/office/drawing/2014/main" id="{C2278E99-E94F-0745-8E1F-2E9B9AA37711}"/>
              </a:ext>
            </a:extLst>
          </p:cNvPr>
          <p:cNvSpPr txBox="1"/>
          <p:nvPr/>
        </p:nvSpPr>
        <p:spPr>
          <a:xfrm>
            <a:off x="527052" y="1993900"/>
            <a:ext cx="2616200" cy="842538"/>
          </a:xfrm>
          <a:prstGeom prst="rect">
            <a:avLst/>
          </a:prstGeom>
        </p:spPr>
        <p:txBody>
          <a:bodyPr wrap="square" rtlCol="0">
            <a:spAutoFit/>
          </a:bodyPr>
          <a:lstStyle/>
          <a:p>
            <a:pPr algn="l"/>
            <a:endParaRPr lang="en-US" sz="1625" dirty="0"/>
          </a:p>
          <a:p>
            <a:pPr algn="l"/>
            <a:endParaRPr lang="en-US" sz="1625" dirty="0"/>
          </a:p>
          <a:p>
            <a:pPr algn="l"/>
            <a:endParaRPr lang="en-US" sz="1625" dirty="0"/>
          </a:p>
        </p:txBody>
      </p:sp>
      <p:sp>
        <p:nvSpPr>
          <p:cNvPr id="5" name="TextBox 4">
            <a:extLst>
              <a:ext uri="{FF2B5EF4-FFF2-40B4-BE49-F238E27FC236}">
                <a16:creationId xmlns:a16="http://schemas.microsoft.com/office/drawing/2014/main" id="{3D866350-627B-454D-8922-EF968D398D8F}"/>
              </a:ext>
            </a:extLst>
          </p:cNvPr>
          <p:cNvSpPr txBox="1"/>
          <p:nvPr/>
        </p:nvSpPr>
        <p:spPr>
          <a:xfrm>
            <a:off x="388520" y="1648227"/>
            <a:ext cx="11275939" cy="707886"/>
          </a:xfrm>
          <a:prstGeom prst="rect">
            <a:avLst/>
          </a:prstGeom>
        </p:spPr>
        <p:txBody>
          <a:bodyPr wrap="square" rtlCol="0">
            <a:spAutoFit/>
          </a:bodyPr>
          <a:lstStyle/>
          <a:p>
            <a:pPr marL="342900" indent="-342900">
              <a:buFont typeface="Arial" panose="020B0604020202020204" pitchFamily="34" charset="0"/>
              <a:buChar char="•"/>
            </a:pPr>
            <a:endParaRPr lang="en-US" sz="2000" dirty="0"/>
          </a:p>
          <a:p>
            <a:endParaRPr lang="en-US" sz="2000" dirty="0"/>
          </a:p>
        </p:txBody>
      </p:sp>
      <p:sp>
        <p:nvSpPr>
          <p:cNvPr id="6" name="TextBox 5">
            <a:extLst>
              <a:ext uri="{FF2B5EF4-FFF2-40B4-BE49-F238E27FC236}">
                <a16:creationId xmlns:a16="http://schemas.microsoft.com/office/drawing/2014/main" id="{880E8F0A-50DD-5B4F-B7C9-8C1D381E4F2F}"/>
              </a:ext>
            </a:extLst>
          </p:cNvPr>
          <p:cNvSpPr txBox="1"/>
          <p:nvPr/>
        </p:nvSpPr>
        <p:spPr>
          <a:xfrm>
            <a:off x="873444" y="1160295"/>
            <a:ext cx="10929545" cy="6159378"/>
          </a:xfrm>
          <a:prstGeom prst="rect">
            <a:avLst/>
          </a:prstGeom>
        </p:spPr>
        <p:txBody>
          <a:bodyPr wrap="square" rtlCol="0">
            <a:spAutoFit/>
          </a:bodyPr>
          <a:lstStyle/>
          <a:p>
            <a:pPr marL="285750" indent="-285750">
              <a:buFont typeface="Arial" panose="020B0604020202020204" pitchFamily="34" charset="0"/>
              <a:buChar char="•"/>
            </a:pPr>
            <a:r>
              <a:rPr lang="en-US" dirty="0"/>
              <a:t>The most important elements missing from training were: </a:t>
            </a:r>
            <a:r>
              <a:rPr lang="en-GB" dirty="0"/>
              <a:t>ICU medications, delirium, ventilation, circulatory support, ARDS/respiratory failure and filtration</a:t>
            </a:r>
          </a:p>
          <a:p>
            <a:pPr marL="742950" lvl="1" indent="-285750">
              <a:buFont typeface="Arial" panose="020B0604020202020204" pitchFamily="34" charset="0"/>
              <a:buChar char="•"/>
            </a:pPr>
            <a:r>
              <a:rPr lang="en-US" dirty="0"/>
              <a:t>In relation to ICU medications, some felt that they were not given sufficient training on ICU drugs including sedation, anticoagulation and drug shortages</a:t>
            </a: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US" dirty="0"/>
              <a:t>Support from other pharmacists (including lead pharmacists and ICU pharmacists) was seen as a very important part of training</a:t>
            </a:r>
          </a:p>
          <a:p>
            <a:endParaRPr lang="en-US" dirty="0">
              <a:highlight>
                <a:srgbClr val="FFFF00"/>
              </a:highlight>
            </a:endParaRPr>
          </a:p>
          <a:p>
            <a:pPr marL="285750" indent="-285750">
              <a:buFont typeface="Arial" panose="020B0604020202020204" pitchFamily="34" charset="0"/>
              <a:buChar char="•"/>
            </a:pPr>
            <a:r>
              <a:rPr lang="en-US" dirty="0"/>
              <a:t>It was commonly mentioned that hands-on training and shadowing/supernumerary days within ICU prior to redeployment was important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There was a lack of local induction and orientation to the ward as well as role expectation prior to redeployment</a:t>
            </a:r>
          </a:p>
          <a:p>
            <a:endParaRPr lang="en-US" dirty="0"/>
          </a:p>
          <a:p>
            <a:pPr marL="285750" indent="-285750">
              <a:buFont typeface="Arial" panose="020B0604020202020204" pitchFamily="34" charset="0"/>
              <a:buChar char="•"/>
            </a:pPr>
            <a:r>
              <a:rPr lang="en-US" dirty="0"/>
              <a:t>Coping with psychological and physical stress were steep learning curves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It was felt that learning how to carry out a patient assessments in ICU was valuable with many commenting how going on the ward round was a crucial part of learning</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algn="l"/>
            <a:endParaRPr lang="en-US" sz="1625" dirty="0"/>
          </a:p>
        </p:txBody>
      </p:sp>
    </p:spTree>
    <p:extLst>
      <p:ext uri="{BB962C8B-B14F-4D97-AF65-F5344CB8AC3E}">
        <p14:creationId xmlns:p14="http://schemas.microsoft.com/office/powerpoint/2010/main" val="20659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D0E8D1-CBB1-48B0-A768-7C0AE6CA59E8}"/>
              </a:ext>
            </a:extLst>
          </p:cNvPr>
          <p:cNvSpPr>
            <a:spLocks noGrp="1"/>
          </p:cNvSpPr>
          <p:nvPr>
            <p:ph type="title"/>
          </p:nvPr>
        </p:nvSpPr>
        <p:spPr/>
        <p:txBody>
          <a:bodyPr/>
          <a:lstStyle/>
          <a:p>
            <a:r>
              <a:rPr lang="en-US" dirty="0"/>
              <a:t>The LTLC: Education Workstream</a:t>
            </a:r>
            <a:endParaRPr lang="en-GB" dirty="0"/>
          </a:p>
        </p:txBody>
      </p:sp>
      <p:graphicFrame>
        <p:nvGraphicFramePr>
          <p:cNvPr id="8" name="Content Placeholder 7">
            <a:extLst>
              <a:ext uri="{FF2B5EF4-FFF2-40B4-BE49-F238E27FC236}">
                <a16:creationId xmlns:a16="http://schemas.microsoft.com/office/drawing/2014/main" id="{0036D33C-EC31-4707-9B62-527F8DF4DC13}"/>
              </a:ext>
            </a:extLst>
          </p:cNvPr>
          <p:cNvGraphicFramePr>
            <a:graphicFrameLocks noGrp="1"/>
          </p:cNvGraphicFramePr>
          <p:nvPr>
            <p:ph sz="quarter" idx="10"/>
            <p:extLst/>
          </p:nvPr>
        </p:nvGraphicFramePr>
        <p:xfrm>
          <a:off x="527049" y="1343025"/>
          <a:ext cx="11137008" cy="50714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a:extLst>
              <a:ext uri="{FF2B5EF4-FFF2-40B4-BE49-F238E27FC236}">
                <a16:creationId xmlns:a16="http://schemas.microsoft.com/office/drawing/2014/main" id="{ED992216-B51A-694E-BE2C-D036C2663CF9}"/>
              </a:ext>
            </a:extLst>
          </p:cNvPr>
          <p:cNvSpPr txBox="1"/>
          <p:nvPr/>
        </p:nvSpPr>
        <p:spPr>
          <a:xfrm>
            <a:off x="527049" y="1158359"/>
            <a:ext cx="10272877" cy="369332"/>
          </a:xfrm>
          <a:prstGeom prst="rect">
            <a:avLst/>
          </a:prstGeom>
        </p:spPr>
        <p:txBody>
          <a:bodyPr wrap="none" rtlCol="0">
            <a:spAutoFit/>
          </a:bodyPr>
          <a:lstStyle/>
          <a:p>
            <a:pPr algn="l"/>
            <a:r>
              <a:rPr lang="en-US" b="1" dirty="0">
                <a:solidFill>
                  <a:schemeClr val="bg2"/>
                </a:solidFill>
                <a:latin typeface="Arial" panose="020B0604020202020204" pitchFamily="34" charset="0"/>
                <a:cs typeface="Arial" panose="020B0604020202020204" pitchFamily="34" charset="0"/>
              </a:rPr>
              <a:t>The LTLC are using these survey results (as well as focus groups) to inform the following:</a:t>
            </a:r>
          </a:p>
        </p:txBody>
      </p:sp>
    </p:spTree>
    <p:extLst>
      <p:ext uri="{BB962C8B-B14F-4D97-AF65-F5344CB8AC3E}">
        <p14:creationId xmlns:p14="http://schemas.microsoft.com/office/powerpoint/2010/main" val="17053029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9F067E4-C9A1-4524-BAA9-B289F10CC42A}"/>
              </a:ext>
            </a:extLst>
          </p:cNvPr>
          <p:cNvSpPr>
            <a:spLocks noGrp="1"/>
          </p:cNvSpPr>
          <p:nvPr>
            <p:ph type="title"/>
          </p:nvPr>
        </p:nvSpPr>
        <p:spPr>
          <a:xfrm>
            <a:off x="5875338" y="1889761"/>
            <a:ext cx="5789612" cy="2092960"/>
          </a:xfrm>
        </p:spPr>
        <p:txBody>
          <a:bodyPr anchor="ctr"/>
          <a:lstStyle/>
          <a:p>
            <a:r>
              <a:rPr lang="en-GB" sz="6600" b="1" dirty="0"/>
              <a:t>Close</a:t>
            </a:r>
          </a:p>
        </p:txBody>
      </p:sp>
    </p:spTree>
    <p:extLst>
      <p:ext uri="{BB962C8B-B14F-4D97-AF65-F5344CB8AC3E}">
        <p14:creationId xmlns:p14="http://schemas.microsoft.com/office/powerpoint/2010/main" val="798817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C4183FF0-3FCA-44C9-BDBA-0790BD808975}"/>
              </a:ext>
            </a:extLst>
          </p:cNvPr>
          <p:cNvSpPr/>
          <p:nvPr/>
        </p:nvSpPr>
        <p:spPr>
          <a:xfrm>
            <a:off x="1859742" y="1567432"/>
            <a:ext cx="7863840" cy="4578837"/>
          </a:xfrm>
          <a:prstGeom prst="roundRect">
            <a:avLst/>
          </a:prstGeom>
          <a:solidFill>
            <a:schemeClr val="bg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itle 1">
            <a:extLst>
              <a:ext uri="{FF2B5EF4-FFF2-40B4-BE49-F238E27FC236}">
                <a16:creationId xmlns:a16="http://schemas.microsoft.com/office/drawing/2014/main" id="{FBF0B590-0FB9-4BC5-950A-2BBB3EDC80FE}"/>
              </a:ext>
            </a:extLst>
          </p:cNvPr>
          <p:cNvSpPr txBox="1">
            <a:spLocks/>
          </p:cNvSpPr>
          <p:nvPr/>
        </p:nvSpPr>
        <p:spPr>
          <a:xfrm>
            <a:off x="1057275" y="629734"/>
            <a:ext cx="9136901" cy="323165"/>
          </a:xfrm>
          <a:prstGeom prst="rect">
            <a:avLst/>
          </a:prstGeom>
        </p:spPr>
        <p:txBody>
          <a:bodyPr wrap="square" lIns="0" tIns="0" rIns="0" bIns="0">
            <a:spAutoFit/>
          </a:bodyPr>
          <a:lstStyle>
            <a:lvl1pPr>
              <a:defRPr sz="11000" b="0" i="0">
                <a:solidFill>
                  <a:schemeClr val="bg1"/>
                </a:solidFill>
                <a:latin typeface="KPMG Extralight"/>
                <a:ea typeface="+mj-ea"/>
                <a:cs typeface="KPMG Extralight"/>
              </a:defRPr>
            </a:lvl1pPr>
          </a:lstStyle>
          <a:p>
            <a:pPr lvl="0">
              <a:defRPr/>
            </a:pPr>
            <a:r>
              <a:rPr lang="en-US" sz="2100" b="1" kern="0" dirty="0">
                <a:solidFill>
                  <a:schemeClr val="bg2"/>
                </a:solidFill>
                <a:latin typeface="Arial" panose="020B0604020202020204" pitchFamily="34" charset="0"/>
                <a:cs typeface="Arial" panose="020B0604020202020204" pitchFamily="34" charset="0"/>
              </a:rPr>
              <a:t>Purpose of the London Transformation &amp; Learning Collaborative (LTLC)</a:t>
            </a:r>
          </a:p>
        </p:txBody>
      </p:sp>
      <p:sp>
        <p:nvSpPr>
          <p:cNvPr id="10" name="TextBox 9">
            <a:extLst>
              <a:ext uri="{FF2B5EF4-FFF2-40B4-BE49-F238E27FC236}">
                <a16:creationId xmlns:a16="http://schemas.microsoft.com/office/drawing/2014/main" id="{91F16C37-23AB-4FB2-8E15-B8C652669664}"/>
              </a:ext>
            </a:extLst>
          </p:cNvPr>
          <p:cNvSpPr txBox="1"/>
          <p:nvPr/>
        </p:nvSpPr>
        <p:spPr>
          <a:xfrm>
            <a:off x="2268911" y="1871691"/>
            <a:ext cx="3156664" cy="4185761"/>
          </a:xfrm>
          <a:prstGeom prst="rect">
            <a:avLst/>
          </a:prstGeom>
          <a:noFill/>
          <a:ln>
            <a:noFill/>
          </a:ln>
        </p:spPr>
        <p:txBody>
          <a:bodyPr wrap="square" rtlCol="0">
            <a:spAutoFit/>
          </a:bodyPr>
          <a:lstStyle/>
          <a:p>
            <a:pPr marL="17145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Work </a:t>
            </a:r>
            <a:r>
              <a:rPr lang="en-US" sz="1400" b="1" dirty="0">
                <a:latin typeface="Arial" panose="020B0604020202020204" pitchFamily="34" charset="0"/>
                <a:cs typeface="Arial" panose="020B0604020202020204" pitchFamily="34" charset="0"/>
              </a:rPr>
              <a:t>collaboratively</a:t>
            </a:r>
          </a:p>
          <a:p>
            <a:pPr marL="171450" indent="-1714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Share </a:t>
            </a:r>
            <a:r>
              <a:rPr lang="en-US" sz="1400" b="1" dirty="0">
                <a:latin typeface="Arial" panose="020B0604020202020204" pitchFamily="34" charset="0"/>
                <a:cs typeface="Arial" panose="020B0604020202020204" pitchFamily="34" charset="0"/>
              </a:rPr>
              <a:t>best practice </a:t>
            </a:r>
            <a:r>
              <a:rPr lang="en-US" sz="1400" dirty="0">
                <a:latin typeface="Arial" panose="020B0604020202020204" pitchFamily="34" charset="0"/>
                <a:cs typeface="Arial" panose="020B0604020202020204" pitchFamily="34" charset="0"/>
              </a:rPr>
              <a:t>across organisations, systems and the region</a:t>
            </a:r>
          </a:p>
          <a:p>
            <a:pPr marL="171450" indent="-1714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Enable colleagues to be more prepared to work in an expanded critical care as well as in the event of a second surge thereby </a:t>
            </a:r>
            <a:r>
              <a:rPr lang="en-US" sz="1400" b="1" dirty="0">
                <a:latin typeface="Arial" panose="020B0604020202020204" pitchFamily="34" charset="0"/>
                <a:cs typeface="Arial" panose="020B0604020202020204" pitchFamily="34" charset="0"/>
              </a:rPr>
              <a:t>improving staff experience</a:t>
            </a:r>
          </a:p>
          <a:p>
            <a:pPr marL="171450" indent="-1714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Support each other in </a:t>
            </a:r>
            <a:r>
              <a:rPr lang="en-US" sz="1400" b="1" dirty="0">
                <a:latin typeface="Arial" panose="020B0604020202020204" pitchFamily="34" charset="0"/>
                <a:cs typeface="Arial" panose="020B0604020202020204" pitchFamily="34" charset="0"/>
              </a:rPr>
              <a:t>improving patient outcomes</a:t>
            </a:r>
          </a:p>
          <a:p>
            <a:pPr marL="171450" indent="-1714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400" dirty="0">
                <a:latin typeface="Arial" panose="020B0604020202020204" pitchFamily="34" charset="0"/>
                <a:cs typeface="Arial" panose="020B0604020202020204" pitchFamily="34" charset="0"/>
              </a:rPr>
              <a:t>Providing training content and structure that can be delivered </a:t>
            </a:r>
            <a:r>
              <a:rPr lang="en-GB" sz="1400" b="1" dirty="0">
                <a:latin typeface="Arial" panose="020B0604020202020204" pitchFamily="34" charset="0"/>
                <a:cs typeface="Arial" panose="020B0604020202020204" pitchFamily="34" charset="0"/>
              </a:rPr>
              <a:t>consistently and effectively</a:t>
            </a:r>
            <a:endParaRPr lang="en-US" sz="1400" b="1"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1400" kern="0" dirty="0">
              <a:latin typeface="Arial" panose="020B0604020202020204" pitchFamily="34" charset="0"/>
              <a:cs typeface="Arial" panose="020B0604020202020204" pitchFamily="34" charset="0"/>
            </a:endParaRPr>
          </a:p>
        </p:txBody>
      </p:sp>
      <p:pic>
        <p:nvPicPr>
          <p:cNvPr id="5" name="Picture 4" descr="A close up of a map&#10;&#10;Description automatically generated">
            <a:extLst>
              <a:ext uri="{FF2B5EF4-FFF2-40B4-BE49-F238E27FC236}">
                <a16:creationId xmlns:a16="http://schemas.microsoft.com/office/drawing/2014/main" id="{F1105D5A-B9B0-432E-9BD6-055BC4667B95}"/>
              </a:ext>
            </a:extLst>
          </p:cNvPr>
          <p:cNvPicPr>
            <a:picLocks noChangeAspect="1"/>
          </p:cNvPicPr>
          <p:nvPr/>
        </p:nvPicPr>
        <p:blipFill rotWithShape="1">
          <a:blip r:embed="rId3"/>
          <a:srcRect t="13962" b="3585"/>
          <a:stretch/>
        </p:blipFill>
        <p:spPr>
          <a:xfrm>
            <a:off x="5425576" y="1813660"/>
            <a:ext cx="3934695" cy="4196393"/>
          </a:xfrm>
          <a:prstGeom prst="rect">
            <a:avLst/>
          </a:prstGeom>
        </p:spPr>
      </p:pic>
      <p:sp>
        <p:nvSpPr>
          <p:cNvPr id="19" name="Rectangle 18">
            <a:extLst>
              <a:ext uri="{FF2B5EF4-FFF2-40B4-BE49-F238E27FC236}">
                <a16:creationId xmlns:a16="http://schemas.microsoft.com/office/drawing/2014/main" id="{860753C9-77FE-4DC2-9451-8D8DAFEEB5B4}"/>
              </a:ext>
            </a:extLst>
          </p:cNvPr>
          <p:cNvSpPr/>
          <p:nvPr/>
        </p:nvSpPr>
        <p:spPr>
          <a:xfrm>
            <a:off x="1253067" y="1044211"/>
            <a:ext cx="8561955" cy="307777"/>
          </a:xfrm>
          <a:prstGeom prst="rect">
            <a:avLst/>
          </a:prstGeom>
        </p:spPr>
        <p:txBody>
          <a:bodyPr wrap="square">
            <a:spAutoFit/>
          </a:bodyPr>
          <a:lstStyle/>
          <a:p>
            <a:r>
              <a:rPr lang="en-US" sz="1400" dirty="0">
                <a:solidFill>
                  <a:srgbClr val="000000"/>
                </a:solidFill>
                <a:latin typeface="Calibri" panose="020F0502020204030204" pitchFamily="34" charset="0"/>
                <a:ea typeface="Times New Roman" panose="02020603050405020304" pitchFamily="18" charset="0"/>
              </a:rPr>
              <a:t>We want to assist system working and move forward in a way that will support growth and optimise effectiveness.</a:t>
            </a:r>
            <a:endParaRPr lang="en-US" sz="1400" dirty="0"/>
          </a:p>
        </p:txBody>
      </p:sp>
    </p:spTree>
    <p:extLst>
      <p:ext uri="{BB962C8B-B14F-4D97-AF65-F5344CB8AC3E}">
        <p14:creationId xmlns:p14="http://schemas.microsoft.com/office/powerpoint/2010/main" val="1709262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CEDF29F-6625-FA4E-99C7-DC65EC3A7F2D}"/>
              </a:ext>
            </a:extLst>
          </p:cNvPr>
          <p:cNvSpPr>
            <a:spLocks noGrp="1"/>
          </p:cNvSpPr>
          <p:nvPr>
            <p:ph sz="quarter" idx="10"/>
          </p:nvPr>
        </p:nvSpPr>
        <p:spPr>
          <a:xfrm>
            <a:off x="1057275" y="1632715"/>
            <a:ext cx="10101263" cy="2393691"/>
          </a:xfrm>
        </p:spPr>
        <p:txBody>
          <a:bodyPr/>
          <a:lstStyle/>
          <a:p>
            <a:pPr marL="171450" indent="-171450"/>
            <a:r>
              <a:rPr lang="en-US" sz="1800" dirty="0"/>
              <a:t>To increase the supply and resilience of staffing for critical care across London</a:t>
            </a:r>
          </a:p>
          <a:p>
            <a:pPr marL="171450" indent="-171450"/>
            <a:r>
              <a:rPr lang="en-US" sz="1800" dirty="0"/>
              <a:t>To develop a London plan that seeks to ensure that the NHS workforce is equipped with the skills and capabilities to manage existing demand, potential future spikes in demand as a result of Covid-19 and longer-term permanent expansion of critical care capacity in London</a:t>
            </a:r>
            <a:r>
              <a:rPr lang="en-US" sz="2000" dirty="0"/>
              <a:t>. </a:t>
            </a:r>
          </a:p>
          <a:p>
            <a:pPr marL="0" indent="0">
              <a:buNone/>
            </a:pPr>
            <a:r>
              <a:rPr lang="en-US" sz="1800" b="1" dirty="0">
                <a:solidFill>
                  <a:schemeClr val="bg2"/>
                </a:solidFill>
              </a:rPr>
              <a:t>Primary outcome </a:t>
            </a:r>
          </a:p>
          <a:p>
            <a:r>
              <a:rPr lang="en-US" sz="1800" dirty="0"/>
              <a:t>To cross-skill staff to support the London region to expand ICU capacity with the potential to open more critical care beds in surge</a:t>
            </a:r>
            <a:endParaRPr lang="en-GB" sz="2000" b="1" dirty="0">
              <a:solidFill>
                <a:schemeClr val="bg2"/>
              </a:solidFill>
            </a:endParaRPr>
          </a:p>
        </p:txBody>
      </p:sp>
      <p:sp>
        <p:nvSpPr>
          <p:cNvPr id="3" name="Title 2">
            <a:extLst>
              <a:ext uri="{FF2B5EF4-FFF2-40B4-BE49-F238E27FC236}">
                <a16:creationId xmlns:a16="http://schemas.microsoft.com/office/drawing/2014/main" id="{75ACE1B7-19A3-A444-9D95-CF38EEC2556F}"/>
              </a:ext>
            </a:extLst>
          </p:cNvPr>
          <p:cNvSpPr>
            <a:spLocks noGrp="1"/>
          </p:cNvSpPr>
          <p:nvPr>
            <p:ph type="title"/>
          </p:nvPr>
        </p:nvSpPr>
        <p:spPr>
          <a:xfrm>
            <a:off x="1057274" y="1156142"/>
            <a:ext cx="6567055" cy="611649"/>
          </a:xfrm>
        </p:spPr>
        <p:txBody>
          <a:bodyPr/>
          <a:lstStyle/>
          <a:p>
            <a:r>
              <a:rPr lang="en-US" sz="1800" b="1" dirty="0">
                <a:solidFill>
                  <a:schemeClr val="bg2"/>
                </a:solidFill>
              </a:rPr>
              <a:t>Purpose</a:t>
            </a:r>
          </a:p>
        </p:txBody>
      </p:sp>
      <p:sp>
        <p:nvSpPr>
          <p:cNvPr id="5" name="Title 2">
            <a:extLst>
              <a:ext uri="{FF2B5EF4-FFF2-40B4-BE49-F238E27FC236}">
                <a16:creationId xmlns:a16="http://schemas.microsoft.com/office/drawing/2014/main" id="{6D1968D4-DCAF-314A-B9F2-E51D17A34EE6}"/>
              </a:ext>
            </a:extLst>
          </p:cNvPr>
          <p:cNvSpPr txBox="1">
            <a:spLocks/>
          </p:cNvSpPr>
          <p:nvPr/>
        </p:nvSpPr>
        <p:spPr>
          <a:xfrm>
            <a:off x="1057274" y="4106561"/>
            <a:ext cx="6567055" cy="611649"/>
          </a:xfrm>
          <a:prstGeom prst="rect">
            <a:avLst/>
          </a:prstGeom>
        </p:spPr>
        <p:txBody>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US" sz="1800" b="1" dirty="0">
                <a:solidFill>
                  <a:schemeClr val="bg2"/>
                </a:solidFill>
              </a:rPr>
              <a:t>Scope</a:t>
            </a:r>
          </a:p>
        </p:txBody>
      </p:sp>
      <p:sp>
        <p:nvSpPr>
          <p:cNvPr id="7" name="Content Placeholder 1">
            <a:extLst>
              <a:ext uri="{FF2B5EF4-FFF2-40B4-BE49-F238E27FC236}">
                <a16:creationId xmlns:a16="http://schemas.microsoft.com/office/drawing/2014/main" id="{C7D60A0F-E1C9-5B42-B15D-C16F37620563}"/>
              </a:ext>
            </a:extLst>
          </p:cNvPr>
          <p:cNvSpPr txBox="1">
            <a:spLocks/>
          </p:cNvSpPr>
          <p:nvPr/>
        </p:nvSpPr>
        <p:spPr>
          <a:xfrm>
            <a:off x="1057274" y="4718210"/>
            <a:ext cx="10101264" cy="224412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indent="-171450">
              <a:buClr>
                <a:schemeClr val="bg2"/>
              </a:buClr>
            </a:pPr>
            <a:r>
              <a:rPr lang="en-US" sz="1800" dirty="0"/>
              <a:t>Develop clinical education transformation capability across the NHS in London: Develop transformation programmes which align to patient need, service model, and workforce models.</a:t>
            </a:r>
          </a:p>
          <a:p>
            <a:pPr marL="171450" indent="-171450">
              <a:buClr>
                <a:schemeClr val="bg2"/>
              </a:buClr>
            </a:pPr>
            <a:r>
              <a:rPr lang="en-US" sz="1800" dirty="0"/>
              <a:t>Co-ordinate design and delivery of training to support London’s response to Covid-19: Establish innovative education delivery models that will support the development of an agile workforce that has the robust capability to deal with a second surge.</a:t>
            </a:r>
          </a:p>
          <a:p>
            <a:pPr marL="171450" indent="-171450"/>
            <a:endParaRPr lang="en-US" sz="1800" dirty="0"/>
          </a:p>
        </p:txBody>
      </p:sp>
      <p:sp>
        <p:nvSpPr>
          <p:cNvPr id="6" name="Title 2">
            <a:extLst>
              <a:ext uri="{FF2B5EF4-FFF2-40B4-BE49-F238E27FC236}">
                <a16:creationId xmlns:a16="http://schemas.microsoft.com/office/drawing/2014/main" id="{FEA0BC0B-FC9C-4BEB-8E6D-403750315839}"/>
              </a:ext>
            </a:extLst>
          </p:cNvPr>
          <p:cNvSpPr txBox="1">
            <a:spLocks/>
          </p:cNvSpPr>
          <p:nvPr/>
        </p:nvSpPr>
        <p:spPr>
          <a:xfrm>
            <a:off x="1057274" y="635086"/>
            <a:ext cx="6567055" cy="611649"/>
          </a:xfrm>
          <a:prstGeom prst="rect">
            <a:avLst/>
          </a:prstGeom>
        </p:spPr>
        <p:txBody>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US" sz="2400" b="1" dirty="0">
                <a:solidFill>
                  <a:schemeClr val="bg2"/>
                </a:solidFill>
              </a:rPr>
              <a:t>About the LTLC </a:t>
            </a:r>
            <a:r>
              <a:rPr lang="en-US" sz="2400" b="1" dirty="0" err="1">
                <a:solidFill>
                  <a:schemeClr val="bg2"/>
                </a:solidFill>
              </a:rPr>
              <a:t>Programme</a:t>
            </a:r>
            <a:r>
              <a:rPr lang="en-US" sz="2400" b="1" dirty="0">
                <a:solidFill>
                  <a:schemeClr val="bg2"/>
                </a:solidFill>
              </a:rPr>
              <a:t>:</a:t>
            </a:r>
          </a:p>
        </p:txBody>
      </p:sp>
    </p:spTree>
    <p:extLst>
      <p:ext uri="{BB962C8B-B14F-4D97-AF65-F5344CB8AC3E}">
        <p14:creationId xmlns:p14="http://schemas.microsoft.com/office/powerpoint/2010/main" val="3995856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a:extLst>
              <a:ext uri="{FF2B5EF4-FFF2-40B4-BE49-F238E27FC236}">
                <a16:creationId xmlns:a16="http://schemas.microsoft.com/office/drawing/2014/main" id="{6E5FCCB7-39FC-48C1-AA5E-134DC34D17F2}"/>
              </a:ext>
            </a:extLst>
          </p:cNvPr>
          <p:cNvSpPr>
            <a:spLocks noGrp="1"/>
          </p:cNvSpPr>
          <p:nvPr>
            <p:ph sz="quarter" idx="10"/>
          </p:nvPr>
        </p:nvSpPr>
        <p:spPr/>
        <p:txBody>
          <a:bodyPr/>
          <a:lstStyle/>
          <a:p>
            <a:pPr marL="0" indent="0">
              <a:spcBef>
                <a:spcPts val="0"/>
              </a:spcBef>
              <a:spcAft>
                <a:spcPts val="1200"/>
              </a:spcAft>
              <a:buNone/>
            </a:pPr>
            <a:r>
              <a:rPr lang="en-GB" sz="2000" b="1" dirty="0">
                <a:solidFill>
                  <a:schemeClr val="accent1"/>
                </a:solidFill>
              </a:rPr>
              <a:t>Aim: </a:t>
            </a:r>
            <a:r>
              <a:rPr lang="en-GB" sz="2000" dirty="0"/>
              <a:t>Explore education experiences of those who worked in ICUs across London during the COVID pandemic; both those who worked in ICU and those who were redeployed to ICU</a:t>
            </a:r>
            <a:endParaRPr lang="en-GB" sz="2000" b="1" dirty="0">
              <a:solidFill>
                <a:schemeClr val="accent1"/>
              </a:solidFill>
            </a:endParaRPr>
          </a:p>
          <a:p>
            <a:pPr marL="0" indent="0">
              <a:spcBef>
                <a:spcPts val="0"/>
              </a:spcBef>
              <a:spcAft>
                <a:spcPts val="1200"/>
              </a:spcAft>
              <a:buNone/>
            </a:pPr>
            <a:r>
              <a:rPr lang="en-GB" sz="2000" b="1" dirty="0">
                <a:solidFill>
                  <a:schemeClr val="accent1"/>
                </a:solidFill>
              </a:rPr>
              <a:t>Research Questions: </a:t>
            </a:r>
          </a:p>
          <a:p>
            <a:pPr marL="0" indent="0">
              <a:spcBef>
                <a:spcPts val="0"/>
              </a:spcBef>
              <a:spcAft>
                <a:spcPts val="1200"/>
              </a:spcAft>
              <a:buNone/>
            </a:pPr>
            <a:endParaRPr lang="en-GB" sz="2000" dirty="0"/>
          </a:p>
        </p:txBody>
      </p:sp>
      <p:sp>
        <p:nvSpPr>
          <p:cNvPr id="10" name="Title 9">
            <a:extLst>
              <a:ext uri="{FF2B5EF4-FFF2-40B4-BE49-F238E27FC236}">
                <a16:creationId xmlns:a16="http://schemas.microsoft.com/office/drawing/2014/main" id="{29930E10-1FD9-4C23-A3F5-83C491DB4849}"/>
              </a:ext>
            </a:extLst>
          </p:cNvPr>
          <p:cNvSpPr>
            <a:spLocks noGrp="1"/>
          </p:cNvSpPr>
          <p:nvPr>
            <p:ph type="title"/>
          </p:nvPr>
        </p:nvSpPr>
        <p:spPr/>
        <p:txBody>
          <a:bodyPr/>
          <a:lstStyle/>
          <a:p>
            <a:r>
              <a:rPr lang="en-GB" b="1" dirty="0"/>
              <a:t>Survey Aims and Research Questions</a:t>
            </a:r>
          </a:p>
        </p:txBody>
      </p:sp>
      <p:sp>
        <p:nvSpPr>
          <p:cNvPr id="4" name="TextBox 3">
            <a:extLst>
              <a:ext uri="{FF2B5EF4-FFF2-40B4-BE49-F238E27FC236}">
                <a16:creationId xmlns:a16="http://schemas.microsoft.com/office/drawing/2014/main" id="{0784A71E-979E-4D0E-8CCB-4630A36C8136}"/>
              </a:ext>
            </a:extLst>
          </p:cNvPr>
          <p:cNvSpPr txBox="1"/>
          <p:nvPr/>
        </p:nvSpPr>
        <p:spPr>
          <a:xfrm>
            <a:off x="603113" y="2475077"/>
            <a:ext cx="3240000" cy="3382634"/>
          </a:xfrm>
          <a:prstGeom prst="rect">
            <a:avLst/>
          </a:prstGeom>
          <a:solidFill>
            <a:schemeClr val="tx2"/>
          </a:solidFill>
        </p:spPr>
        <p:txBody>
          <a:bodyPr wrap="square" tIns="90000" bIns="90000" rtlCol="0">
            <a:noAutofit/>
          </a:bodyPr>
          <a:lstStyle/>
          <a:p>
            <a:r>
              <a:rPr lang="en-US" b="1" dirty="0">
                <a:solidFill>
                  <a:schemeClr val="bg1"/>
                </a:solidFill>
                <a:latin typeface="Arial" panose="020B0604020202020204" pitchFamily="34" charset="0"/>
                <a:cs typeface="Arial" panose="020B0604020202020204" pitchFamily="34" charset="0"/>
              </a:rPr>
              <a:t>  ICU staff delivering education</a:t>
            </a:r>
          </a:p>
          <a:p>
            <a:endParaRPr lang="en-US" sz="900" b="1" dirty="0">
              <a:solidFill>
                <a:schemeClr val="bg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Demographics</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Education successes</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Education challenges</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Useful professional groups</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 Support needed for a second surge</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Would collaborating with other ICUs help? </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Training resources and IT systems used</a:t>
            </a:r>
          </a:p>
          <a:p>
            <a:pPr marL="342900" indent="-34290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A59EA127-3219-4D28-BACF-1D763D9FA46B}"/>
              </a:ext>
            </a:extLst>
          </p:cNvPr>
          <p:cNvSpPr txBox="1"/>
          <p:nvPr/>
        </p:nvSpPr>
        <p:spPr>
          <a:xfrm>
            <a:off x="4513787" y="2459688"/>
            <a:ext cx="3240000" cy="3398023"/>
          </a:xfrm>
          <a:prstGeom prst="rect">
            <a:avLst/>
          </a:prstGeom>
          <a:solidFill>
            <a:schemeClr val="accent1"/>
          </a:solidFill>
        </p:spPr>
        <p:txBody>
          <a:bodyPr wrap="square" tIns="90000" bIns="90000" rtlCol="0">
            <a:noAutofit/>
          </a:bodyPr>
          <a:lstStyle/>
          <a:p>
            <a:r>
              <a:rPr lang="en-US" b="1" dirty="0">
                <a:solidFill>
                  <a:schemeClr val="bg1"/>
                </a:solidFill>
                <a:latin typeface="Arial" panose="020B0604020202020204" pitchFamily="34" charset="0"/>
                <a:cs typeface="Arial" panose="020B0604020202020204" pitchFamily="34" charset="0"/>
              </a:rPr>
              <a:t>  ICU staff receiving education</a:t>
            </a:r>
          </a:p>
          <a:p>
            <a:r>
              <a:rPr lang="en-US" b="1" dirty="0">
                <a:solidFill>
                  <a:schemeClr val="bg1"/>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Demographics</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Useful elements of training</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Elements of preparation that were missing</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What would you do differently?</a:t>
            </a:r>
          </a:p>
          <a:p>
            <a:pPr marL="342900" indent="-34290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a:p>
            <a:pPr marL="342900" indent="-342900">
              <a:buAutoNum type="arabicPeriod"/>
            </a:pPr>
            <a:endParaRPr lang="en-US" sz="1600" dirty="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a:p>
            <a:pPr marL="342900" indent="-342900">
              <a:buAutoNum type="arabicPeriod"/>
            </a:pPr>
            <a:endParaRPr lang="en-US" sz="16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26666ED7-EF9A-434D-B536-75F82FC59530}"/>
              </a:ext>
            </a:extLst>
          </p:cNvPr>
          <p:cNvSpPr txBox="1"/>
          <p:nvPr/>
        </p:nvSpPr>
        <p:spPr>
          <a:xfrm>
            <a:off x="8424460" y="2475077"/>
            <a:ext cx="3240000" cy="3382634"/>
          </a:xfrm>
          <a:prstGeom prst="rect">
            <a:avLst/>
          </a:prstGeom>
          <a:solidFill>
            <a:schemeClr val="accent2"/>
          </a:solidFill>
        </p:spPr>
        <p:txBody>
          <a:bodyPr wrap="square" tIns="90000" bIns="90000" rtlCol="0">
            <a:noAutofit/>
          </a:bodyPr>
          <a:lstStyle/>
          <a:p>
            <a:r>
              <a:rPr lang="en-US" b="1" dirty="0">
                <a:solidFill>
                  <a:schemeClr val="bg1"/>
                </a:solidFill>
                <a:latin typeface="Arial" panose="020B0604020202020204" pitchFamily="34" charset="0"/>
                <a:cs typeface="Arial" panose="020B0604020202020204" pitchFamily="34" charset="0"/>
              </a:rPr>
              <a:t>  Non-ICU/Redeployed staff</a:t>
            </a:r>
          </a:p>
          <a:p>
            <a:endParaRPr lang="en-US" sz="9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Useful elements of training </a:t>
            </a:r>
          </a:p>
          <a:p>
            <a:pPr marL="28575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Training that was missing</a:t>
            </a:r>
          </a:p>
          <a:p>
            <a:pPr marL="28575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Useful things learnt (how and from who)</a:t>
            </a:r>
          </a:p>
          <a:p>
            <a:pPr marL="28575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Steepest learning curve (how it was overcome)</a:t>
            </a:r>
          </a:p>
          <a:p>
            <a:pPr marL="28575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Training resources used</a:t>
            </a:r>
          </a:p>
          <a:p>
            <a:pPr marL="28575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What would you do differently?</a:t>
            </a:r>
          </a:p>
          <a:p>
            <a:pPr marL="28575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Advice to a colleague going to work in ICU</a:t>
            </a:r>
          </a:p>
        </p:txBody>
      </p:sp>
      <p:sp>
        <p:nvSpPr>
          <p:cNvPr id="7" name="TextBox 6">
            <a:extLst>
              <a:ext uri="{FF2B5EF4-FFF2-40B4-BE49-F238E27FC236}">
                <a16:creationId xmlns:a16="http://schemas.microsoft.com/office/drawing/2014/main" id="{97F519F5-7E52-4427-BFE0-0CB421E68BCF}"/>
              </a:ext>
            </a:extLst>
          </p:cNvPr>
          <p:cNvSpPr txBox="1"/>
          <p:nvPr/>
        </p:nvSpPr>
        <p:spPr>
          <a:xfrm>
            <a:off x="1190579" y="5908617"/>
            <a:ext cx="1912945" cy="369332"/>
          </a:xfrm>
          <a:prstGeom prst="rect">
            <a:avLst/>
          </a:prstGeom>
          <a:solidFill>
            <a:schemeClr val="accent3">
              <a:lumMod val="20000"/>
              <a:lumOff val="80000"/>
            </a:schemeClr>
          </a:solidFill>
          <a:ln>
            <a:noFill/>
          </a:ln>
        </p:spPr>
        <p:txBody>
          <a:bodyPr wrap="square" rtlCol="0">
            <a:spAutoFit/>
          </a:bodyPr>
          <a:lstStyle/>
          <a:p>
            <a:pPr algn="ctr"/>
            <a:r>
              <a:rPr lang="en-US" b="1" dirty="0">
                <a:latin typeface="Arial" panose="020B0604020202020204" pitchFamily="34" charset="0"/>
                <a:cs typeface="Arial" panose="020B0604020202020204" pitchFamily="34" charset="0"/>
              </a:rPr>
              <a:t>179</a:t>
            </a:r>
            <a:r>
              <a:rPr lang="en-US" dirty="0">
                <a:latin typeface="Arial" panose="020B0604020202020204" pitchFamily="34" charset="0"/>
                <a:cs typeface="Arial" panose="020B0604020202020204" pitchFamily="34" charset="0"/>
              </a:rPr>
              <a:t> responses</a:t>
            </a:r>
          </a:p>
        </p:txBody>
      </p:sp>
      <p:sp>
        <p:nvSpPr>
          <p:cNvPr id="8" name="TextBox 7">
            <a:extLst>
              <a:ext uri="{FF2B5EF4-FFF2-40B4-BE49-F238E27FC236}">
                <a16:creationId xmlns:a16="http://schemas.microsoft.com/office/drawing/2014/main" id="{A026EE6A-21D7-48B4-BFE9-6AA3340DF006}"/>
              </a:ext>
            </a:extLst>
          </p:cNvPr>
          <p:cNvSpPr txBox="1"/>
          <p:nvPr/>
        </p:nvSpPr>
        <p:spPr>
          <a:xfrm>
            <a:off x="5139283" y="5908617"/>
            <a:ext cx="1912945" cy="369332"/>
          </a:xfrm>
          <a:prstGeom prst="rect">
            <a:avLst/>
          </a:prstGeom>
          <a:solidFill>
            <a:schemeClr val="accent3">
              <a:lumMod val="20000"/>
              <a:lumOff val="80000"/>
            </a:schemeClr>
          </a:solidFill>
          <a:ln>
            <a:noFill/>
          </a:ln>
        </p:spPr>
        <p:txBody>
          <a:bodyPr wrap="square" rtlCol="0">
            <a:spAutoFit/>
          </a:bodyPr>
          <a:lstStyle/>
          <a:p>
            <a:pPr algn="ctr"/>
            <a:r>
              <a:rPr lang="en-US" b="1" dirty="0">
                <a:latin typeface="Arial" panose="020B0604020202020204" pitchFamily="34" charset="0"/>
                <a:cs typeface="Arial" panose="020B0604020202020204" pitchFamily="34" charset="0"/>
              </a:rPr>
              <a:t>138</a:t>
            </a:r>
            <a:r>
              <a:rPr lang="en-US" dirty="0">
                <a:latin typeface="Arial" panose="020B0604020202020204" pitchFamily="34" charset="0"/>
                <a:cs typeface="Arial" panose="020B0604020202020204" pitchFamily="34" charset="0"/>
              </a:rPr>
              <a:t> responses</a:t>
            </a:r>
          </a:p>
        </p:txBody>
      </p:sp>
      <p:sp>
        <p:nvSpPr>
          <p:cNvPr id="9" name="TextBox 8">
            <a:extLst>
              <a:ext uri="{FF2B5EF4-FFF2-40B4-BE49-F238E27FC236}">
                <a16:creationId xmlns:a16="http://schemas.microsoft.com/office/drawing/2014/main" id="{BFE98A5C-64C7-4058-B4ED-C694E224FA39}"/>
              </a:ext>
            </a:extLst>
          </p:cNvPr>
          <p:cNvSpPr txBox="1"/>
          <p:nvPr/>
        </p:nvSpPr>
        <p:spPr>
          <a:xfrm>
            <a:off x="9087987" y="5908617"/>
            <a:ext cx="1912945" cy="369332"/>
          </a:xfrm>
          <a:prstGeom prst="rect">
            <a:avLst/>
          </a:prstGeom>
          <a:solidFill>
            <a:schemeClr val="accent3">
              <a:lumMod val="20000"/>
              <a:lumOff val="80000"/>
            </a:schemeClr>
          </a:solidFill>
          <a:ln>
            <a:noFill/>
          </a:ln>
        </p:spPr>
        <p:txBody>
          <a:bodyPr wrap="square" rtlCol="0">
            <a:spAutoFit/>
          </a:bodyPr>
          <a:lstStyle/>
          <a:p>
            <a:pPr algn="ctr"/>
            <a:r>
              <a:rPr lang="en-US" b="1" dirty="0">
                <a:latin typeface="Arial" panose="020B0604020202020204" pitchFamily="34" charset="0"/>
                <a:cs typeface="Arial" panose="020B0604020202020204" pitchFamily="34" charset="0"/>
              </a:rPr>
              <a:t>616</a:t>
            </a:r>
            <a:r>
              <a:rPr lang="en-US" dirty="0">
                <a:latin typeface="Arial" panose="020B0604020202020204" pitchFamily="34" charset="0"/>
                <a:cs typeface="Arial" panose="020B0604020202020204" pitchFamily="34" charset="0"/>
              </a:rPr>
              <a:t> responses</a:t>
            </a:r>
          </a:p>
        </p:txBody>
      </p:sp>
      <p:sp>
        <p:nvSpPr>
          <p:cNvPr id="2" name="Oval 1">
            <a:extLst>
              <a:ext uri="{FF2B5EF4-FFF2-40B4-BE49-F238E27FC236}">
                <a16:creationId xmlns:a16="http://schemas.microsoft.com/office/drawing/2014/main" id="{AC00C6EF-2524-4D2D-B1C4-C422D7C443D3}"/>
              </a:ext>
            </a:extLst>
          </p:cNvPr>
          <p:cNvSpPr/>
          <p:nvPr/>
        </p:nvSpPr>
        <p:spPr>
          <a:xfrm>
            <a:off x="340175" y="2341429"/>
            <a:ext cx="399600" cy="400050"/>
          </a:xfrm>
          <a:prstGeom prst="ellipse">
            <a:avLst/>
          </a:prstGeom>
          <a:solidFill>
            <a:schemeClr val="tx2"/>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1</a:t>
            </a:r>
          </a:p>
        </p:txBody>
      </p:sp>
      <p:sp>
        <p:nvSpPr>
          <p:cNvPr id="12" name="Oval 11">
            <a:extLst>
              <a:ext uri="{FF2B5EF4-FFF2-40B4-BE49-F238E27FC236}">
                <a16:creationId xmlns:a16="http://schemas.microsoft.com/office/drawing/2014/main" id="{7BA0BD00-9A5A-4048-AF11-2D52BFCE5C6D}"/>
              </a:ext>
            </a:extLst>
          </p:cNvPr>
          <p:cNvSpPr/>
          <p:nvPr/>
        </p:nvSpPr>
        <p:spPr>
          <a:xfrm>
            <a:off x="4266360" y="2341429"/>
            <a:ext cx="399600" cy="400050"/>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2</a:t>
            </a:r>
          </a:p>
        </p:txBody>
      </p:sp>
      <p:sp>
        <p:nvSpPr>
          <p:cNvPr id="13" name="Oval 12">
            <a:extLst>
              <a:ext uri="{FF2B5EF4-FFF2-40B4-BE49-F238E27FC236}">
                <a16:creationId xmlns:a16="http://schemas.microsoft.com/office/drawing/2014/main" id="{D6134922-A832-47A2-8168-0842C4BE484D}"/>
              </a:ext>
            </a:extLst>
          </p:cNvPr>
          <p:cNvSpPr/>
          <p:nvPr/>
        </p:nvSpPr>
        <p:spPr>
          <a:xfrm>
            <a:off x="8179742" y="2341429"/>
            <a:ext cx="399600" cy="400050"/>
          </a:xfrm>
          <a:prstGeom prst="ellipse">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3</a:t>
            </a:r>
          </a:p>
        </p:txBody>
      </p:sp>
      <p:sp>
        <p:nvSpPr>
          <p:cNvPr id="14" name="TextBox 13">
            <a:extLst>
              <a:ext uri="{FF2B5EF4-FFF2-40B4-BE49-F238E27FC236}">
                <a16:creationId xmlns:a16="http://schemas.microsoft.com/office/drawing/2014/main" id="{EBBDA677-7CFB-469E-9108-3E2206DDD57B}"/>
              </a:ext>
            </a:extLst>
          </p:cNvPr>
          <p:cNvSpPr txBox="1"/>
          <p:nvPr/>
        </p:nvSpPr>
        <p:spPr>
          <a:xfrm>
            <a:off x="4139309" y="6401588"/>
            <a:ext cx="3913382" cy="369332"/>
          </a:xfrm>
          <a:prstGeom prst="rect">
            <a:avLst/>
          </a:prstGeom>
          <a:solidFill>
            <a:schemeClr val="accent3">
              <a:lumMod val="20000"/>
              <a:lumOff val="80000"/>
            </a:schemeClr>
          </a:solidFill>
          <a:ln w="28575">
            <a:solidFill>
              <a:srgbClr val="FFC000"/>
            </a:solidFill>
          </a:ln>
        </p:spPr>
        <p:txBody>
          <a:bodyPr wrap="square" rtlCol="0">
            <a:spAutoFit/>
          </a:bodyPr>
          <a:lstStyle/>
          <a:p>
            <a:pPr algn="ctr"/>
            <a:r>
              <a:rPr lang="en-US" b="1" dirty="0">
                <a:latin typeface="Arial" panose="020B0604020202020204" pitchFamily="34" charset="0"/>
                <a:cs typeface="Arial" panose="020B0604020202020204" pitchFamily="34" charset="0"/>
              </a:rPr>
              <a:t>Total = 933 responses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986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a:xfrm>
            <a:off x="479229" y="1748628"/>
            <a:ext cx="11137408" cy="7027072"/>
          </a:xfrm>
        </p:spPr>
        <p:txBody>
          <a:bodyPr/>
          <a:lstStyle/>
          <a:p>
            <a:r>
              <a:rPr lang="en-GB" b="1" dirty="0"/>
              <a:t>Survey Results: </a:t>
            </a:r>
            <a:r>
              <a:rPr lang="en-GB" dirty="0"/>
              <a:t>Reponses from </a:t>
            </a:r>
            <a:r>
              <a:rPr lang="en-US" sz="3600" dirty="0">
                <a:solidFill>
                  <a:schemeClr val="accent3"/>
                </a:solidFill>
              </a:rPr>
              <a:t>Pharmacists</a:t>
            </a:r>
            <a:r>
              <a:rPr lang="en-US" sz="3600" dirty="0"/>
              <a:t> that were redeployed to ICU during the pandemic</a:t>
            </a:r>
            <a:br>
              <a:rPr lang="en-US" sz="3600" dirty="0"/>
            </a:br>
            <a:br>
              <a:rPr lang="en-US" sz="3600" dirty="0"/>
            </a:br>
            <a:r>
              <a:rPr lang="en-US" sz="3600" dirty="0"/>
              <a:t>		</a:t>
            </a:r>
            <a:br>
              <a:rPr lang="en-US" sz="3600" dirty="0"/>
            </a:br>
            <a:br>
              <a:rPr lang="en-US" sz="3600" dirty="0"/>
            </a:br>
            <a:br>
              <a:rPr lang="en-US" sz="3600" dirty="0"/>
            </a:br>
            <a:br>
              <a:rPr lang="en-US" sz="3600" dirty="0"/>
            </a:br>
            <a:r>
              <a:rPr lang="en-US" sz="1600" dirty="0">
                <a:solidFill>
                  <a:schemeClr val="tx1"/>
                </a:solidFill>
              </a:rPr>
              <a:t>*Resources that were suggested in the survey responses are being collated separately and are not discussed in this summary</a:t>
            </a:r>
            <a:endParaRPr lang="en-GB" sz="1600" dirty="0">
              <a:solidFill>
                <a:schemeClr val="tx1"/>
              </a:solidFill>
            </a:endParaRPr>
          </a:p>
        </p:txBody>
      </p:sp>
      <p:sp>
        <p:nvSpPr>
          <p:cNvPr id="2" name="TextBox 1">
            <a:extLst>
              <a:ext uri="{FF2B5EF4-FFF2-40B4-BE49-F238E27FC236}">
                <a16:creationId xmlns:a16="http://schemas.microsoft.com/office/drawing/2014/main" id="{50817FAF-CC22-E94D-AD53-2F10F9FB53B5}"/>
              </a:ext>
            </a:extLst>
          </p:cNvPr>
          <p:cNvSpPr txBox="1"/>
          <p:nvPr/>
        </p:nvSpPr>
        <p:spPr>
          <a:xfrm>
            <a:off x="3364992" y="3124201"/>
            <a:ext cx="4315968" cy="655319"/>
          </a:xfrm>
          <a:prstGeom prst="rect">
            <a:avLst/>
          </a:prstGeom>
          <a:ln>
            <a:solidFill>
              <a:schemeClr val="tx2"/>
            </a:solidFill>
          </a:ln>
        </p:spPr>
        <p:txBody>
          <a:bodyPr wrap="square" rtlCol="0">
            <a:spAutoFit/>
          </a:bodyPr>
          <a:lstStyle/>
          <a:p>
            <a:r>
              <a:rPr lang="en-US" sz="3600" dirty="0"/>
              <a:t>Total = 47 Responses</a:t>
            </a:r>
          </a:p>
        </p:txBody>
      </p:sp>
    </p:spTree>
    <p:extLst>
      <p:ext uri="{BB962C8B-B14F-4D97-AF65-F5344CB8AC3E}">
        <p14:creationId xmlns:p14="http://schemas.microsoft.com/office/powerpoint/2010/main" val="2142298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30169027-F5DB-6949-A8CC-4203D7353DC2}"/>
              </a:ext>
            </a:extLst>
          </p:cNvPr>
          <p:cNvSpPr>
            <a:spLocks noGrp="1"/>
          </p:cNvSpPr>
          <p:nvPr>
            <p:ph type="title"/>
          </p:nvPr>
        </p:nvSpPr>
        <p:spPr>
          <a:xfrm>
            <a:off x="527052" y="548646"/>
            <a:ext cx="11137408" cy="611649"/>
          </a:xfrm>
        </p:spPr>
        <p:txBody>
          <a:bodyPr>
            <a:normAutofit fontScale="90000"/>
          </a:bodyPr>
          <a:lstStyle/>
          <a:p>
            <a:r>
              <a:rPr lang="en-US" sz="3200" b="1" dirty="0"/>
              <a:t>Redeployed Pharmacists: Level and Location </a:t>
            </a:r>
            <a:br>
              <a:rPr lang="en-US" sz="3200" b="1" dirty="0"/>
            </a:br>
            <a:endParaRPr lang="en-GB" sz="3200" dirty="0"/>
          </a:p>
        </p:txBody>
      </p:sp>
      <p:graphicFrame>
        <p:nvGraphicFramePr>
          <p:cNvPr id="13" name="Chart 12">
            <a:extLst>
              <a:ext uri="{FF2B5EF4-FFF2-40B4-BE49-F238E27FC236}">
                <a16:creationId xmlns:a16="http://schemas.microsoft.com/office/drawing/2014/main" id="{5A912964-17EF-CF4F-A1F7-58A971BAB9EC}"/>
              </a:ext>
            </a:extLst>
          </p:cNvPr>
          <p:cNvGraphicFramePr/>
          <p:nvPr>
            <p:extLst>
              <p:ext uri="{D42A27DB-BD31-4B8C-83A1-F6EECF244321}">
                <p14:modId xmlns:p14="http://schemas.microsoft.com/office/powerpoint/2010/main" val="1788000336"/>
              </p:ext>
            </p:extLst>
          </p:nvPr>
        </p:nvGraphicFramePr>
        <p:xfrm>
          <a:off x="6875746" y="753652"/>
          <a:ext cx="4348170" cy="5793375"/>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B7651875-5E0F-D145-8CC0-44A755E3D9FB}"/>
              </a:ext>
            </a:extLst>
          </p:cNvPr>
          <p:cNvSpPr txBox="1"/>
          <p:nvPr/>
        </p:nvSpPr>
        <p:spPr>
          <a:xfrm>
            <a:off x="9360724" y="4627929"/>
            <a:ext cx="696517" cy="409367"/>
          </a:xfrm>
          <a:prstGeom prst="rect">
            <a:avLst/>
          </a:prstGeom>
        </p:spPr>
        <p:txBody>
          <a:bodyPr wrap="none" rtlCol="0">
            <a:spAutoFit/>
          </a:bodyPr>
          <a:lstStyle/>
          <a:p>
            <a:pPr algn="l"/>
            <a:r>
              <a:rPr lang="en-US" sz="1625" dirty="0">
                <a:solidFill>
                  <a:schemeClr val="bg1"/>
                </a:solidFill>
              </a:rPr>
              <a:t>North East</a:t>
            </a:r>
          </a:p>
        </p:txBody>
      </p:sp>
      <p:sp>
        <p:nvSpPr>
          <p:cNvPr id="9" name="TextBox 8">
            <a:extLst>
              <a:ext uri="{FF2B5EF4-FFF2-40B4-BE49-F238E27FC236}">
                <a16:creationId xmlns:a16="http://schemas.microsoft.com/office/drawing/2014/main" id="{59A639E8-7BE3-FA4D-B031-C131F91EA38E}"/>
              </a:ext>
            </a:extLst>
          </p:cNvPr>
          <p:cNvSpPr txBox="1"/>
          <p:nvPr/>
        </p:nvSpPr>
        <p:spPr>
          <a:xfrm>
            <a:off x="7754771" y="4375403"/>
            <a:ext cx="751981" cy="409367"/>
          </a:xfrm>
          <a:prstGeom prst="rect">
            <a:avLst/>
          </a:prstGeom>
        </p:spPr>
        <p:txBody>
          <a:bodyPr wrap="none" rtlCol="0">
            <a:spAutoFit/>
          </a:bodyPr>
          <a:lstStyle/>
          <a:p>
            <a:pPr algn="l"/>
            <a:r>
              <a:rPr lang="en-US" sz="1625" dirty="0">
                <a:solidFill>
                  <a:schemeClr val="bg1"/>
                </a:solidFill>
              </a:rPr>
              <a:t>North West</a:t>
            </a:r>
          </a:p>
        </p:txBody>
      </p:sp>
      <p:sp>
        <p:nvSpPr>
          <p:cNvPr id="10" name="TextBox 9">
            <a:extLst>
              <a:ext uri="{FF2B5EF4-FFF2-40B4-BE49-F238E27FC236}">
                <a16:creationId xmlns:a16="http://schemas.microsoft.com/office/drawing/2014/main" id="{7DC71627-03A9-144E-B0F0-6B9F6B15FE94}"/>
              </a:ext>
            </a:extLst>
          </p:cNvPr>
          <p:cNvSpPr txBox="1"/>
          <p:nvPr/>
        </p:nvSpPr>
        <p:spPr>
          <a:xfrm>
            <a:off x="10264104" y="3629774"/>
            <a:ext cx="721475" cy="592470"/>
          </a:xfrm>
          <a:prstGeom prst="rect">
            <a:avLst/>
          </a:prstGeom>
        </p:spPr>
        <p:txBody>
          <a:bodyPr wrap="square" rtlCol="0">
            <a:spAutoFit/>
          </a:bodyPr>
          <a:lstStyle/>
          <a:p>
            <a:pPr algn="l"/>
            <a:r>
              <a:rPr lang="en-US" sz="1625" dirty="0">
                <a:solidFill>
                  <a:schemeClr val="bg1"/>
                </a:solidFill>
              </a:rPr>
              <a:t>South East</a:t>
            </a:r>
          </a:p>
        </p:txBody>
      </p:sp>
      <p:sp>
        <p:nvSpPr>
          <p:cNvPr id="11" name="TextBox 10">
            <a:extLst>
              <a:ext uri="{FF2B5EF4-FFF2-40B4-BE49-F238E27FC236}">
                <a16:creationId xmlns:a16="http://schemas.microsoft.com/office/drawing/2014/main" id="{8F135B9A-B739-3042-859D-DC882D0582FB}"/>
              </a:ext>
            </a:extLst>
          </p:cNvPr>
          <p:cNvSpPr txBox="1"/>
          <p:nvPr/>
        </p:nvSpPr>
        <p:spPr>
          <a:xfrm>
            <a:off x="9567587" y="2591227"/>
            <a:ext cx="979308" cy="592470"/>
          </a:xfrm>
          <a:prstGeom prst="rect">
            <a:avLst/>
          </a:prstGeom>
        </p:spPr>
        <p:txBody>
          <a:bodyPr wrap="square" rtlCol="0">
            <a:spAutoFit/>
          </a:bodyPr>
          <a:lstStyle/>
          <a:p>
            <a:pPr algn="l"/>
            <a:r>
              <a:rPr lang="en-US" sz="1625" dirty="0">
                <a:solidFill>
                  <a:schemeClr val="bg1"/>
                </a:solidFill>
              </a:rPr>
              <a:t>South</a:t>
            </a:r>
          </a:p>
          <a:p>
            <a:pPr algn="l"/>
            <a:r>
              <a:rPr lang="en-US" sz="1625" dirty="0">
                <a:solidFill>
                  <a:schemeClr val="bg1"/>
                </a:solidFill>
              </a:rPr>
              <a:t> West </a:t>
            </a:r>
          </a:p>
        </p:txBody>
      </p:sp>
      <p:sp>
        <p:nvSpPr>
          <p:cNvPr id="7" name="TextBox 6">
            <a:extLst>
              <a:ext uri="{FF2B5EF4-FFF2-40B4-BE49-F238E27FC236}">
                <a16:creationId xmlns:a16="http://schemas.microsoft.com/office/drawing/2014/main" id="{3BA3E59C-D199-A24F-B313-98682C1F564E}"/>
              </a:ext>
            </a:extLst>
          </p:cNvPr>
          <p:cNvSpPr txBox="1"/>
          <p:nvPr/>
        </p:nvSpPr>
        <p:spPr>
          <a:xfrm>
            <a:off x="7754771" y="2819426"/>
            <a:ext cx="792396" cy="592470"/>
          </a:xfrm>
          <a:prstGeom prst="rect">
            <a:avLst/>
          </a:prstGeom>
        </p:spPr>
        <p:txBody>
          <a:bodyPr wrap="none" rtlCol="0">
            <a:spAutoFit/>
          </a:bodyPr>
          <a:lstStyle/>
          <a:p>
            <a:pPr algn="l"/>
            <a:r>
              <a:rPr lang="en-US" sz="1625" dirty="0">
                <a:solidFill>
                  <a:schemeClr val="bg1"/>
                </a:solidFill>
              </a:rPr>
              <a:t>North </a:t>
            </a:r>
          </a:p>
          <a:p>
            <a:pPr algn="l"/>
            <a:r>
              <a:rPr lang="en-US" sz="1625" dirty="0">
                <a:solidFill>
                  <a:schemeClr val="bg1"/>
                </a:solidFill>
              </a:rPr>
              <a:t>Central</a:t>
            </a:r>
          </a:p>
        </p:txBody>
      </p:sp>
      <p:graphicFrame>
        <p:nvGraphicFramePr>
          <p:cNvPr id="14" name="Table 8">
            <a:extLst>
              <a:ext uri="{FF2B5EF4-FFF2-40B4-BE49-F238E27FC236}">
                <a16:creationId xmlns:a16="http://schemas.microsoft.com/office/drawing/2014/main" id="{F4405A02-9D81-DE40-BD28-28C788C6EED9}"/>
              </a:ext>
            </a:extLst>
          </p:cNvPr>
          <p:cNvGraphicFramePr>
            <a:graphicFrameLocks/>
          </p:cNvGraphicFramePr>
          <p:nvPr>
            <p:extLst>
              <p:ext uri="{D42A27DB-BD31-4B8C-83A1-F6EECF244321}">
                <p14:modId xmlns:p14="http://schemas.microsoft.com/office/powerpoint/2010/main" val="3175364608"/>
              </p:ext>
            </p:extLst>
          </p:nvPr>
        </p:nvGraphicFramePr>
        <p:xfrm>
          <a:off x="2312746" y="2189469"/>
          <a:ext cx="2144720" cy="3128141"/>
        </p:xfrm>
        <a:graphic>
          <a:graphicData uri="http://schemas.openxmlformats.org/drawingml/2006/table">
            <a:tbl>
              <a:tblPr firstRow="1" bandRow="1">
                <a:tableStyleId>{5C22544A-7EE6-4342-B048-85BDC9FD1C3A}</a:tableStyleId>
              </a:tblPr>
              <a:tblGrid>
                <a:gridCol w="1603495">
                  <a:extLst>
                    <a:ext uri="{9D8B030D-6E8A-4147-A177-3AD203B41FA5}">
                      <a16:colId xmlns:a16="http://schemas.microsoft.com/office/drawing/2014/main" val="535108653"/>
                    </a:ext>
                  </a:extLst>
                </a:gridCol>
                <a:gridCol w="541225">
                  <a:extLst>
                    <a:ext uri="{9D8B030D-6E8A-4147-A177-3AD203B41FA5}">
                      <a16:colId xmlns:a16="http://schemas.microsoft.com/office/drawing/2014/main" val="3917800418"/>
                    </a:ext>
                  </a:extLst>
                </a:gridCol>
              </a:tblGrid>
              <a:tr h="476885">
                <a:tc>
                  <a:txBody>
                    <a:bodyPr/>
                    <a:lstStyle/>
                    <a:p>
                      <a:r>
                        <a:rPr lang="en-GB" dirty="0"/>
                        <a:t>Banding</a:t>
                      </a:r>
                    </a:p>
                  </a:txBody>
                  <a:tcPr/>
                </a:tc>
                <a:tc>
                  <a:txBody>
                    <a:bodyPr/>
                    <a:lstStyle/>
                    <a:p>
                      <a:r>
                        <a:rPr lang="en-US" dirty="0"/>
                        <a:t>No</a:t>
                      </a:r>
                      <a:endParaRPr lang="en-GB" dirty="0"/>
                    </a:p>
                  </a:txBody>
                  <a:tcPr/>
                </a:tc>
                <a:extLst>
                  <a:ext uri="{0D108BD9-81ED-4DB2-BD59-A6C34878D82A}">
                    <a16:rowId xmlns:a16="http://schemas.microsoft.com/office/drawing/2014/main" val="2915603055"/>
                  </a:ext>
                </a:extLst>
              </a:tr>
              <a:tr h="318770">
                <a:tc>
                  <a:txBody>
                    <a:bodyPr/>
                    <a:lstStyle/>
                    <a:p>
                      <a:pPr marL="0" algn="l" defTabSz="1073084" rtl="0" eaLnBrk="1" fontAlgn="b" latinLnBrk="0" hangingPunct="1"/>
                      <a:r>
                        <a:rPr lang="en-GB" sz="2112" kern="1200" dirty="0">
                          <a:solidFill>
                            <a:schemeClr val="dk1"/>
                          </a:solidFill>
                          <a:latin typeface="+mn-lt"/>
                          <a:ea typeface="+mn-ea"/>
                          <a:cs typeface="+mn-cs"/>
                        </a:rPr>
                        <a:t>Band 5</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3</a:t>
                      </a:r>
                    </a:p>
                  </a:txBody>
                  <a:tcPr marL="9525" marR="9525" marT="9525" marB="0" anchor="b"/>
                </a:tc>
                <a:extLst>
                  <a:ext uri="{0D108BD9-81ED-4DB2-BD59-A6C34878D82A}">
                    <a16:rowId xmlns:a16="http://schemas.microsoft.com/office/drawing/2014/main" val="3631098694"/>
                  </a:ext>
                </a:extLst>
              </a:tr>
              <a:tr h="318770">
                <a:tc>
                  <a:txBody>
                    <a:bodyPr/>
                    <a:lstStyle/>
                    <a:p>
                      <a:pPr marL="0" algn="l" defTabSz="1073084" rtl="0" eaLnBrk="1" fontAlgn="b" latinLnBrk="0" hangingPunct="1"/>
                      <a:r>
                        <a:rPr lang="en-GB" sz="2112" kern="1200" dirty="0">
                          <a:solidFill>
                            <a:schemeClr val="dk1"/>
                          </a:solidFill>
                          <a:latin typeface="+mn-lt"/>
                          <a:ea typeface="+mn-ea"/>
                          <a:cs typeface="+mn-cs"/>
                        </a:rPr>
                        <a:t>Band 6</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2</a:t>
                      </a:r>
                    </a:p>
                  </a:txBody>
                  <a:tcPr marL="9525" marR="9525" marT="9525" marB="0" anchor="b"/>
                </a:tc>
                <a:extLst>
                  <a:ext uri="{0D108BD9-81ED-4DB2-BD59-A6C34878D82A}">
                    <a16:rowId xmlns:a16="http://schemas.microsoft.com/office/drawing/2014/main" val="1676052817"/>
                  </a:ext>
                </a:extLst>
              </a:tr>
              <a:tr h="318770">
                <a:tc>
                  <a:txBody>
                    <a:bodyPr/>
                    <a:lstStyle/>
                    <a:p>
                      <a:pPr marL="0" algn="l" defTabSz="1073084" rtl="0" eaLnBrk="1" fontAlgn="b" latinLnBrk="0" hangingPunct="1"/>
                      <a:r>
                        <a:rPr lang="en-GB" sz="2112" kern="1200" dirty="0">
                          <a:solidFill>
                            <a:schemeClr val="dk1"/>
                          </a:solidFill>
                          <a:latin typeface="+mn-lt"/>
                          <a:ea typeface="+mn-ea"/>
                          <a:cs typeface="+mn-cs"/>
                        </a:rPr>
                        <a:t>Band 7</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10</a:t>
                      </a:r>
                    </a:p>
                  </a:txBody>
                  <a:tcPr marL="9525" marR="9525" marT="9525" marB="0" anchor="b"/>
                </a:tc>
                <a:extLst>
                  <a:ext uri="{0D108BD9-81ED-4DB2-BD59-A6C34878D82A}">
                    <a16:rowId xmlns:a16="http://schemas.microsoft.com/office/drawing/2014/main" val="809176624"/>
                  </a:ext>
                </a:extLst>
              </a:tr>
              <a:tr h="318770">
                <a:tc>
                  <a:txBody>
                    <a:bodyPr/>
                    <a:lstStyle/>
                    <a:p>
                      <a:pPr marL="0" algn="l" defTabSz="1073084" rtl="0" eaLnBrk="1" fontAlgn="b" latinLnBrk="0" hangingPunct="1"/>
                      <a:r>
                        <a:rPr lang="en-GB" sz="2112" kern="1200" dirty="0">
                          <a:solidFill>
                            <a:schemeClr val="dk1"/>
                          </a:solidFill>
                          <a:latin typeface="+mn-lt"/>
                          <a:ea typeface="+mn-ea"/>
                          <a:cs typeface="+mn-cs"/>
                        </a:rPr>
                        <a:t>Band 8A</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19</a:t>
                      </a:r>
                    </a:p>
                  </a:txBody>
                  <a:tcPr marL="9525" marR="9525" marT="9525" marB="0" anchor="b"/>
                </a:tc>
                <a:extLst>
                  <a:ext uri="{0D108BD9-81ED-4DB2-BD59-A6C34878D82A}">
                    <a16:rowId xmlns:a16="http://schemas.microsoft.com/office/drawing/2014/main" val="377516838"/>
                  </a:ext>
                </a:extLst>
              </a:tr>
              <a:tr h="318770">
                <a:tc>
                  <a:txBody>
                    <a:bodyPr/>
                    <a:lstStyle/>
                    <a:p>
                      <a:pPr marL="0" algn="l" defTabSz="1073084" rtl="0" eaLnBrk="1" fontAlgn="b" latinLnBrk="0" hangingPunct="1"/>
                      <a:r>
                        <a:rPr lang="en-GB" sz="2112" kern="1200" dirty="0">
                          <a:solidFill>
                            <a:schemeClr val="dk1"/>
                          </a:solidFill>
                          <a:latin typeface="+mn-lt"/>
                          <a:ea typeface="+mn-ea"/>
                          <a:cs typeface="+mn-cs"/>
                        </a:rPr>
                        <a:t>Band 8B</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10</a:t>
                      </a:r>
                    </a:p>
                  </a:txBody>
                  <a:tcPr marL="9525" marR="9525" marT="9525" marB="0" anchor="b"/>
                </a:tc>
                <a:extLst>
                  <a:ext uri="{0D108BD9-81ED-4DB2-BD59-A6C34878D82A}">
                    <a16:rowId xmlns:a16="http://schemas.microsoft.com/office/drawing/2014/main" val="3575193496"/>
                  </a:ext>
                </a:extLst>
              </a:tr>
              <a:tr h="318770">
                <a:tc>
                  <a:txBody>
                    <a:bodyPr/>
                    <a:lstStyle/>
                    <a:p>
                      <a:pPr marL="0" algn="l" defTabSz="1073084" rtl="0" eaLnBrk="1" fontAlgn="b" latinLnBrk="0" hangingPunct="1"/>
                      <a:r>
                        <a:rPr lang="en-GB" sz="2112" kern="1200" dirty="0">
                          <a:solidFill>
                            <a:schemeClr val="dk1"/>
                          </a:solidFill>
                          <a:latin typeface="+mn-lt"/>
                          <a:ea typeface="+mn-ea"/>
                          <a:cs typeface="+mn-cs"/>
                        </a:rPr>
                        <a:t>Band 8C</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2</a:t>
                      </a:r>
                    </a:p>
                  </a:txBody>
                  <a:tcPr marL="9525" marR="9525" marT="9525" marB="0" anchor="b"/>
                </a:tc>
                <a:extLst>
                  <a:ext uri="{0D108BD9-81ED-4DB2-BD59-A6C34878D82A}">
                    <a16:rowId xmlns:a16="http://schemas.microsoft.com/office/drawing/2014/main" val="1292925720"/>
                  </a:ext>
                </a:extLst>
              </a:tr>
              <a:tr h="318770">
                <a:tc>
                  <a:txBody>
                    <a:bodyPr/>
                    <a:lstStyle/>
                    <a:p>
                      <a:pPr marL="0" algn="l" defTabSz="1073084" rtl="0" eaLnBrk="1" fontAlgn="b" latinLnBrk="0" hangingPunct="1"/>
                      <a:r>
                        <a:rPr lang="en-GB" sz="2112" kern="1200" dirty="0">
                          <a:solidFill>
                            <a:schemeClr val="dk1"/>
                          </a:solidFill>
                          <a:latin typeface="+mn-lt"/>
                          <a:ea typeface="+mn-ea"/>
                          <a:cs typeface="+mn-cs"/>
                        </a:rPr>
                        <a:t>Band 9</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a:t>
                      </a:r>
                    </a:p>
                  </a:txBody>
                  <a:tcPr marL="9525" marR="9525" marT="9525" marB="0" anchor="b"/>
                </a:tc>
                <a:extLst>
                  <a:ext uri="{0D108BD9-81ED-4DB2-BD59-A6C34878D82A}">
                    <a16:rowId xmlns:a16="http://schemas.microsoft.com/office/drawing/2014/main" val="1384555358"/>
                  </a:ext>
                </a:extLst>
              </a:tr>
              <a:tr h="318770">
                <a:tc>
                  <a:txBody>
                    <a:bodyPr/>
                    <a:lstStyle/>
                    <a:p>
                      <a:pPr marL="0" algn="l" defTabSz="1073084" rtl="0" eaLnBrk="1" fontAlgn="b" latinLnBrk="0" hangingPunct="1"/>
                      <a:r>
                        <a:rPr lang="en-GB" sz="2112" b="1" kern="1200" dirty="0">
                          <a:solidFill>
                            <a:schemeClr val="dk1"/>
                          </a:solidFill>
                          <a:latin typeface="+mn-lt"/>
                          <a:ea typeface="+mn-ea"/>
                          <a:cs typeface="+mn-cs"/>
                        </a:rPr>
                        <a:t>Total</a:t>
                      </a:r>
                    </a:p>
                  </a:txBody>
                  <a:tcPr marL="9525" marR="9525" marT="9525" marB="0" anchor="b"/>
                </a:tc>
                <a:tc>
                  <a:txBody>
                    <a:bodyPr/>
                    <a:lstStyle/>
                    <a:p>
                      <a:pPr marL="0" algn="ctr" defTabSz="1073084" rtl="0" eaLnBrk="1" fontAlgn="b" latinLnBrk="0" hangingPunct="1"/>
                      <a:r>
                        <a:rPr lang="en-GB" sz="2112" b="1" kern="1200" dirty="0">
                          <a:solidFill>
                            <a:schemeClr val="dk1"/>
                          </a:solidFill>
                          <a:latin typeface="+mn-lt"/>
                          <a:ea typeface="+mn-ea"/>
                          <a:cs typeface="+mn-cs"/>
                        </a:rPr>
                        <a:t>47</a:t>
                      </a:r>
                    </a:p>
                  </a:txBody>
                  <a:tcPr marL="9525" marR="9525" marT="9525" marB="0" anchor="b"/>
                </a:tc>
                <a:extLst>
                  <a:ext uri="{0D108BD9-81ED-4DB2-BD59-A6C34878D82A}">
                    <a16:rowId xmlns:a16="http://schemas.microsoft.com/office/drawing/2014/main" val="1011383109"/>
                  </a:ext>
                </a:extLst>
              </a:tr>
            </a:tbl>
          </a:graphicData>
        </a:graphic>
      </p:graphicFrame>
    </p:spTree>
    <p:extLst>
      <p:ext uri="{BB962C8B-B14F-4D97-AF65-F5344CB8AC3E}">
        <p14:creationId xmlns:p14="http://schemas.microsoft.com/office/powerpoint/2010/main" val="2472594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a:xfrm>
            <a:off x="528221" y="521720"/>
            <a:ext cx="11125515" cy="1251579"/>
          </a:xfrm>
        </p:spPr>
        <p:txBody>
          <a:bodyPr>
            <a:normAutofit fontScale="90000"/>
          </a:bodyPr>
          <a:lstStyle/>
          <a:p>
            <a:r>
              <a:rPr lang="en-US" sz="3200" b="1" dirty="0"/>
              <a:t>Q1: During the initial COVID response what was the most useful and important elements of training you received?</a:t>
            </a:r>
            <a:endParaRPr lang="en-GB" sz="3200" dirty="0"/>
          </a:p>
        </p:txBody>
      </p:sp>
      <p:sp>
        <p:nvSpPr>
          <p:cNvPr id="18" name="Content Placeholder 1">
            <a:extLst>
              <a:ext uri="{FF2B5EF4-FFF2-40B4-BE49-F238E27FC236}">
                <a16:creationId xmlns:a16="http://schemas.microsoft.com/office/drawing/2014/main" id="{1552DBD1-6397-4743-8A90-76112135B8D2}"/>
              </a:ext>
            </a:extLst>
          </p:cNvPr>
          <p:cNvSpPr txBox="1">
            <a:spLocks/>
          </p:cNvSpPr>
          <p:nvPr/>
        </p:nvSpPr>
        <p:spPr>
          <a:xfrm>
            <a:off x="528221" y="2402333"/>
            <a:ext cx="5347117" cy="4964921"/>
          </a:xfrm>
          <a:prstGeom prst="rect">
            <a:avLst/>
          </a:prstGeom>
        </p:spPr>
        <p:txBody>
          <a:bodyPr/>
          <a:lstStyle>
            <a:lvl1pPr marL="268271" indent="-268271" algn="l" defTabSz="1073084" rtl="0" eaLnBrk="1" latinLnBrk="0" hangingPunct="1">
              <a:lnSpc>
                <a:spcPct val="90000"/>
              </a:lnSpc>
              <a:spcBef>
                <a:spcPts val="1173"/>
              </a:spcBef>
              <a:buClr>
                <a:schemeClr val="accent1"/>
              </a:buClr>
              <a:buFont typeface="Arial" panose="020B0604020202020204" pitchFamily="34" charset="0"/>
              <a:buChar char="•"/>
              <a:defRPr sz="1643" kern="1200">
                <a:solidFill>
                  <a:schemeClr val="tx1"/>
                </a:solidFill>
                <a:latin typeface="Arial" panose="020B0604020202020204" pitchFamily="34" charset="0"/>
                <a:ea typeface="+mn-ea"/>
                <a:cs typeface="Arial" panose="020B0604020202020204" pitchFamily="34" charset="0"/>
              </a:defRPr>
            </a:lvl1pPr>
            <a:lvl2pPr marL="804813" indent="-268271" algn="l" defTabSz="1073084" rtl="0" eaLnBrk="1" latinLnBrk="0" hangingPunct="1">
              <a:lnSpc>
                <a:spcPct val="90000"/>
              </a:lnSpc>
              <a:spcBef>
                <a:spcPts val="587"/>
              </a:spcBef>
              <a:buClr>
                <a:schemeClr val="accent1"/>
              </a:buClr>
              <a:buFont typeface="Courier New" panose="02070309020205020404" pitchFamily="49" charset="0"/>
              <a:buChar char="o"/>
              <a:defRPr sz="1643" kern="1200">
                <a:solidFill>
                  <a:schemeClr val="tx1"/>
                </a:solidFill>
                <a:latin typeface="Arial" panose="020B0604020202020204" pitchFamily="34" charset="0"/>
                <a:ea typeface="+mn-ea"/>
                <a:cs typeface="Arial" panose="020B0604020202020204" pitchFamily="34" charset="0"/>
              </a:defRPr>
            </a:lvl2pPr>
            <a:lvl3pPr marL="1341355"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3pPr>
            <a:lvl4pPr marL="1877897"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4pPr>
            <a:lvl5pPr marL="2414438"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5pPr>
            <a:lvl6pPr marL="2950981"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6pPr>
            <a:lvl7pPr marL="3487523"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7pPr>
            <a:lvl8pPr marL="4024065"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8pPr>
            <a:lvl9pPr marL="4560606"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9pPr>
          </a:lstStyle>
          <a:p>
            <a:pPr marL="0" indent="0">
              <a:buFont typeface="Arial" panose="020B0604020202020204" pitchFamily="34" charset="0"/>
              <a:buNone/>
            </a:pPr>
            <a:endParaRPr lang="en-GB" sz="2000" dirty="0"/>
          </a:p>
        </p:txBody>
      </p:sp>
      <p:graphicFrame>
        <p:nvGraphicFramePr>
          <p:cNvPr id="7" name="Table 6">
            <a:extLst>
              <a:ext uri="{FF2B5EF4-FFF2-40B4-BE49-F238E27FC236}">
                <a16:creationId xmlns:a16="http://schemas.microsoft.com/office/drawing/2014/main" id="{4E294186-282B-6145-924C-DE430670764E}"/>
              </a:ext>
            </a:extLst>
          </p:cNvPr>
          <p:cNvGraphicFramePr>
            <a:graphicFrameLocks noGrp="1"/>
          </p:cNvGraphicFramePr>
          <p:nvPr>
            <p:extLst>
              <p:ext uri="{D42A27DB-BD31-4B8C-83A1-F6EECF244321}">
                <p14:modId xmlns:p14="http://schemas.microsoft.com/office/powerpoint/2010/main" val="3694384323"/>
              </p:ext>
            </p:extLst>
          </p:nvPr>
        </p:nvGraphicFramePr>
        <p:xfrm>
          <a:off x="528221" y="1773299"/>
          <a:ext cx="10658781" cy="3393255"/>
        </p:xfrm>
        <a:graphic>
          <a:graphicData uri="http://schemas.openxmlformats.org/drawingml/2006/table">
            <a:tbl>
              <a:tblPr firstRow="1" bandRow="1">
                <a:tableStyleId>{5C22544A-7EE6-4342-B048-85BDC9FD1C3A}</a:tableStyleId>
              </a:tblPr>
              <a:tblGrid>
                <a:gridCol w="4495953">
                  <a:extLst>
                    <a:ext uri="{9D8B030D-6E8A-4147-A177-3AD203B41FA5}">
                      <a16:colId xmlns:a16="http://schemas.microsoft.com/office/drawing/2014/main" val="1456609579"/>
                    </a:ext>
                  </a:extLst>
                </a:gridCol>
                <a:gridCol w="749300">
                  <a:extLst>
                    <a:ext uri="{9D8B030D-6E8A-4147-A177-3AD203B41FA5}">
                      <a16:colId xmlns:a16="http://schemas.microsoft.com/office/drawing/2014/main" val="392449706"/>
                    </a:ext>
                  </a:extLst>
                </a:gridCol>
                <a:gridCol w="4662742">
                  <a:extLst>
                    <a:ext uri="{9D8B030D-6E8A-4147-A177-3AD203B41FA5}">
                      <a16:colId xmlns:a16="http://schemas.microsoft.com/office/drawing/2014/main" val="2450801363"/>
                    </a:ext>
                  </a:extLst>
                </a:gridCol>
                <a:gridCol w="750786">
                  <a:extLst>
                    <a:ext uri="{9D8B030D-6E8A-4147-A177-3AD203B41FA5}">
                      <a16:colId xmlns:a16="http://schemas.microsoft.com/office/drawing/2014/main" val="438547577"/>
                    </a:ext>
                  </a:extLst>
                </a:gridCol>
              </a:tblGrid>
              <a:tr h="500001">
                <a:tc gridSpan="2">
                  <a:txBody>
                    <a:bodyPr/>
                    <a:lstStyle/>
                    <a:p>
                      <a:pPr algn="ctr"/>
                      <a:r>
                        <a:rPr lang="en-US" dirty="0"/>
                        <a:t>ICU Skills and Knowledge</a:t>
                      </a:r>
                    </a:p>
                  </a:txBody>
                  <a:tcPr/>
                </a:tc>
                <a:tc hMerge="1">
                  <a:txBody>
                    <a:bodyPr/>
                    <a:lstStyle/>
                    <a:p>
                      <a:endParaRPr lang="en-US" dirty="0"/>
                    </a:p>
                  </a:txBody>
                  <a:tcPr/>
                </a:tc>
                <a:tc gridSpan="2">
                  <a:txBody>
                    <a:bodyPr/>
                    <a:lstStyle/>
                    <a:p>
                      <a:pPr algn="ctr"/>
                      <a:r>
                        <a:rPr lang="en-US" dirty="0"/>
                        <a:t>General</a:t>
                      </a:r>
                    </a:p>
                  </a:txBody>
                  <a:tcPr/>
                </a:tc>
                <a:tc hMerge="1">
                  <a:txBody>
                    <a:bodyPr/>
                    <a:lstStyle/>
                    <a:p>
                      <a:endParaRPr lang="en-US" dirty="0"/>
                    </a:p>
                  </a:txBody>
                  <a:tcPr/>
                </a:tc>
                <a:extLst>
                  <a:ext uri="{0D108BD9-81ED-4DB2-BD59-A6C34878D82A}">
                    <a16:rowId xmlns:a16="http://schemas.microsoft.com/office/drawing/2014/main" val="675902883"/>
                  </a:ext>
                </a:extLst>
              </a:tr>
              <a:tr h="413322">
                <a:tc>
                  <a:txBody>
                    <a:bodyPr/>
                    <a:lstStyle/>
                    <a:p>
                      <a:pPr algn="l" rtl="0" fontAlgn="b"/>
                      <a:r>
                        <a:rPr lang="en-GB" sz="2112" kern="1200" dirty="0">
                          <a:solidFill>
                            <a:schemeClr val="dk1"/>
                          </a:solidFill>
                          <a:latin typeface="+mn-lt"/>
                          <a:ea typeface="+mn-ea"/>
                          <a:cs typeface="+mn-cs"/>
                        </a:rPr>
                        <a:t>Pharmacy specific knowledge </a:t>
                      </a:r>
                    </a:p>
                  </a:txBody>
                  <a:tcPr marL="9525" marR="9525" marT="9525" marB="0" anchor="b"/>
                </a:tc>
                <a:tc>
                  <a:txBody>
                    <a:bodyPr/>
                    <a:lstStyle/>
                    <a:p>
                      <a:pPr algn="ctr" rtl="0" fontAlgn="b"/>
                      <a:r>
                        <a:rPr lang="en-GB" sz="2112" kern="1200" dirty="0">
                          <a:solidFill>
                            <a:schemeClr val="dk1"/>
                          </a:solidFill>
                          <a:latin typeface="+mn-lt"/>
                          <a:ea typeface="+mn-ea"/>
                          <a:cs typeface="+mn-cs"/>
                        </a:rPr>
                        <a:t>16</a:t>
                      </a:r>
                    </a:p>
                  </a:txBody>
                  <a:tcPr marL="9525" marR="9525" marT="9525" marB="0" anchor="b"/>
                </a:tc>
                <a:tc>
                  <a:txBody>
                    <a:bodyPr/>
                    <a:lstStyle/>
                    <a:p>
                      <a:pPr algn="l" rtl="0" fontAlgn="b"/>
                      <a:r>
                        <a:rPr lang="en-GB" sz="2112" kern="1200" dirty="0">
                          <a:solidFill>
                            <a:schemeClr val="dk1"/>
                          </a:solidFill>
                          <a:latin typeface="+mn-lt"/>
                          <a:ea typeface="+mn-ea"/>
                          <a:cs typeface="+mn-cs"/>
                        </a:rPr>
                        <a:t>Support from other pharmacists</a:t>
                      </a:r>
                    </a:p>
                  </a:txBody>
                  <a:tcPr marL="9525" marR="9525" marT="9525" marB="0" anchor="b"/>
                </a:tc>
                <a:tc>
                  <a:txBody>
                    <a:bodyPr/>
                    <a:lstStyle/>
                    <a:p>
                      <a:pPr algn="ctr" rtl="0" fontAlgn="b"/>
                      <a:r>
                        <a:rPr lang="en-GB" sz="2112" kern="1200" dirty="0">
                          <a:solidFill>
                            <a:schemeClr val="dk1"/>
                          </a:solidFill>
                          <a:latin typeface="+mn-lt"/>
                          <a:ea typeface="+mn-ea"/>
                          <a:cs typeface="+mn-cs"/>
                        </a:rPr>
                        <a:t>17</a:t>
                      </a:r>
                    </a:p>
                  </a:txBody>
                  <a:tcPr marL="9525" marR="9525" marT="9525" marB="0" anchor="b"/>
                </a:tc>
                <a:extLst>
                  <a:ext uri="{0D108BD9-81ED-4DB2-BD59-A6C34878D82A}">
                    <a16:rowId xmlns:a16="http://schemas.microsoft.com/office/drawing/2014/main" val="3472057552"/>
                  </a:ext>
                </a:extLst>
              </a:tr>
              <a:tr h="413322">
                <a:tc>
                  <a:txBody>
                    <a:bodyPr/>
                    <a:lstStyle/>
                    <a:p>
                      <a:pPr algn="l" rtl="0" fontAlgn="b"/>
                      <a:r>
                        <a:rPr lang="en-GB" sz="2112" kern="1200" dirty="0">
                          <a:solidFill>
                            <a:schemeClr val="dk1"/>
                          </a:solidFill>
                          <a:latin typeface="+mn-lt"/>
                          <a:ea typeface="+mn-ea"/>
                          <a:cs typeface="+mn-cs"/>
                        </a:rPr>
                        <a:t>Sedation</a:t>
                      </a:r>
                    </a:p>
                  </a:txBody>
                  <a:tcPr marL="9525" marR="9525" marT="9525" marB="0" anchor="b"/>
                </a:tc>
                <a:tc>
                  <a:txBody>
                    <a:bodyPr/>
                    <a:lstStyle/>
                    <a:p>
                      <a:pPr algn="ctr" rtl="0" fontAlgn="b"/>
                      <a:r>
                        <a:rPr lang="en-GB" sz="2112" kern="1200">
                          <a:solidFill>
                            <a:schemeClr val="dk1"/>
                          </a:solidFill>
                          <a:latin typeface="+mn-lt"/>
                          <a:ea typeface="+mn-ea"/>
                          <a:cs typeface="+mn-cs"/>
                        </a:rPr>
                        <a:t>4</a:t>
                      </a:r>
                    </a:p>
                  </a:txBody>
                  <a:tcPr marL="9525" marR="9525" marT="9525" marB="0" anchor="b"/>
                </a:tc>
                <a:tc>
                  <a:txBody>
                    <a:bodyPr/>
                    <a:lstStyle/>
                    <a:p>
                      <a:pPr marL="0" algn="l" defTabSz="1073084" rtl="0" eaLnBrk="1" fontAlgn="b" latinLnBrk="0" hangingPunct="1"/>
                      <a:r>
                        <a:rPr lang="en-GB" sz="2112" kern="1200" dirty="0">
                          <a:solidFill>
                            <a:schemeClr val="dk1"/>
                          </a:solidFill>
                          <a:latin typeface="+mn-lt"/>
                          <a:ea typeface="+mn-ea"/>
                          <a:cs typeface="+mn-cs"/>
                        </a:rPr>
                        <a:t>Introduction/cross-skilling course</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9</a:t>
                      </a:r>
                    </a:p>
                  </a:txBody>
                  <a:tcPr marL="9525" marR="9525" marT="9525" marB="0" anchor="b"/>
                </a:tc>
                <a:extLst>
                  <a:ext uri="{0D108BD9-81ED-4DB2-BD59-A6C34878D82A}">
                    <a16:rowId xmlns:a16="http://schemas.microsoft.com/office/drawing/2014/main" val="606391814"/>
                  </a:ext>
                </a:extLst>
              </a:tr>
              <a:tr h="413322">
                <a:tc>
                  <a:txBody>
                    <a:bodyPr/>
                    <a:lstStyle/>
                    <a:p>
                      <a:pPr algn="l" rtl="0" fontAlgn="b"/>
                      <a:r>
                        <a:rPr lang="en-GB" sz="2112" kern="1200" dirty="0">
                          <a:solidFill>
                            <a:schemeClr val="dk1"/>
                          </a:solidFill>
                          <a:latin typeface="+mn-lt"/>
                          <a:ea typeface="+mn-ea"/>
                          <a:cs typeface="+mn-cs"/>
                        </a:rPr>
                        <a:t>PPE</a:t>
                      </a:r>
                    </a:p>
                  </a:txBody>
                  <a:tcPr marL="9525" marR="9525" marT="9525" marB="0" anchor="b"/>
                </a:tc>
                <a:tc>
                  <a:txBody>
                    <a:bodyPr/>
                    <a:lstStyle/>
                    <a:p>
                      <a:pPr algn="ctr" rtl="0" fontAlgn="b"/>
                      <a:r>
                        <a:rPr lang="en-GB" sz="2112" kern="1200" dirty="0">
                          <a:solidFill>
                            <a:schemeClr val="dk1"/>
                          </a:solidFill>
                          <a:latin typeface="+mn-lt"/>
                          <a:ea typeface="+mn-ea"/>
                          <a:cs typeface="+mn-cs"/>
                        </a:rPr>
                        <a:t>3</a:t>
                      </a:r>
                    </a:p>
                  </a:txBody>
                  <a:tcPr marL="9525" marR="9525" marT="9525" marB="0" anchor="b"/>
                </a:tc>
                <a:tc>
                  <a:txBody>
                    <a:bodyPr/>
                    <a:lstStyle/>
                    <a:p>
                      <a:pPr algn="l" rtl="0" fontAlgn="b"/>
                      <a:r>
                        <a:rPr lang="en-GB" sz="2112" kern="1200" dirty="0">
                          <a:solidFill>
                            <a:schemeClr val="dk1"/>
                          </a:solidFill>
                          <a:latin typeface="+mn-lt"/>
                          <a:ea typeface="+mn-ea"/>
                          <a:cs typeface="+mn-cs"/>
                        </a:rPr>
                        <a:t>Shadowing in ICU</a:t>
                      </a:r>
                    </a:p>
                  </a:txBody>
                  <a:tcPr marL="9525" marR="9525" marT="9525" marB="0" anchor="b"/>
                </a:tc>
                <a:tc>
                  <a:txBody>
                    <a:bodyPr/>
                    <a:lstStyle/>
                    <a:p>
                      <a:pPr algn="ctr" rtl="0" fontAlgn="b"/>
                      <a:r>
                        <a:rPr lang="en-GB" sz="2112" kern="1200" dirty="0">
                          <a:solidFill>
                            <a:schemeClr val="dk1"/>
                          </a:solidFill>
                          <a:latin typeface="+mn-lt"/>
                          <a:ea typeface="+mn-ea"/>
                          <a:cs typeface="+mn-cs"/>
                        </a:rPr>
                        <a:t>9</a:t>
                      </a:r>
                    </a:p>
                  </a:txBody>
                  <a:tcPr marL="9525" marR="9525" marT="9525" marB="0" anchor="b"/>
                </a:tc>
                <a:extLst>
                  <a:ext uri="{0D108BD9-81ED-4DB2-BD59-A6C34878D82A}">
                    <a16:rowId xmlns:a16="http://schemas.microsoft.com/office/drawing/2014/main" val="4020408279"/>
                  </a:ext>
                </a:extLst>
              </a:tr>
              <a:tr h="413322">
                <a:tc>
                  <a:txBody>
                    <a:bodyPr/>
                    <a:lstStyle/>
                    <a:p>
                      <a:pPr algn="l" rtl="0" fontAlgn="b"/>
                      <a:r>
                        <a:rPr lang="en-GB" sz="2112" kern="1200" dirty="0">
                          <a:solidFill>
                            <a:schemeClr val="dk1"/>
                          </a:solidFill>
                          <a:latin typeface="+mn-lt"/>
                          <a:ea typeface="+mn-ea"/>
                          <a:cs typeface="+mn-cs"/>
                        </a:rPr>
                        <a:t>COVID knowledge </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tc>
                  <a:txBody>
                    <a:bodyPr/>
                    <a:lstStyle/>
                    <a:p>
                      <a:pPr marL="0" algn="l" defTabSz="1073084" rtl="0" eaLnBrk="1" fontAlgn="b" latinLnBrk="0" hangingPunct="1"/>
                      <a:r>
                        <a:rPr lang="en-GB" sz="2112" kern="1200" dirty="0">
                          <a:solidFill>
                            <a:schemeClr val="dk1"/>
                          </a:solidFill>
                          <a:latin typeface="+mn-lt"/>
                          <a:ea typeface="+mn-ea"/>
                          <a:cs typeface="+mn-cs"/>
                        </a:rPr>
                        <a:t>Online resources</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8</a:t>
                      </a:r>
                    </a:p>
                  </a:txBody>
                  <a:tcPr marL="9525" marR="9525" marT="9525" marB="0" anchor="b"/>
                </a:tc>
                <a:extLst>
                  <a:ext uri="{0D108BD9-81ED-4DB2-BD59-A6C34878D82A}">
                    <a16:rowId xmlns:a16="http://schemas.microsoft.com/office/drawing/2014/main" val="2691559305"/>
                  </a:ext>
                </a:extLst>
              </a:tr>
              <a:tr h="413322">
                <a:tc>
                  <a:txBody>
                    <a:bodyPr/>
                    <a:lstStyle/>
                    <a:p>
                      <a:pPr algn="l" rtl="0" fontAlgn="b"/>
                      <a:r>
                        <a:rPr lang="en-GB" sz="2112" kern="1200" dirty="0">
                          <a:solidFill>
                            <a:schemeClr val="dk1"/>
                          </a:solidFill>
                          <a:latin typeface="+mn-lt"/>
                          <a:ea typeface="+mn-ea"/>
                          <a:cs typeface="+mn-cs"/>
                        </a:rPr>
                        <a:t>Filtration/renal replacement</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tc>
                  <a:txBody>
                    <a:bodyPr/>
                    <a:lstStyle/>
                    <a:p>
                      <a:pPr marL="0" algn="l" defTabSz="1073084" rtl="0" eaLnBrk="1" fontAlgn="b" latinLnBrk="0" hangingPunct="1"/>
                      <a:r>
                        <a:rPr lang="en-GB" sz="2112" kern="1200" dirty="0">
                          <a:solidFill>
                            <a:schemeClr val="dk1"/>
                          </a:solidFill>
                          <a:latin typeface="+mn-lt"/>
                          <a:ea typeface="+mn-ea"/>
                          <a:cs typeface="+mn-cs"/>
                        </a:rPr>
                        <a:t>Pharmacy organisations</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8</a:t>
                      </a:r>
                    </a:p>
                  </a:txBody>
                  <a:tcPr marL="9525" marR="9525" marT="9525" marB="0" anchor="b"/>
                </a:tc>
                <a:extLst>
                  <a:ext uri="{0D108BD9-81ED-4DB2-BD59-A6C34878D82A}">
                    <a16:rowId xmlns:a16="http://schemas.microsoft.com/office/drawing/2014/main" val="1397660763"/>
                  </a:ext>
                </a:extLst>
              </a:tr>
              <a:tr h="413322">
                <a:tc>
                  <a:txBody>
                    <a:bodyPr/>
                    <a:lstStyle/>
                    <a:p>
                      <a:pPr algn="l" rtl="0" fontAlgn="b"/>
                      <a:r>
                        <a:rPr lang="en-GB" sz="2112" kern="1200" dirty="0">
                          <a:solidFill>
                            <a:schemeClr val="dk1"/>
                          </a:solidFill>
                          <a:latin typeface="+mn-lt"/>
                          <a:ea typeface="+mn-ea"/>
                          <a:cs typeface="+mn-cs"/>
                        </a:rPr>
                        <a:t>Infusions</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tc>
                  <a:txBody>
                    <a:bodyPr/>
                    <a:lstStyle/>
                    <a:p>
                      <a:pPr marL="0" algn="l" defTabSz="1073084" rtl="0" eaLnBrk="1" fontAlgn="b" latinLnBrk="0" hangingPunct="1"/>
                      <a:r>
                        <a:rPr lang="en-GB" sz="2112" kern="1200" dirty="0">
                          <a:solidFill>
                            <a:schemeClr val="dk1"/>
                          </a:solidFill>
                          <a:latin typeface="+mn-lt"/>
                          <a:ea typeface="+mn-ea"/>
                          <a:cs typeface="+mn-cs"/>
                        </a:rPr>
                        <a:t>Drug shortages and procurement</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3</a:t>
                      </a:r>
                    </a:p>
                  </a:txBody>
                  <a:tcPr marL="9525" marR="9525" marT="9525" marB="0" anchor="b"/>
                </a:tc>
                <a:extLst>
                  <a:ext uri="{0D108BD9-81ED-4DB2-BD59-A6C34878D82A}">
                    <a16:rowId xmlns:a16="http://schemas.microsoft.com/office/drawing/2014/main" val="1216637282"/>
                  </a:ext>
                </a:extLst>
              </a:tr>
              <a:tr h="413322">
                <a:tc>
                  <a:txBody>
                    <a:bodyPr/>
                    <a:lstStyle/>
                    <a:p>
                      <a:pPr algn="l" rtl="0" fontAlgn="b"/>
                      <a:r>
                        <a:rPr lang="en-GB" sz="2112" kern="1200" dirty="0">
                          <a:solidFill>
                            <a:schemeClr val="dk1"/>
                          </a:solidFill>
                          <a:latin typeface="+mn-lt"/>
                          <a:ea typeface="+mn-ea"/>
                          <a:cs typeface="+mn-cs"/>
                        </a:rPr>
                        <a:t>Ventilation</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tc>
                  <a:txBody>
                    <a:bodyPr/>
                    <a:lstStyle/>
                    <a:p>
                      <a:pPr marL="0" algn="l" defTabSz="1073084" rtl="0" eaLnBrk="1" fontAlgn="b" latinLnBrk="0" hangingPunct="1"/>
                      <a:r>
                        <a:rPr lang="en-GB" sz="2112" kern="1200" dirty="0">
                          <a:solidFill>
                            <a:schemeClr val="dk1"/>
                          </a:solidFill>
                          <a:latin typeface="+mn-lt"/>
                          <a:ea typeface="+mn-ea"/>
                          <a:cs typeface="+mn-cs"/>
                        </a:rPr>
                        <a:t>Trust guidelines</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3</a:t>
                      </a:r>
                    </a:p>
                  </a:txBody>
                  <a:tcPr marL="9525" marR="9525" marT="9525" marB="0" anchor="b"/>
                </a:tc>
                <a:extLst>
                  <a:ext uri="{0D108BD9-81ED-4DB2-BD59-A6C34878D82A}">
                    <a16:rowId xmlns:a16="http://schemas.microsoft.com/office/drawing/2014/main" val="1534065186"/>
                  </a:ext>
                </a:extLst>
              </a:tr>
            </a:tbl>
          </a:graphicData>
        </a:graphic>
      </p:graphicFrame>
    </p:spTree>
    <p:extLst>
      <p:ext uri="{BB962C8B-B14F-4D97-AF65-F5344CB8AC3E}">
        <p14:creationId xmlns:p14="http://schemas.microsoft.com/office/powerpoint/2010/main" val="2339795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9FAC633E-3C30-FD4C-9791-93E74FD0911B}"/>
              </a:ext>
            </a:extLst>
          </p:cNvPr>
          <p:cNvGrpSpPr>
            <a:grpSpLocks noChangeAspect="1"/>
          </p:cNvGrpSpPr>
          <p:nvPr/>
        </p:nvGrpSpPr>
        <p:grpSpPr>
          <a:xfrm>
            <a:off x="817399" y="1910877"/>
            <a:ext cx="804231" cy="803353"/>
            <a:chOff x="3402012" y="5520531"/>
            <a:chExt cx="1454150" cy="1452563"/>
          </a:xfrm>
        </p:grpSpPr>
        <p:sp>
          <p:nvSpPr>
            <p:cNvPr id="24" name="Oval 152">
              <a:extLst>
                <a:ext uri="{FF2B5EF4-FFF2-40B4-BE49-F238E27FC236}">
                  <a16:creationId xmlns:a16="http://schemas.microsoft.com/office/drawing/2014/main" id="{644A54A9-341C-DE46-8658-16AA7ED24D11}"/>
                </a:ext>
              </a:extLst>
            </p:cNvPr>
            <p:cNvSpPr>
              <a:spLocks noChangeArrowheads="1"/>
            </p:cNvSpPr>
            <p:nvPr/>
          </p:nvSpPr>
          <p:spPr bwMode="auto">
            <a:xfrm>
              <a:off x="3402012" y="5520531"/>
              <a:ext cx="1454150" cy="1452563"/>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25" name="Rectangle 45">
              <a:extLst>
                <a:ext uri="{FF2B5EF4-FFF2-40B4-BE49-F238E27FC236}">
                  <a16:creationId xmlns:a16="http://schemas.microsoft.com/office/drawing/2014/main" id="{0569BA94-2B46-6640-9C1F-D0B14621BD12}"/>
                </a:ext>
              </a:extLst>
            </p:cNvPr>
            <p:cNvSpPr>
              <a:spLocks noChangeArrowheads="1"/>
            </p:cNvSpPr>
            <p:nvPr/>
          </p:nvSpPr>
          <p:spPr bwMode="auto">
            <a:xfrm>
              <a:off x="4052888" y="6034088"/>
              <a:ext cx="158750" cy="165100"/>
            </a:xfrm>
            <a:prstGeom prst="rect">
              <a:avLst/>
            </a:prstGeom>
            <a:solidFill>
              <a:srgbClr val="F0C9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6" name="Freeform 46">
              <a:extLst>
                <a:ext uri="{FF2B5EF4-FFF2-40B4-BE49-F238E27FC236}">
                  <a16:creationId xmlns:a16="http://schemas.microsoft.com/office/drawing/2014/main" id="{597AF841-257F-204B-B9A0-9879CAEF5461}"/>
                </a:ext>
              </a:extLst>
            </p:cNvPr>
            <p:cNvSpPr>
              <a:spLocks/>
            </p:cNvSpPr>
            <p:nvPr/>
          </p:nvSpPr>
          <p:spPr bwMode="auto">
            <a:xfrm>
              <a:off x="4359276" y="6408738"/>
              <a:ext cx="161925" cy="388938"/>
            </a:xfrm>
            <a:custGeom>
              <a:avLst/>
              <a:gdLst>
                <a:gd name="T0" fmla="*/ 12 w 51"/>
                <a:gd name="T1" fmla="*/ 122 h 122"/>
                <a:gd name="T2" fmla="*/ 8 w 51"/>
                <a:gd name="T3" fmla="*/ 94 h 122"/>
                <a:gd name="T4" fmla="*/ 0 w 51"/>
                <a:gd name="T5" fmla="*/ 32 h 122"/>
                <a:gd name="T6" fmla="*/ 40 w 51"/>
                <a:gd name="T7" fmla="*/ 18 h 122"/>
                <a:gd name="T8" fmla="*/ 50 w 51"/>
                <a:gd name="T9" fmla="*/ 75 h 122"/>
                <a:gd name="T10" fmla="*/ 51 w 51"/>
                <a:gd name="T11" fmla="*/ 101 h 122"/>
                <a:gd name="T12" fmla="*/ 12 w 51"/>
                <a:gd name="T13" fmla="*/ 122 h 122"/>
              </a:gdLst>
              <a:ahLst/>
              <a:cxnLst>
                <a:cxn ang="0">
                  <a:pos x="T0" y="T1"/>
                </a:cxn>
                <a:cxn ang="0">
                  <a:pos x="T2" y="T3"/>
                </a:cxn>
                <a:cxn ang="0">
                  <a:pos x="T4" y="T5"/>
                </a:cxn>
                <a:cxn ang="0">
                  <a:pos x="T6" y="T7"/>
                </a:cxn>
                <a:cxn ang="0">
                  <a:pos x="T8" y="T9"/>
                </a:cxn>
                <a:cxn ang="0">
                  <a:pos x="T10" y="T11"/>
                </a:cxn>
                <a:cxn ang="0">
                  <a:pos x="T12" y="T13"/>
                </a:cxn>
              </a:cxnLst>
              <a:rect l="0" t="0" r="r" b="b"/>
              <a:pathLst>
                <a:path w="51" h="122">
                  <a:moveTo>
                    <a:pt x="12" y="122"/>
                  </a:moveTo>
                  <a:cubicBezTo>
                    <a:pt x="10" y="110"/>
                    <a:pt x="10" y="104"/>
                    <a:pt x="8" y="94"/>
                  </a:cubicBezTo>
                  <a:cubicBezTo>
                    <a:pt x="6" y="80"/>
                    <a:pt x="0" y="32"/>
                    <a:pt x="0" y="32"/>
                  </a:cubicBezTo>
                  <a:cubicBezTo>
                    <a:pt x="8" y="0"/>
                    <a:pt x="39" y="3"/>
                    <a:pt x="40" y="18"/>
                  </a:cubicBezTo>
                  <a:cubicBezTo>
                    <a:pt x="42" y="33"/>
                    <a:pt x="47" y="48"/>
                    <a:pt x="50" y="75"/>
                  </a:cubicBezTo>
                  <a:cubicBezTo>
                    <a:pt x="51" y="85"/>
                    <a:pt x="51" y="93"/>
                    <a:pt x="51" y="101"/>
                  </a:cubicBezTo>
                  <a:cubicBezTo>
                    <a:pt x="39" y="109"/>
                    <a:pt x="26" y="116"/>
                    <a:pt x="12" y="122"/>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7" name="Freeform 47">
              <a:extLst>
                <a:ext uri="{FF2B5EF4-FFF2-40B4-BE49-F238E27FC236}">
                  <a16:creationId xmlns:a16="http://schemas.microsoft.com/office/drawing/2014/main" id="{40E5BEC6-92C7-2C41-999E-250639C0E0F5}"/>
                </a:ext>
              </a:extLst>
            </p:cNvPr>
            <p:cNvSpPr>
              <a:spLocks/>
            </p:cNvSpPr>
            <p:nvPr/>
          </p:nvSpPr>
          <p:spPr bwMode="auto">
            <a:xfrm>
              <a:off x="4378326" y="6227763"/>
              <a:ext cx="152400" cy="534988"/>
            </a:xfrm>
            <a:custGeom>
              <a:avLst/>
              <a:gdLst>
                <a:gd name="T0" fmla="*/ 19 w 48"/>
                <a:gd name="T1" fmla="*/ 0 h 168"/>
                <a:gd name="T2" fmla="*/ 22 w 48"/>
                <a:gd name="T3" fmla="*/ 1 h 168"/>
                <a:gd name="T4" fmla="*/ 32 w 48"/>
                <a:gd name="T5" fmla="*/ 14 h 168"/>
                <a:gd name="T6" fmla="*/ 48 w 48"/>
                <a:gd name="T7" fmla="*/ 156 h 168"/>
                <a:gd name="T8" fmla="*/ 36 w 48"/>
                <a:gd name="T9" fmla="*/ 164 h 168"/>
                <a:gd name="T10" fmla="*/ 2 w 48"/>
                <a:gd name="T11" fmla="*/ 168 h 168"/>
                <a:gd name="T12" fmla="*/ 0 w 48"/>
                <a:gd name="T13" fmla="*/ 141 h 168"/>
                <a:gd name="T14" fmla="*/ 21 w 48"/>
                <a:gd name="T15" fmla="*/ 1 h 168"/>
                <a:gd name="T16" fmla="*/ 19 w 48"/>
                <a:gd name="T17" fmla="*/ 0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168">
                  <a:moveTo>
                    <a:pt x="19" y="0"/>
                  </a:moveTo>
                  <a:cubicBezTo>
                    <a:pt x="20" y="0"/>
                    <a:pt x="21" y="1"/>
                    <a:pt x="22" y="1"/>
                  </a:cubicBezTo>
                  <a:cubicBezTo>
                    <a:pt x="27" y="3"/>
                    <a:pt x="30" y="9"/>
                    <a:pt x="32" y="14"/>
                  </a:cubicBezTo>
                  <a:cubicBezTo>
                    <a:pt x="40" y="31"/>
                    <a:pt x="45" y="105"/>
                    <a:pt x="48" y="156"/>
                  </a:cubicBezTo>
                  <a:cubicBezTo>
                    <a:pt x="44" y="159"/>
                    <a:pt x="40" y="162"/>
                    <a:pt x="36" y="164"/>
                  </a:cubicBezTo>
                  <a:cubicBezTo>
                    <a:pt x="2" y="168"/>
                    <a:pt x="2" y="168"/>
                    <a:pt x="2" y="168"/>
                  </a:cubicBezTo>
                  <a:cubicBezTo>
                    <a:pt x="0" y="141"/>
                    <a:pt x="0" y="141"/>
                    <a:pt x="0" y="141"/>
                  </a:cubicBezTo>
                  <a:cubicBezTo>
                    <a:pt x="6" y="92"/>
                    <a:pt x="16" y="32"/>
                    <a:pt x="21" y="1"/>
                  </a:cubicBezTo>
                  <a:cubicBezTo>
                    <a:pt x="20" y="1"/>
                    <a:pt x="19" y="0"/>
                    <a:pt x="19"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8" name="Freeform 48">
              <a:extLst>
                <a:ext uri="{FF2B5EF4-FFF2-40B4-BE49-F238E27FC236}">
                  <a16:creationId xmlns:a16="http://schemas.microsoft.com/office/drawing/2014/main" id="{12B1A45F-854D-D840-8729-294CA01B4514}"/>
                </a:ext>
              </a:extLst>
            </p:cNvPr>
            <p:cNvSpPr>
              <a:spLocks/>
            </p:cNvSpPr>
            <p:nvPr/>
          </p:nvSpPr>
          <p:spPr bwMode="auto">
            <a:xfrm>
              <a:off x="4378326" y="6557963"/>
              <a:ext cx="38100" cy="204788"/>
            </a:xfrm>
            <a:custGeom>
              <a:avLst/>
              <a:gdLst>
                <a:gd name="T0" fmla="*/ 12 w 12"/>
                <a:gd name="T1" fmla="*/ 63 h 64"/>
                <a:gd name="T2" fmla="*/ 2 w 12"/>
                <a:gd name="T3" fmla="*/ 64 h 64"/>
                <a:gd name="T4" fmla="*/ 0 w 12"/>
                <a:gd name="T5" fmla="*/ 37 h 64"/>
                <a:gd name="T6" fmla="*/ 5 w 12"/>
                <a:gd name="T7" fmla="*/ 0 h 64"/>
                <a:gd name="T8" fmla="*/ 12 w 12"/>
                <a:gd name="T9" fmla="*/ 63 h 64"/>
              </a:gdLst>
              <a:ahLst/>
              <a:cxnLst>
                <a:cxn ang="0">
                  <a:pos x="T0" y="T1"/>
                </a:cxn>
                <a:cxn ang="0">
                  <a:pos x="T2" y="T3"/>
                </a:cxn>
                <a:cxn ang="0">
                  <a:pos x="T4" y="T5"/>
                </a:cxn>
                <a:cxn ang="0">
                  <a:pos x="T6" y="T7"/>
                </a:cxn>
                <a:cxn ang="0">
                  <a:pos x="T8" y="T9"/>
                </a:cxn>
              </a:cxnLst>
              <a:rect l="0" t="0" r="r" b="b"/>
              <a:pathLst>
                <a:path w="12" h="64">
                  <a:moveTo>
                    <a:pt x="12" y="63"/>
                  </a:moveTo>
                  <a:cubicBezTo>
                    <a:pt x="2" y="64"/>
                    <a:pt x="2" y="64"/>
                    <a:pt x="2" y="64"/>
                  </a:cubicBezTo>
                  <a:cubicBezTo>
                    <a:pt x="0" y="37"/>
                    <a:pt x="0" y="37"/>
                    <a:pt x="0" y="37"/>
                  </a:cubicBezTo>
                  <a:cubicBezTo>
                    <a:pt x="1" y="25"/>
                    <a:pt x="3" y="12"/>
                    <a:pt x="5" y="0"/>
                  </a:cubicBezTo>
                  <a:lnTo>
                    <a:pt x="12" y="63"/>
                  </a:ln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9" name="Freeform 49">
              <a:extLst>
                <a:ext uri="{FF2B5EF4-FFF2-40B4-BE49-F238E27FC236}">
                  <a16:creationId xmlns:a16="http://schemas.microsoft.com/office/drawing/2014/main" id="{F394F6E8-094E-CE4C-834C-8143FA54A5DB}"/>
                </a:ext>
              </a:extLst>
            </p:cNvPr>
            <p:cNvSpPr>
              <a:spLocks/>
            </p:cNvSpPr>
            <p:nvPr/>
          </p:nvSpPr>
          <p:spPr bwMode="auto">
            <a:xfrm>
              <a:off x="3743326" y="6408738"/>
              <a:ext cx="161925" cy="385763"/>
            </a:xfrm>
            <a:custGeom>
              <a:avLst/>
              <a:gdLst>
                <a:gd name="T0" fmla="*/ 39 w 51"/>
                <a:gd name="T1" fmla="*/ 121 h 121"/>
                <a:gd name="T2" fmla="*/ 43 w 51"/>
                <a:gd name="T3" fmla="*/ 94 h 121"/>
                <a:gd name="T4" fmla="*/ 51 w 51"/>
                <a:gd name="T5" fmla="*/ 32 h 121"/>
                <a:gd name="T6" fmla="*/ 11 w 51"/>
                <a:gd name="T7" fmla="*/ 18 h 121"/>
                <a:gd name="T8" fmla="*/ 1 w 51"/>
                <a:gd name="T9" fmla="*/ 75 h 121"/>
                <a:gd name="T10" fmla="*/ 0 w 51"/>
                <a:gd name="T11" fmla="*/ 99 h 121"/>
                <a:gd name="T12" fmla="*/ 39 w 51"/>
                <a:gd name="T13" fmla="*/ 121 h 121"/>
              </a:gdLst>
              <a:ahLst/>
              <a:cxnLst>
                <a:cxn ang="0">
                  <a:pos x="T0" y="T1"/>
                </a:cxn>
                <a:cxn ang="0">
                  <a:pos x="T2" y="T3"/>
                </a:cxn>
                <a:cxn ang="0">
                  <a:pos x="T4" y="T5"/>
                </a:cxn>
                <a:cxn ang="0">
                  <a:pos x="T6" y="T7"/>
                </a:cxn>
                <a:cxn ang="0">
                  <a:pos x="T8" y="T9"/>
                </a:cxn>
                <a:cxn ang="0">
                  <a:pos x="T10" y="T11"/>
                </a:cxn>
                <a:cxn ang="0">
                  <a:pos x="T12" y="T13"/>
                </a:cxn>
              </a:cxnLst>
              <a:rect l="0" t="0" r="r" b="b"/>
              <a:pathLst>
                <a:path w="51" h="121">
                  <a:moveTo>
                    <a:pt x="39" y="121"/>
                  </a:moveTo>
                  <a:cubicBezTo>
                    <a:pt x="41" y="110"/>
                    <a:pt x="41" y="104"/>
                    <a:pt x="43" y="94"/>
                  </a:cubicBezTo>
                  <a:cubicBezTo>
                    <a:pt x="45" y="80"/>
                    <a:pt x="51" y="32"/>
                    <a:pt x="51" y="32"/>
                  </a:cubicBezTo>
                  <a:cubicBezTo>
                    <a:pt x="43" y="0"/>
                    <a:pt x="12" y="3"/>
                    <a:pt x="11" y="18"/>
                  </a:cubicBezTo>
                  <a:cubicBezTo>
                    <a:pt x="9" y="33"/>
                    <a:pt x="4" y="48"/>
                    <a:pt x="1" y="75"/>
                  </a:cubicBezTo>
                  <a:cubicBezTo>
                    <a:pt x="0" y="84"/>
                    <a:pt x="0" y="92"/>
                    <a:pt x="0" y="99"/>
                  </a:cubicBezTo>
                  <a:cubicBezTo>
                    <a:pt x="12" y="108"/>
                    <a:pt x="25" y="115"/>
                    <a:pt x="39" y="121"/>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0" name="Freeform 50">
              <a:extLst>
                <a:ext uri="{FF2B5EF4-FFF2-40B4-BE49-F238E27FC236}">
                  <a16:creationId xmlns:a16="http://schemas.microsoft.com/office/drawing/2014/main" id="{2496C7A7-367F-8F4E-AA8C-3FA4C09682D6}"/>
                </a:ext>
              </a:extLst>
            </p:cNvPr>
            <p:cNvSpPr>
              <a:spLocks/>
            </p:cNvSpPr>
            <p:nvPr/>
          </p:nvSpPr>
          <p:spPr bwMode="auto">
            <a:xfrm>
              <a:off x="3730626" y="6196013"/>
              <a:ext cx="203200" cy="566738"/>
            </a:xfrm>
            <a:custGeom>
              <a:avLst/>
              <a:gdLst>
                <a:gd name="T0" fmla="*/ 64 w 64"/>
                <a:gd name="T1" fmla="*/ 0 h 178"/>
                <a:gd name="T2" fmla="*/ 27 w 64"/>
                <a:gd name="T3" fmla="*/ 11 h 178"/>
                <a:gd name="T4" fmla="*/ 17 w 64"/>
                <a:gd name="T5" fmla="*/ 24 h 178"/>
                <a:gd name="T6" fmla="*/ 0 w 64"/>
                <a:gd name="T7" fmla="*/ 164 h 178"/>
                <a:gd name="T8" fmla="*/ 16 w 64"/>
                <a:gd name="T9" fmla="*/ 175 h 178"/>
                <a:gd name="T10" fmla="*/ 46 w 64"/>
                <a:gd name="T11" fmla="*/ 178 h 178"/>
                <a:gd name="T12" fmla="*/ 64 w 64"/>
                <a:gd name="T13" fmla="*/ 0 h 178"/>
              </a:gdLst>
              <a:ahLst/>
              <a:cxnLst>
                <a:cxn ang="0">
                  <a:pos x="T0" y="T1"/>
                </a:cxn>
                <a:cxn ang="0">
                  <a:pos x="T2" y="T3"/>
                </a:cxn>
                <a:cxn ang="0">
                  <a:pos x="T4" y="T5"/>
                </a:cxn>
                <a:cxn ang="0">
                  <a:pos x="T6" y="T7"/>
                </a:cxn>
                <a:cxn ang="0">
                  <a:pos x="T8" y="T9"/>
                </a:cxn>
                <a:cxn ang="0">
                  <a:pos x="T10" y="T11"/>
                </a:cxn>
                <a:cxn ang="0">
                  <a:pos x="T12" y="T13"/>
                </a:cxn>
              </a:cxnLst>
              <a:rect l="0" t="0" r="r" b="b"/>
              <a:pathLst>
                <a:path w="64" h="178">
                  <a:moveTo>
                    <a:pt x="64" y="0"/>
                  </a:moveTo>
                  <a:cubicBezTo>
                    <a:pt x="64" y="0"/>
                    <a:pt x="41" y="6"/>
                    <a:pt x="27" y="11"/>
                  </a:cubicBezTo>
                  <a:cubicBezTo>
                    <a:pt x="22" y="13"/>
                    <a:pt x="19" y="19"/>
                    <a:pt x="17" y="24"/>
                  </a:cubicBezTo>
                  <a:cubicBezTo>
                    <a:pt x="9" y="41"/>
                    <a:pt x="4" y="113"/>
                    <a:pt x="0" y="164"/>
                  </a:cubicBezTo>
                  <a:cubicBezTo>
                    <a:pt x="6" y="168"/>
                    <a:pt x="11" y="171"/>
                    <a:pt x="16" y="175"/>
                  </a:cubicBezTo>
                  <a:cubicBezTo>
                    <a:pt x="46" y="178"/>
                    <a:pt x="46" y="178"/>
                    <a:pt x="46" y="178"/>
                  </a:cubicBezTo>
                  <a:lnTo>
                    <a:pt x="6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1" name="Freeform 51">
              <a:extLst>
                <a:ext uri="{FF2B5EF4-FFF2-40B4-BE49-F238E27FC236}">
                  <a16:creationId xmlns:a16="http://schemas.microsoft.com/office/drawing/2014/main" id="{E0C0C366-3725-294F-92BB-FD54C111FB1F}"/>
                </a:ext>
              </a:extLst>
            </p:cNvPr>
            <p:cNvSpPr>
              <a:spLocks/>
            </p:cNvSpPr>
            <p:nvPr/>
          </p:nvSpPr>
          <p:spPr bwMode="auto">
            <a:xfrm>
              <a:off x="3848101" y="6424613"/>
              <a:ext cx="57150" cy="338138"/>
            </a:xfrm>
            <a:custGeom>
              <a:avLst/>
              <a:gdLst>
                <a:gd name="T0" fmla="*/ 0 w 36"/>
                <a:gd name="T1" fmla="*/ 211 h 213"/>
                <a:gd name="T2" fmla="*/ 18 w 36"/>
                <a:gd name="T3" fmla="*/ 213 h 213"/>
                <a:gd name="T4" fmla="*/ 36 w 36"/>
                <a:gd name="T5" fmla="*/ 38 h 213"/>
                <a:gd name="T6" fmla="*/ 22 w 36"/>
                <a:gd name="T7" fmla="*/ 0 h 213"/>
                <a:gd name="T8" fmla="*/ 0 w 36"/>
                <a:gd name="T9" fmla="*/ 211 h 213"/>
              </a:gdLst>
              <a:ahLst/>
              <a:cxnLst>
                <a:cxn ang="0">
                  <a:pos x="T0" y="T1"/>
                </a:cxn>
                <a:cxn ang="0">
                  <a:pos x="T2" y="T3"/>
                </a:cxn>
                <a:cxn ang="0">
                  <a:pos x="T4" y="T5"/>
                </a:cxn>
                <a:cxn ang="0">
                  <a:pos x="T6" y="T7"/>
                </a:cxn>
                <a:cxn ang="0">
                  <a:pos x="T8" y="T9"/>
                </a:cxn>
              </a:cxnLst>
              <a:rect l="0" t="0" r="r" b="b"/>
              <a:pathLst>
                <a:path w="36" h="213">
                  <a:moveTo>
                    <a:pt x="0" y="211"/>
                  </a:moveTo>
                  <a:lnTo>
                    <a:pt x="18" y="213"/>
                  </a:lnTo>
                  <a:lnTo>
                    <a:pt x="36" y="38"/>
                  </a:lnTo>
                  <a:lnTo>
                    <a:pt x="22" y="0"/>
                  </a:lnTo>
                  <a:lnTo>
                    <a:pt x="0" y="211"/>
                  </a:ln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2" name="Freeform 52">
              <a:extLst>
                <a:ext uri="{FF2B5EF4-FFF2-40B4-BE49-F238E27FC236}">
                  <a16:creationId xmlns:a16="http://schemas.microsoft.com/office/drawing/2014/main" id="{C7A1AE36-69C3-4549-9D1A-64D71B977D97}"/>
                </a:ext>
              </a:extLst>
            </p:cNvPr>
            <p:cNvSpPr>
              <a:spLocks/>
            </p:cNvSpPr>
            <p:nvPr/>
          </p:nvSpPr>
          <p:spPr bwMode="auto">
            <a:xfrm>
              <a:off x="3819526" y="6138863"/>
              <a:ext cx="625475" cy="709613"/>
            </a:xfrm>
            <a:custGeom>
              <a:avLst/>
              <a:gdLst>
                <a:gd name="T0" fmla="*/ 170 w 196"/>
                <a:gd name="T1" fmla="*/ 211 h 223"/>
                <a:gd name="T2" fmla="*/ 196 w 196"/>
                <a:gd name="T3" fmla="*/ 29 h 223"/>
                <a:gd name="T4" fmla="*/ 137 w 196"/>
                <a:gd name="T5" fmla="*/ 7 h 223"/>
                <a:gd name="T6" fmla="*/ 98 w 196"/>
                <a:gd name="T7" fmla="*/ 0 h 223"/>
                <a:gd name="T8" fmla="*/ 59 w 196"/>
                <a:gd name="T9" fmla="*/ 7 h 223"/>
                <a:gd name="T10" fmla="*/ 0 w 196"/>
                <a:gd name="T11" fmla="*/ 29 h 223"/>
                <a:gd name="T12" fmla="*/ 25 w 196"/>
                <a:gd name="T13" fmla="*/ 210 h 223"/>
                <a:gd name="T14" fmla="*/ 99 w 196"/>
                <a:gd name="T15" fmla="*/ 223 h 223"/>
                <a:gd name="T16" fmla="*/ 99 w 196"/>
                <a:gd name="T17" fmla="*/ 223 h 223"/>
                <a:gd name="T18" fmla="*/ 170 w 196"/>
                <a:gd name="T19" fmla="*/ 21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23">
                  <a:moveTo>
                    <a:pt x="170" y="211"/>
                  </a:moveTo>
                  <a:cubicBezTo>
                    <a:pt x="175" y="161"/>
                    <a:pt x="190" y="69"/>
                    <a:pt x="196" y="29"/>
                  </a:cubicBezTo>
                  <a:cubicBezTo>
                    <a:pt x="175" y="18"/>
                    <a:pt x="158" y="13"/>
                    <a:pt x="137" y="7"/>
                  </a:cubicBezTo>
                  <a:cubicBezTo>
                    <a:pt x="124" y="3"/>
                    <a:pt x="111" y="2"/>
                    <a:pt x="98" y="0"/>
                  </a:cubicBezTo>
                  <a:cubicBezTo>
                    <a:pt x="85" y="2"/>
                    <a:pt x="72" y="3"/>
                    <a:pt x="59" y="7"/>
                  </a:cubicBezTo>
                  <a:cubicBezTo>
                    <a:pt x="38" y="13"/>
                    <a:pt x="21" y="18"/>
                    <a:pt x="0" y="29"/>
                  </a:cubicBezTo>
                  <a:cubicBezTo>
                    <a:pt x="6" y="69"/>
                    <a:pt x="21" y="160"/>
                    <a:pt x="25" y="210"/>
                  </a:cubicBezTo>
                  <a:cubicBezTo>
                    <a:pt x="48" y="218"/>
                    <a:pt x="73" y="223"/>
                    <a:pt x="99" y="223"/>
                  </a:cubicBezTo>
                  <a:cubicBezTo>
                    <a:pt x="99" y="223"/>
                    <a:pt x="99" y="223"/>
                    <a:pt x="99" y="223"/>
                  </a:cubicBezTo>
                  <a:cubicBezTo>
                    <a:pt x="124" y="223"/>
                    <a:pt x="148" y="218"/>
                    <a:pt x="170" y="211"/>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3" name="Freeform 53">
              <a:extLst>
                <a:ext uri="{FF2B5EF4-FFF2-40B4-BE49-F238E27FC236}">
                  <a16:creationId xmlns:a16="http://schemas.microsoft.com/office/drawing/2014/main" id="{0F737DB1-5BD3-7E48-804F-086A801DF005}"/>
                </a:ext>
              </a:extLst>
            </p:cNvPr>
            <p:cNvSpPr>
              <a:spLocks/>
            </p:cNvSpPr>
            <p:nvPr/>
          </p:nvSpPr>
          <p:spPr bwMode="auto">
            <a:xfrm>
              <a:off x="3986213" y="6138863"/>
              <a:ext cx="292100" cy="107950"/>
            </a:xfrm>
            <a:custGeom>
              <a:avLst/>
              <a:gdLst>
                <a:gd name="T0" fmla="*/ 89 w 92"/>
                <a:gd name="T1" fmla="*/ 8 h 34"/>
                <a:gd name="T2" fmla="*/ 85 w 92"/>
                <a:gd name="T3" fmla="*/ 7 h 34"/>
                <a:gd name="T4" fmla="*/ 46 w 92"/>
                <a:gd name="T5" fmla="*/ 0 h 34"/>
                <a:gd name="T6" fmla="*/ 7 w 92"/>
                <a:gd name="T7" fmla="*/ 7 h 34"/>
                <a:gd name="T8" fmla="*/ 3 w 92"/>
                <a:gd name="T9" fmla="*/ 8 h 34"/>
                <a:gd name="T10" fmla="*/ 0 w 92"/>
                <a:gd name="T11" fmla="*/ 15 h 34"/>
                <a:gd name="T12" fmla="*/ 46 w 92"/>
                <a:gd name="T13" fmla="*/ 34 h 34"/>
                <a:gd name="T14" fmla="*/ 92 w 92"/>
                <a:gd name="T15" fmla="*/ 15 h 34"/>
                <a:gd name="T16" fmla="*/ 89 w 92"/>
                <a:gd name="T17" fmla="*/ 8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 h="34">
                  <a:moveTo>
                    <a:pt x="89" y="8"/>
                  </a:moveTo>
                  <a:cubicBezTo>
                    <a:pt x="88" y="7"/>
                    <a:pt x="86" y="7"/>
                    <a:pt x="85" y="7"/>
                  </a:cubicBezTo>
                  <a:cubicBezTo>
                    <a:pt x="72" y="3"/>
                    <a:pt x="59" y="2"/>
                    <a:pt x="46" y="0"/>
                  </a:cubicBezTo>
                  <a:cubicBezTo>
                    <a:pt x="33" y="2"/>
                    <a:pt x="20" y="3"/>
                    <a:pt x="7" y="7"/>
                  </a:cubicBezTo>
                  <a:cubicBezTo>
                    <a:pt x="6" y="7"/>
                    <a:pt x="4" y="7"/>
                    <a:pt x="3" y="8"/>
                  </a:cubicBezTo>
                  <a:cubicBezTo>
                    <a:pt x="1" y="10"/>
                    <a:pt x="0" y="12"/>
                    <a:pt x="0" y="15"/>
                  </a:cubicBezTo>
                  <a:cubicBezTo>
                    <a:pt x="0" y="25"/>
                    <a:pt x="20" y="34"/>
                    <a:pt x="46" y="34"/>
                  </a:cubicBezTo>
                  <a:cubicBezTo>
                    <a:pt x="72" y="34"/>
                    <a:pt x="92" y="25"/>
                    <a:pt x="92" y="15"/>
                  </a:cubicBezTo>
                  <a:cubicBezTo>
                    <a:pt x="92" y="12"/>
                    <a:pt x="91" y="10"/>
                    <a:pt x="89" y="8"/>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4" name="Freeform 54">
              <a:extLst>
                <a:ext uri="{FF2B5EF4-FFF2-40B4-BE49-F238E27FC236}">
                  <a16:creationId xmlns:a16="http://schemas.microsoft.com/office/drawing/2014/main" id="{6BC40F36-EFF3-584C-9A1E-1DE5BE43E75C}"/>
                </a:ext>
              </a:extLst>
            </p:cNvPr>
            <p:cNvSpPr>
              <a:spLocks/>
            </p:cNvSpPr>
            <p:nvPr/>
          </p:nvSpPr>
          <p:spPr bwMode="auto">
            <a:xfrm>
              <a:off x="4189413" y="6145213"/>
              <a:ext cx="66675" cy="73025"/>
            </a:xfrm>
            <a:custGeom>
              <a:avLst/>
              <a:gdLst>
                <a:gd name="T0" fmla="*/ 21 w 21"/>
                <a:gd name="T1" fmla="*/ 5 h 23"/>
                <a:gd name="T2" fmla="*/ 1 w 21"/>
                <a:gd name="T3" fmla="*/ 0 h 23"/>
                <a:gd name="T4" fmla="*/ 0 w 21"/>
                <a:gd name="T5" fmla="*/ 11 h 23"/>
                <a:gd name="T6" fmla="*/ 14 w 21"/>
                <a:gd name="T7" fmla="*/ 23 h 23"/>
                <a:gd name="T8" fmla="*/ 21 w 21"/>
                <a:gd name="T9" fmla="*/ 5 h 23"/>
              </a:gdLst>
              <a:ahLst/>
              <a:cxnLst>
                <a:cxn ang="0">
                  <a:pos x="T0" y="T1"/>
                </a:cxn>
                <a:cxn ang="0">
                  <a:pos x="T2" y="T3"/>
                </a:cxn>
                <a:cxn ang="0">
                  <a:pos x="T4" y="T5"/>
                </a:cxn>
                <a:cxn ang="0">
                  <a:pos x="T6" y="T7"/>
                </a:cxn>
                <a:cxn ang="0">
                  <a:pos x="T8" y="T9"/>
                </a:cxn>
              </a:cxnLst>
              <a:rect l="0" t="0" r="r" b="b"/>
              <a:pathLst>
                <a:path w="21" h="23">
                  <a:moveTo>
                    <a:pt x="21" y="5"/>
                  </a:moveTo>
                  <a:cubicBezTo>
                    <a:pt x="14" y="3"/>
                    <a:pt x="8" y="1"/>
                    <a:pt x="1" y="0"/>
                  </a:cubicBezTo>
                  <a:cubicBezTo>
                    <a:pt x="0" y="11"/>
                    <a:pt x="0" y="11"/>
                    <a:pt x="0" y="11"/>
                  </a:cubicBezTo>
                  <a:cubicBezTo>
                    <a:pt x="14" y="23"/>
                    <a:pt x="14" y="23"/>
                    <a:pt x="14" y="23"/>
                  </a:cubicBezTo>
                  <a:lnTo>
                    <a:pt x="21" y="5"/>
                  </a:ln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5" name="Freeform 55">
              <a:extLst>
                <a:ext uri="{FF2B5EF4-FFF2-40B4-BE49-F238E27FC236}">
                  <a16:creationId xmlns:a16="http://schemas.microsoft.com/office/drawing/2014/main" id="{8A193E07-89C0-4441-A816-A28F81AAAB25}"/>
                </a:ext>
              </a:extLst>
            </p:cNvPr>
            <p:cNvSpPr>
              <a:spLocks/>
            </p:cNvSpPr>
            <p:nvPr/>
          </p:nvSpPr>
          <p:spPr bwMode="auto">
            <a:xfrm>
              <a:off x="4052888" y="6034088"/>
              <a:ext cx="158750" cy="146050"/>
            </a:xfrm>
            <a:custGeom>
              <a:avLst/>
              <a:gdLst>
                <a:gd name="T0" fmla="*/ 0 w 100"/>
                <a:gd name="T1" fmla="*/ 0 h 92"/>
                <a:gd name="T2" fmla="*/ 100 w 100"/>
                <a:gd name="T3" fmla="*/ 0 h 92"/>
                <a:gd name="T4" fmla="*/ 100 w 100"/>
                <a:gd name="T5" fmla="*/ 82 h 92"/>
                <a:gd name="T6" fmla="*/ 86 w 100"/>
                <a:gd name="T7" fmla="*/ 92 h 92"/>
                <a:gd name="T8" fmla="*/ 0 w 100"/>
                <a:gd name="T9" fmla="*/ 6 h 92"/>
                <a:gd name="T10" fmla="*/ 0 w 100"/>
                <a:gd name="T11" fmla="*/ 0 h 92"/>
              </a:gdLst>
              <a:ahLst/>
              <a:cxnLst>
                <a:cxn ang="0">
                  <a:pos x="T0" y="T1"/>
                </a:cxn>
                <a:cxn ang="0">
                  <a:pos x="T2" y="T3"/>
                </a:cxn>
                <a:cxn ang="0">
                  <a:pos x="T4" y="T5"/>
                </a:cxn>
                <a:cxn ang="0">
                  <a:pos x="T6" y="T7"/>
                </a:cxn>
                <a:cxn ang="0">
                  <a:pos x="T8" y="T9"/>
                </a:cxn>
                <a:cxn ang="0">
                  <a:pos x="T10" y="T11"/>
                </a:cxn>
              </a:cxnLst>
              <a:rect l="0" t="0" r="r" b="b"/>
              <a:pathLst>
                <a:path w="100" h="92">
                  <a:moveTo>
                    <a:pt x="0" y="0"/>
                  </a:moveTo>
                  <a:lnTo>
                    <a:pt x="100" y="0"/>
                  </a:lnTo>
                  <a:lnTo>
                    <a:pt x="100" y="82"/>
                  </a:lnTo>
                  <a:lnTo>
                    <a:pt x="86" y="92"/>
                  </a:lnTo>
                  <a:lnTo>
                    <a:pt x="0" y="6"/>
                  </a:lnTo>
                  <a:lnTo>
                    <a:pt x="0" y="0"/>
                  </a:ln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6" name="Freeform 56">
              <a:extLst>
                <a:ext uri="{FF2B5EF4-FFF2-40B4-BE49-F238E27FC236}">
                  <a16:creationId xmlns:a16="http://schemas.microsoft.com/office/drawing/2014/main" id="{15FEF6C5-4671-8B4C-AB06-E706C9AE627B}"/>
                </a:ext>
              </a:extLst>
            </p:cNvPr>
            <p:cNvSpPr>
              <a:spLocks/>
            </p:cNvSpPr>
            <p:nvPr/>
          </p:nvSpPr>
          <p:spPr bwMode="auto">
            <a:xfrm>
              <a:off x="3873501" y="5768975"/>
              <a:ext cx="255588" cy="347663"/>
            </a:xfrm>
            <a:custGeom>
              <a:avLst/>
              <a:gdLst>
                <a:gd name="T0" fmla="*/ 80 w 80"/>
                <a:gd name="T1" fmla="*/ 97 h 109"/>
                <a:gd name="T2" fmla="*/ 25 w 80"/>
                <a:gd name="T3" fmla="*/ 109 h 109"/>
                <a:gd name="T4" fmla="*/ 20 w 80"/>
                <a:gd name="T5" fmla="*/ 9 h 109"/>
                <a:gd name="T6" fmla="*/ 80 w 80"/>
                <a:gd name="T7" fmla="*/ 0 h 109"/>
                <a:gd name="T8" fmla="*/ 80 w 80"/>
                <a:gd name="T9" fmla="*/ 97 h 109"/>
              </a:gdLst>
              <a:ahLst/>
              <a:cxnLst>
                <a:cxn ang="0">
                  <a:pos x="T0" y="T1"/>
                </a:cxn>
                <a:cxn ang="0">
                  <a:pos x="T2" y="T3"/>
                </a:cxn>
                <a:cxn ang="0">
                  <a:pos x="T4" y="T5"/>
                </a:cxn>
                <a:cxn ang="0">
                  <a:pos x="T6" y="T7"/>
                </a:cxn>
                <a:cxn ang="0">
                  <a:pos x="T8" y="T9"/>
                </a:cxn>
              </a:cxnLst>
              <a:rect l="0" t="0" r="r" b="b"/>
              <a:pathLst>
                <a:path w="80" h="109">
                  <a:moveTo>
                    <a:pt x="80" y="97"/>
                  </a:moveTo>
                  <a:cubicBezTo>
                    <a:pt x="52" y="95"/>
                    <a:pt x="49" y="93"/>
                    <a:pt x="25" y="109"/>
                  </a:cubicBezTo>
                  <a:cubicBezTo>
                    <a:pt x="8" y="92"/>
                    <a:pt x="0" y="59"/>
                    <a:pt x="20" y="9"/>
                  </a:cubicBezTo>
                  <a:cubicBezTo>
                    <a:pt x="80" y="0"/>
                    <a:pt x="80" y="0"/>
                    <a:pt x="80" y="0"/>
                  </a:cubicBezTo>
                  <a:lnTo>
                    <a:pt x="80" y="97"/>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7" name="Freeform 57">
              <a:extLst>
                <a:ext uri="{FF2B5EF4-FFF2-40B4-BE49-F238E27FC236}">
                  <a16:creationId xmlns:a16="http://schemas.microsoft.com/office/drawing/2014/main" id="{4EEB50A3-6645-FD48-98C5-DEF28A51BF3F}"/>
                </a:ext>
              </a:extLst>
            </p:cNvPr>
            <p:cNvSpPr>
              <a:spLocks/>
            </p:cNvSpPr>
            <p:nvPr/>
          </p:nvSpPr>
          <p:spPr bwMode="auto">
            <a:xfrm>
              <a:off x="4135438" y="5768975"/>
              <a:ext cx="255588" cy="347663"/>
            </a:xfrm>
            <a:custGeom>
              <a:avLst/>
              <a:gdLst>
                <a:gd name="T0" fmla="*/ 0 w 80"/>
                <a:gd name="T1" fmla="*/ 97 h 109"/>
                <a:gd name="T2" fmla="*/ 55 w 80"/>
                <a:gd name="T3" fmla="*/ 109 h 109"/>
                <a:gd name="T4" fmla="*/ 60 w 80"/>
                <a:gd name="T5" fmla="*/ 9 h 109"/>
                <a:gd name="T6" fmla="*/ 0 w 80"/>
                <a:gd name="T7" fmla="*/ 0 h 109"/>
                <a:gd name="T8" fmla="*/ 0 w 80"/>
                <a:gd name="T9" fmla="*/ 97 h 109"/>
              </a:gdLst>
              <a:ahLst/>
              <a:cxnLst>
                <a:cxn ang="0">
                  <a:pos x="T0" y="T1"/>
                </a:cxn>
                <a:cxn ang="0">
                  <a:pos x="T2" y="T3"/>
                </a:cxn>
                <a:cxn ang="0">
                  <a:pos x="T4" y="T5"/>
                </a:cxn>
                <a:cxn ang="0">
                  <a:pos x="T6" y="T7"/>
                </a:cxn>
                <a:cxn ang="0">
                  <a:pos x="T8" y="T9"/>
                </a:cxn>
              </a:cxnLst>
              <a:rect l="0" t="0" r="r" b="b"/>
              <a:pathLst>
                <a:path w="80" h="109">
                  <a:moveTo>
                    <a:pt x="0" y="97"/>
                  </a:moveTo>
                  <a:cubicBezTo>
                    <a:pt x="28" y="95"/>
                    <a:pt x="31" y="93"/>
                    <a:pt x="55" y="109"/>
                  </a:cubicBezTo>
                  <a:cubicBezTo>
                    <a:pt x="72" y="92"/>
                    <a:pt x="80" y="59"/>
                    <a:pt x="60" y="9"/>
                  </a:cubicBezTo>
                  <a:cubicBezTo>
                    <a:pt x="0" y="0"/>
                    <a:pt x="0" y="0"/>
                    <a:pt x="0" y="0"/>
                  </a:cubicBezTo>
                  <a:lnTo>
                    <a:pt x="0" y="97"/>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8" name="Freeform 58">
              <a:extLst>
                <a:ext uri="{FF2B5EF4-FFF2-40B4-BE49-F238E27FC236}">
                  <a16:creationId xmlns:a16="http://schemas.microsoft.com/office/drawing/2014/main" id="{02A1243E-594E-184F-9349-1E099D51F9B8}"/>
                </a:ext>
              </a:extLst>
            </p:cNvPr>
            <p:cNvSpPr>
              <a:spLocks/>
            </p:cNvSpPr>
            <p:nvPr/>
          </p:nvSpPr>
          <p:spPr bwMode="auto">
            <a:xfrm>
              <a:off x="3933826" y="5826125"/>
              <a:ext cx="93663" cy="155575"/>
            </a:xfrm>
            <a:custGeom>
              <a:avLst/>
              <a:gdLst>
                <a:gd name="T0" fmla="*/ 17 w 29"/>
                <a:gd name="T1" fmla="*/ 7 h 49"/>
                <a:gd name="T2" fmla="*/ 3 w 29"/>
                <a:gd name="T3" fmla="*/ 27 h 49"/>
                <a:gd name="T4" fmla="*/ 14 w 29"/>
                <a:gd name="T5" fmla="*/ 42 h 49"/>
                <a:gd name="T6" fmla="*/ 17 w 29"/>
                <a:gd name="T7" fmla="*/ 7 h 49"/>
              </a:gdLst>
              <a:ahLst/>
              <a:cxnLst>
                <a:cxn ang="0">
                  <a:pos x="T0" y="T1"/>
                </a:cxn>
                <a:cxn ang="0">
                  <a:pos x="T2" y="T3"/>
                </a:cxn>
                <a:cxn ang="0">
                  <a:pos x="T4" y="T5"/>
                </a:cxn>
                <a:cxn ang="0">
                  <a:pos x="T6" y="T7"/>
                </a:cxn>
              </a:cxnLst>
              <a:rect l="0" t="0" r="r" b="b"/>
              <a:pathLst>
                <a:path w="29" h="49">
                  <a:moveTo>
                    <a:pt x="17" y="7"/>
                  </a:moveTo>
                  <a:cubicBezTo>
                    <a:pt x="0" y="0"/>
                    <a:pt x="0" y="16"/>
                    <a:pt x="3" y="27"/>
                  </a:cubicBezTo>
                  <a:cubicBezTo>
                    <a:pt x="5" y="34"/>
                    <a:pt x="9" y="39"/>
                    <a:pt x="14" y="42"/>
                  </a:cubicBezTo>
                  <a:cubicBezTo>
                    <a:pt x="29" y="49"/>
                    <a:pt x="12" y="15"/>
                    <a:pt x="17" y="7"/>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9" name="Freeform 59">
              <a:extLst>
                <a:ext uri="{FF2B5EF4-FFF2-40B4-BE49-F238E27FC236}">
                  <a16:creationId xmlns:a16="http://schemas.microsoft.com/office/drawing/2014/main" id="{63D9AC6F-D8EB-9741-96AC-256DED03A2A6}"/>
                </a:ext>
              </a:extLst>
            </p:cNvPr>
            <p:cNvSpPr>
              <a:spLocks/>
            </p:cNvSpPr>
            <p:nvPr/>
          </p:nvSpPr>
          <p:spPr bwMode="auto">
            <a:xfrm>
              <a:off x="3949701" y="5854700"/>
              <a:ext cx="36513" cy="92075"/>
            </a:xfrm>
            <a:custGeom>
              <a:avLst/>
              <a:gdLst>
                <a:gd name="T0" fmla="*/ 4 w 11"/>
                <a:gd name="T1" fmla="*/ 0 h 29"/>
                <a:gd name="T2" fmla="*/ 7 w 11"/>
                <a:gd name="T3" fmla="*/ 0 h 29"/>
                <a:gd name="T4" fmla="*/ 9 w 11"/>
                <a:gd name="T5" fmla="*/ 17 h 29"/>
                <a:gd name="T6" fmla="*/ 11 w 11"/>
                <a:gd name="T7" fmla="*/ 29 h 29"/>
                <a:gd name="T8" fmla="*/ 6 w 11"/>
                <a:gd name="T9" fmla="*/ 24 h 29"/>
                <a:gd name="T10" fmla="*/ 2 w 11"/>
                <a:gd name="T11" fmla="*/ 17 h 29"/>
                <a:gd name="T12" fmla="*/ 1 w 11"/>
                <a:gd name="T13" fmla="*/ 6 h 29"/>
                <a:gd name="T14" fmla="*/ 2 w 11"/>
                <a:gd name="T15" fmla="*/ 1 h 29"/>
                <a:gd name="T16" fmla="*/ 4 w 11"/>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29">
                  <a:moveTo>
                    <a:pt x="4" y="0"/>
                  </a:moveTo>
                  <a:cubicBezTo>
                    <a:pt x="5" y="0"/>
                    <a:pt x="6" y="0"/>
                    <a:pt x="7" y="0"/>
                  </a:cubicBezTo>
                  <a:cubicBezTo>
                    <a:pt x="6" y="5"/>
                    <a:pt x="8" y="11"/>
                    <a:pt x="9" y="17"/>
                  </a:cubicBezTo>
                  <a:cubicBezTo>
                    <a:pt x="10" y="22"/>
                    <a:pt x="11" y="27"/>
                    <a:pt x="11" y="29"/>
                  </a:cubicBezTo>
                  <a:cubicBezTo>
                    <a:pt x="10" y="29"/>
                    <a:pt x="6" y="25"/>
                    <a:pt x="6" y="24"/>
                  </a:cubicBezTo>
                  <a:cubicBezTo>
                    <a:pt x="4" y="22"/>
                    <a:pt x="3" y="20"/>
                    <a:pt x="2" y="17"/>
                  </a:cubicBezTo>
                  <a:cubicBezTo>
                    <a:pt x="1" y="13"/>
                    <a:pt x="0" y="9"/>
                    <a:pt x="1" y="6"/>
                  </a:cubicBezTo>
                  <a:cubicBezTo>
                    <a:pt x="1" y="4"/>
                    <a:pt x="1" y="2"/>
                    <a:pt x="2" y="1"/>
                  </a:cubicBezTo>
                  <a:cubicBezTo>
                    <a:pt x="2" y="1"/>
                    <a:pt x="3" y="0"/>
                    <a:pt x="4" y="0"/>
                  </a:cubicBez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0" name="Freeform 60">
              <a:extLst>
                <a:ext uri="{FF2B5EF4-FFF2-40B4-BE49-F238E27FC236}">
                  <a16:creationId xmlns:a16="http://schemas.microsoft.com/office/drawing/2014/main" id="{34693D42-AF6F-DE4D-B700-EF4AB73934DE}"/>
                </a:ext>
              </a:extLst>
            </p:cNvPr>
            <p:cNvSpPr>
              <a:spLocks/>
            </p:cNvSpPr>
            <p:nvPr/>
          </p:nvSpPr>
          <p:spPr bwMode="auto">
            <a:xfrm>
              <a:off x="4237038" y="5826125"/>
              <a:ext cx="92075" cy="155575"/>
            </a:xfrm>
            <a:custGeom>
              <a:avLst/>
              <a:gdLst>
                <a:gd name="T0" fmla="*/ 12 w 29"/>
                <a:gd name="T1" fmla="*/ 7 h 49"/>
                <a:gd name="T2" fmla="*/ 26 w 29"/>
                <a:gd name="T3" fmla="*/ 27 h 49"/>
                <a:gd name="T4" fmla="*/ 15 w 29"/>
                <a:gd name="T5" fmla="*/ 42 h 49"/>
                <a:gd name="T6" fmla="*/ 12 w 29"/>
                <a:gd name="T7" fmla="*/ 7 h 49"/>
              </a:gdLst>
              <a:ahLst/>
              <a:cxnLst>
                <a:cxn ang="0">
                  <a:pos x="T0" y="T1"/>
                </a:cxn>
                <a:cxn ang="0">
                  <a:pos x="T2" y="T3"/>
                </a:cxn>
                <a:cxn ang="0">
                  <a:pos x="T4" y="T5"/>
                </a:cxn>
                <a:cxn ang="0">
                  <a:pos x="T6" y="T7"/>
                </a:cxn>
              </a:cxnLst>
              <a:rect l="0" t="0" r="r" b="b"/>
              <a:pathLst>
                <a:path w="29" h="49">
                  <a:moveTo>
                    <a:pt x="12" y="7"/>
                  </a:moveTo>
                  <a:cubicBezTo>
                    <a:pt x="29" y="0"/>
                    <a:pt x="29" y="16"/>
                    <a:pt x="26" y="27"/>
                  </a:cubicBezTo>
                  <a:cubicBezTo>
                    <a:pt x="24" y="34"/>
                    <a:pt x="20" y="39"/>
                    <a:pt x="15" y="42"/>
                  </a:cubicBezTo>
                  <a:cubicBezTo>
                    <a:pt x="0" y="49"/>
                    <a:pt x="17" y="15"/>
                    <a:pt x="12" y="7"/>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1" name="Freeform 61">
              <a:extLst>
                <a:ext uri="{FF2B5EF4-FFF2-40B4-BE49-F238E27FC236}">
                  <a16:creationId xmlns:a16="http://schemas.microsoft.com/office/drawing/2014/main" id="{458C39F6-0237-AE4D-8113-43EB6FBB9551}"/>
                </a:ext>
              </a:extLst>
            </p:cNvPr>
            <p:cNvSpPr>
              <a:spLocks/>
            </p:cNvSpPr>
            <p:nvPr/>
          </p:nvSpPr>
          <p:spPr bwMode="auto">
            <a:xfrm>
              <a:off x="4278313" y="5854700"/>
              <a:ext cx="34925" cy="92075"/>
            </a:xfrm>
            <a:custGeom>
              <a:avLst/>
              <a:gdLst>
                <a:gd name="T0" fmla="*/ 7 w 11"/>
                <a:gd name="T1" fmla="*/ 0 h 29"/>
                <a:gd name="T2" fmla="*/ 4 w 11"/>
                <a:gd name="T3" fmla="*/ 0 h 29"/>
                <a:gd name="T4" fmla="*/ 2 w 11"/>
                <a:gd name="T5" fmla="*/ 17 h 29"/>
                <a:gd name="T6" fmla="*/ 0 w 11"/>
                <a:gd name="T7" fmla="*/ 29 h 29"/>
                <a:gd name="T8" fmla="*/ 5 w 11"/>
                <a:gd name="T9" fmla="*/ 24 h 29"/>
                <a:gd name="T10" fmla="*/ 9 w 11"/>
                <a:gd name="T11" fmla="*/ 17 h 29"/>
                <a:gd name="T12" fmla="*/ 10 w 11"/>
                <a:gd name="T13" fmla="*/ 6 h 29"/>
                <a:gd name="T14" fmla="*/ 9 w 11"/>
                <a:gd name="T15" fmla="*/ 1 h 29"/>
                <a:gd name="T16" fmla="*/ 7 w 11"/>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29">
                  <a:moveTo>
                    <a:pt x="7" y="0"/>
                  </a:moveTo>
                  <a:cubicBezTo>
                    <a:pt x="6" y="0"/>
                    <a:pt x="5" y="0"/>
                    <a:pt x="4" y="0"/>
                  </a:cubicBezTo>
                  <a:cubicBezTo>
                    <a:pt x="5" y="5"/>
                    <a:pt x="3" y="11"/>
                    <a:pt x="2" y="17"/>
                  </a:cubicBezTo>
                  <a:cubicBezTo>
                    <a:pt x="1" y="22"/>
                    <a:pt x="0" y="27"/>
                    <a:pt x="0" y="29"/>
                  </a:cubicBezTo>
                  <a:cubicBezTo>
                    <a:pt x="1" y="29"/>
                    <a:pt x="5" y="25"/>
                    <a:pt x="5" y="24"/>
                  </a:cubicBezTo>
                  <a:cubicBezTo>
                    <a:pt x="7" y="22"/>
                    <a:pt x="8" y="20"/>
                    <a:pt x="9" y="17"/>
                  </a:cubicBezTo>
                  <a:cubicBezTo>
                    <a:pt x="10" y="13"/>
                    <a:pt x="11" y="9"/>
                    <a:pt x="10" y="6"/>
                  </a:cubicBezTo>
                  <a:cubicBezTo>
                    <a:pt x="10" y="4"/>
                    <a:pt x="10" y="2"/>
                    <a:pt x="9" y="1"/>
                  </a:cubicBezTo>
                  <a:cubicBezTo>
                    <a:pt x="8" y="1"/>
                    <a:pt x="8" y="0"/>
                    <a:pt x="7" y="0"/>
                  </a:cubicBez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2" name="Freeform 62">
              <a:extLst>
                <a:ext uri="{FF2B5EF4-FFF2-40B4-BE49-F238E27FC236}">
                  <a16:creationId xmlns:a16="http://schemas.microsoft.com/office/drawing/2014/main" id="{A09A6AA4-AE7B-2145-965E-C6498EFB5421}"/>
                </a:ext>
              </a:extLst>
            </p:cNvPr>
            <p:cNvSpPr>
              <a:spLocks/>
            </p:cNvSpPr>
            <p:nvPr/>
          </p:nvSpPr>
          <p:spPr bwMode="auto">
            <a:xfrm>
              <a:off x="3949701" y="5664200"/>
              <a:ext cx="363538" cy="439738"/>
            </a:xfrm>
            <a:custGeom>
              <a:avLst/>
              <a:gdLst>
                <a:gd name="T0" fmla="*/ 38 w 114"/>
                <a:gd name="T1" fmla="*/ 0 h 138"/>
                <a:gd name="T2" fmla="*/ 76 w 114"/>
                <a:gd name="T3" fmla="*/ 0 h 138"/>
                <a:gd name="T4" fmla="*/ 111 w 114"/>
                <a:gd name="T5" fmla="*/ 35 h 138"/>
                <a:gd name="T6" fmla="*/ 104 w 114"/>
                <a:gd name="T7" fmla="*/ 84 h 138"/>
                <a:gd name="T8" fmla="*/ 88 w 114"/>
                <a:gd name="T9" fmla="*/ 122 h 138"/>
                <a:gd name="T10" fmla="*/ 57 w 114"/>
                <a:gd name="T11" fmla="*/ 138 h 138"/>
                <a:gd name="T12" fmla="*/ 57 w 114"/>
                <a:gd name="T13" fmla="*/ 138 h 138"/>
                <a:gd name="T14" fmla="*/ 26 w 114"/>
                <a:gd name="T15" fmla="*/ 122 h 138"/>
                <a:gd name="T16" fmla="*/ 10 w 114"/>
                <a:gd name="T17" fmla="*/ 84 h 138"/>
                <a:gd name="T18" fmla="*/ 3 w 114"/>
                <a:gd name="T19" fmla="*/ 35 h 138"/>
                <a:gd name="T20" fmla="*/ 38 w 114"/>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38">
                  <a:moveTo>
                    <a:pt x="38" y="0"/>
                  </a:moveTo>
                  <a:cubicBezTo>
                    <a:pt x="76" y="0"/>
                    <a:pt x="76" y="0"/>
                    <a:pt x="76" y="0"/>
                  </a:cubicBezTo>
                  <a:cubicBezTo>
                    <a:pt x="95" y="0"/>
                    <a:pt x="114" y="16"/>
                    <a:pt x="111" y="35"/>
                  </a:cubicBezTo>
                  <a:cubicBezTo>
                    <a:pt x="104" y="84"/>
                    <a:pt x="104" y="84"/>
                    <a:pt x="104" y="84"/>
                  </a:cubicBezTo>
                  <a:cubicBezTo>
                    <a:pt x="102" y="98"/>
                    <a:pt x="96" y="112"/>
                    <a:pt x="88" y="122"/>
                  </a:cubicBezTo>
                  <a:cubicBezTo>
                    <a:pt x="81" y="132"/>
                    <a:pt x="72" y="138"/>
                    <a:pt x="57" y="138"/>
                  </a:cubicBezTo>
                  <a:cubicBezTo>
                    <a:pt x="57" y="138"/>
                    <a:pt x="57" y="138"/>
                    <a:pt x="57" y="138"/>
                  </a:cubicBezTo>
                  <a:cubicBezTo>
                    <a:pt x="42" y="138"/>
                    <a:pt x="33" y="132"/>
                    <a:pt x="26" y="122"/>
                  </a:cubicBezTo>
                  <a:cubicBezTo>
                    <a:pt x="17" y="111"/>
                    <a:pt x="12" y="97"/>
                    <a:pt x="10" y="84"/>
                  </a:cubicBezTo>
                  <a:cubicBezTo>
                    <a:pt x="3" y="35"/>
                    <a:pt x="3" y="35"/>
                    <a:pt x="3" y="35"/>
                  </a:cubicBezTo>
                  <a:cubicBezTo>
                    <a:pt x="0" y="16"/>
                    <a:pt x="19" y="0"/>
                    <a:pt x="38" y="0"/>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3" name="Freeform 63">
              <a:extLst>
                <a:ext uri="{FF2B5EF4-FFF2-40B4-BE49-F238E27FC236}">
                  <a16:creationId xmlns:a16="http://schemas.microsoft.com/office/drawing/2014/main" id="{84667BB0-C248-D641-8EEF-11640E03FB37}"/>
                </a:ext>
              </a:extLst>
            </p:cNvPr>
            <p:cNvSpPr>
              <a:spLocks/>
            </p:cNvSpPr>
            <p:nvPr/>
          </p:nvSpPr>
          <p:spPr bwMode="auto">
            <a:xfrm>
              <a:off x="3819526" y="6157913"/>
              <a:ext cx="625475" cy="690563"/>
            </a:xfrm>
            <a:custGeom>
              <a:avLst/>
              <a:gdLst>
                <a:gd name="T0" fmla="*/ 26 w 196"/>
                <a:gd name="T1" fmla="*/ 204 h 217"/>
                <a:gd name="T2" fmla="*/ 0 w 196"/>
                <a:gd name="T3" fmla="*/ 23 h 217"/>
                <a:gd name="T4" fmla="*/ 60 w 196"/>
                <a:gd name="T5" fmla="*/ 0 h 217"/>
                <a:gd name="T6" fmla="*/ 98 w 196"/>
                <a:gd name="T7" fmla="*/ 75 h 217"/>
                <a:gd name="T8" fmla="*/ 136 w 196"/>
                <a:gd name="T9" fmla="*/ 0 h 217"/>
                <a:gd name="T10" fmla="*/ 196 w 196"/>
                <a:gd name="T11" fmla="*/ 23 h 217"/>
                <a:gd name="T12" fmla="*/ 170 w 196"/>
                <a:gd name="T13" fmla="*/ 205 h 217"/>
                <a:gd name="T14" fmla="*/ 99 w 196"/>
                <a:gd name="T15" fmla="*/ 217 h 217"/>
                <a:gd name="T16" fmla="*/ 99 w 196"/>
                <a:gd name="T17" fmla="*/ 217 h 217"/>
                <a:gd name="T18" fmla="*/ 26 w 196"/>
                <a:gd name="T19" fmla="*/ 204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17">
                  <a:moveTo>
                    <a:pt x="26" y="204"/>
                  </a:moveTo>
                  <a:cubicBezTo>
                    <a:pt x="21" y="154"/>
                    <a:pt x="6" y="63"/>
                    <a:pt x="0" y="23"/>
                  </a:cubicBezTo>
                  <a:cubicBezTo>
                    <a:pt x="21" y="12"/>
                    <a:pt x="38" y="6"/>
                    <a:pt x="60" y="0"/>
                  </a:cubicBezTo>
                  <a:cubicBezTo>
                    <a:pt x="98" y="75"/>
                    <a:pt x="98" y="75"/>
                    <a:pt x="98" y="75"/>
                  </a:cubicBezTo>
                  <a:cubicBezTo>
                    <a:pt x="136" y="0"/>
                    <a:pt x="136" y="0"/>
                    <a:pt x="136" y="0"/>
                  </a:cubicBezTo>
                  <a:cubicBezTo>
                    <a:pt x="158" y="6"/>
                    <a:pt x="175" y="12"/>
                    <a:pt x="196" y="23"/>
                  </a:cubicBezTo>
                  <a:cubicBezTo>
                    <a:pt x="190" y="63"/>
                    <a:pt x="175" y="155"/>
                    <a:pt x="170" y="205"/>
                  </a:cubicBezTo>
                  <a:cubicBezTo>
                    <a:pt x="148" y="212"/>
                    <a:pt x="124" y="217"/>
                    <a:pt x="99" y="217"/>
                  </a:cubicBezTo>
                  <a:cubicBezTo>
                    <a:pt x="99" y="217"/>
                    <a:pt x="99" y="217"/>
                    <a:pt x="99" y="217"/>
                  </a:cubicBezTo>
                  <a:cubicBezTo>
                    <a:pt x="73" y="217"/>
                    <a:pt x="49" y="212"/>
                    <a:pt x="26" y="20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4" name="Freeform 64">
              <a:extLst>
                <a:ext uri="{FF2B5EF4-FFF2-40B4-BE49-F238E27FC236}">
                  <a16:creationId xmlns:a16="http://schemas.microsoft.com/office/drawing/2014/main" id="{68777A08-A4B2-034F-8E6F-AF002955D49A}"/>
                </a:ext>
              </a:extLst>
            </p:cNvPr>
            <p:cNvSpPr>
              <a:spLocks/>
            </p:cNvSpPr>
            <p:nvPr/>
          </p:nvSpPr>
          <p:spPr bwMode="auto">
            <a:xfrm>
              <a:off x="3995738" y="6157913"/>
              <a:ext cx="273050" cy="269875"/>
            </a:xfrm>
            <a:custGeom>
              <a:avLst/>
              <a:gdLst>
                <a:gd name="T0" fmla="*/ 0 w 86"/>
                <a:gd name="T1" fmla="*/ 1 h 85"/>
                <a:gd name="T2" fmla="*/ 5 w 86"/>
                <a:gd name="T3" fmla="*/ 0 h 85"/>
                <a:gd name="T4" fmla="*/ 43 w 86"/>
                <a:gd name="T5" fmla="*/ 75 h 85"/>
                <a:gd name="T6" fmla="*/ 81 w 86"/>
                <a:gd name="T7" fmla="*/ 0 h 85"/>
                <a:gd name="T8" fmla="*/ 86 w 86"/>
                <a:gd name="T9" fmla="*/ 1 h 85"/>
                <a:gd name="T10" fmla="*/ 47 w 86"/>
                <a:gd name="T11" fmla="*/ 77 h 85"/>
                <a:gd name="T12" fmla="*/ 43 w 86"/>
                <a:gd name="T13" fmla="*/ 85 h 85"/>
                <a:gd name="T14" fmla="*/ 39 w 86"/>
                <a:gd name="T15" fmla="*/ 77 h 85"/>
                <a:gd name="T16" fmla="*/ 0 w 86"/>
                <a:gd name="T17" fmla="*/ 1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 h="85">
                  <a:moveTo>
                    <a:pt x="0" y="1"/>
                  </a:moveTo>
                  <a:cubicBezTo>
                    <a:pt x="2" y="1"/>
                    <a:pt x="3" y="0"/>
                    <a:pt x="5" y="0"/>
                  </a:cubicBezTo>
                  <a:cubicBezTo>
                    <a:pt x="43" y="75"/>
                    <a:pt x="43" y="75"/>
                    <a:pt x="43" y="75"/>
                  </a:cubicBezTo>
                  <a:cubicBezTo>
                    <a:pt x="81" y="0"/>
                    <a:pt x="81" y="0"/>
                    <a:pt x="81" y="0"/>
                  </a:cubicBezTo>
                  <a:cubicBezTo>
                    <a:pt x="83" y="0"/>
                    <a:pt x="84" y="1"/>
                    <a:pt x="86" y="1"/>
                  </a:cubicBezTo>
                  <a:cubicBezTo>
                    <a:pt x="47" y="77"/>
                    <a:pt x="47" y="77"/>
                    <a:pt x="47" y="77"/>
                  </a:cubicBezTo>
                  <a:cubicBezTo>
                    <a:pt x="43" y="85"/>
                    <a:pt x="43" y="85"/>
                    <a:pt x="43" y="85"/>
                  </a:cubicBezTo>
                  <a:cubicBezTo>
                    <a:pt x="39" y="77"/>
                    <a:pt x="39" y="77"/>
                    <a:pt x="39" y="77"/>
                  </a:cubicBezTo>
                  <a:cubicBezTo>
                    <a:pt x="0" y="1"/>
                    <a:pt x="0" y="1"/>
                    <a:pt x="0" y="1"/>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5" name="Freeform 65">
              <a:extLst>
                <a:ext uri="{FF2B5EF4-FFF2-40B4-BE49-F238E27FC236}">
                  <a16:creationId xmlns:a16="http://schemas.microsoft.com/office/drawing/2014/main" id="{AEE02838-8D4A-8F4C-A599-D6EAFDF58B0E}"/>
                </a:ext>
              </a:extLst>
            </p:cNvPr>
            <p:cNvSpPr>
              <a:spLocks/>
            </p:cNvSpPr>
            <p:nvPr/>
          </p:nvSpPr>
          <p:spPr bwMode="auto">
            <a:xfrm>
              <a:off x="3914776" y="5568950"/>
              <a:ext cx="434975" cy="368300"/>
            </a:xfrm>
            <a:custGeom>
              <a:avLst/>
              <a:gdLst>
                <a:gd name="T0" fmla="*/ 68 w 136"/>
                <a:gd name="T1" fmla="*/ 71 h 116"/>
                <a:gd name="T2" fmla="*/ 53 w 136"/>
                <a:gd name="T3" fmla="*/ 70 h 116"/>
                <a:gd name="T4" fmla="*/ 52 w 136"/>
                <a:gd name="T5" fmla="*/ 41 h 116"/>
                <a:gd name="T6" fmla="*/ 45 w 136"/>
                <a:gd name="T7" fmla="*/ 69 h 116"/>
                <a:gd name="T8" fmla="*/ 27 w 136"/>
                <a:gd name="T9" fmla="*/ 69 h 116"/>
                <a:gd name="T10" fmla="*/ 21 w 136"/>
                <a:gd name="T11" fmla="*/ 116 h 116"/>
                <a:gd name="T12" fmla="*/ 33 w 136"/>
                <a:gd name="T13" fmla="*/ 14 h 116"/>
                <a:gd name="T14" fmla="*/ 103 w 136"/>
                <a:gd name="T15" fmla="*/ 14 h 116"/>
                <a:gd name="T16" fmla="*/ 115 w 136"/>
                <a:gd name="T17" fmla="*/ 116 h 116"/>
                <a:gd name="T18" fmla="*/ 109 w 136"/>
                <a:gd name="T19" fmla="*/ 69 h 116"/>
                <a:gd name="T20" fmla="*/ 68 w 136"/>
                <a:gd name="T21" fmla="*/ 71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6" h="116">
                  <a:moveTo>
                    <a:pt x="68" y="71"/>
                  </a:moveTo>
                  <a:cubicBezTo>
                    <a:pt x="62" y="71"/>
                    <a:pt x="58" y="71"/>
                    <a:pt x="53" y="70"/>
                  </a:cubicBezTo>
                  <a:cubicBezTo>
                    <a:pt x="50" y="62"/>
                    <a:pt x="49" y="54"/>
                    <a:pt x="52" y="41"/>
                  </a:cubicBezTo>
                  <a:cubicBezTo>
                    <a:pt x="52" y="41"/>
                    <a:pt x="44" y="53"/>
                    <a:pt x="45" y="69"/>
                  </a:cubicBezTo>
                  <a:cubicBezTo>
                    <a:pt x="39" y="67"/>
                    <a:pt x="33" y="70"/>
                    <a:pt x="27" y="69"/>
                  </a:cubicBezTo>
                  <a:cubicBezTo>
                    <a:pt x="21" y="79"/>
                    <a:pt x="20" y="97"/>
                    <a:pt x="21" y="116"/>
                  </a:cubicBezTo>
                  <a:cubicBezTo>
                    <a:pt x="0" y="78"/>
                    <a:pt x="7" y="34"/>
                    <a:pt x="33" y="14"/>
                  </a:cubicBezTo>
                  <a:cubicBezTo>
                    <a:pt x="53" y="0"/>
                    <a:pt x="83" y="0"/>
                    <a:pt x="103" y="14"/>
                  </a:cubicBezTo>
                  <a:cubicBezTo>
                    <a:pt x="128" y="33"/>
                    <a:pt x="136" y="78"/>
                    <a:pt x="115" y="116"/>
                  </a:cubicBezTo>
                  <a:cubicBezTo>
                    <a:pt x="116" y="97"/>
                    <a:pt x="115" y="79"/>
                    <a:pt x="109" y="69"/>
                  </a:cubicBezTo>
                  <a:cubicBezTo>
                    <a:pt x="96" y="72"/>
                    <a:pt x="82" y="71"/>
                    <a:pt x="68" y="71"/>
                  </a:cubicBez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2" name="Content Placeholder 1">
            <a:extLst>
              <a:ext uri="{FF2B5EF4-FFF2-40B4-BE49-F238E27FC236}">
                <a16:creationId xmlns:a16="http://schemas.microsoft.com/office/drawing/2014/main" id="{BD6143F4-03E5-6E49-8398-4641E9396F08}"/>
              </a:ext>
            </a:extLst>
          </p:cNvPr>
          <p:cNvSpPr>
            <a:spLocks noGrp="1"/>
          </p:cNvSpPr>
          <p:nvPr>
            <p:ph sz="quarter" idx="10"/>
          </p:nvPr>
        </p:nvSpPr>
        <p:spPr>
          <a:xfrm>
            <a:off x="527052" y="1636713"/>
            <a:ext cx="10687048" cy="4751389"/>
          </a:xfrm>
        </p:spPr>
        <p:txBody>
          <a:bodyPr/>
          <a:lstStyle/>
          <a:p>
            <a:pPr marL="285750" indent="-285750"/>
            <a:r>
              <a:rPr lang="en-US" sz="1800" dirty="0"/>
              <a:t>Pharmacy related knowledge was the most common response, such as drugs and dosing</a:t>
            </a:r>
          </a:p>
          <a:p>
            <a:pPr marL="285750" indent="-285750"/>
            <a:endParaRPr lang="en-US" sz="1800" dirty="0">
              <a:highlight>
                <a:srgbClr val="FFFF00"/>
              </a:highlight>
            </a:endParaRPr>
          </a:p>
          <a:p>
            <a:pPr marL="822292" lvl="1" indent="-285750"/>
            <a:endParaRPr lang="en-US" sz="1800" dirty="0"/>
          </a:p>
          <a:p>
            <a:pPr marL="285750" indent="-285750"/>
            <a:r>
              <a:rPr lang="en-GB" sz="1800" dirty="0"/>
              <a:t>Other elements of training that pharmacists deemed most useful were: </a:t>
            </a:r>
            <a:r>
              <a:rPr lang="en-US" sz="1800" dirty="0"/>
              <a:t>sedation, PPE, COVID knowledge, filtration, infusions and ventilation</a:t>
            </a:r>
          </a:p>
          <a:p>
            <a:pPr marL="285750" indent="-285750"/>
            <a:r>
              <a:rPr lang="en-US" sz="1800" dirty="0"/>
              <a:t>Support from other pharmacists (such as lead pharmacists and ICU pharmacists) and cross-skilling or introductory ICU courses were very useful</a:t>
            </a:r>
          </a:p>
          <a:p>
            <a:pPr marL="285750" indent="-285750"/>
            <a:r>
              <a:rPr lang="en-US" sz="1800" dirty="0"/>
              <a:t>Some discussed how hands-on training and shadowing pharmacists within ICU was how most learning took place</a:t>
            </a:r>
          </a:p>
          <a:p>
            <a:pPr marL="285750" indent="-285750"/>
            <a:endParaRPr lang="en-US" sz="1800" dirty="0"/>
          </a:p>
          <a:p>
            <a:pPr marL="285750" indent="-285750"/>
            <a:endParaRPr lang="en-US" sz="1800" dirty="0"/>
          </a:p>
          <a:p>
            <a:pPr marL="285750" indent="-285750"/>
            <a:endParaRPr lang="en-US" sz="1800" dirty="0"/>
          </a:p>
          <a:p>
            <a:pPr marL="285750" indent="-285750"/>
            <a:r>
              <a:rPr lang="en-US" sz="1800" dirty="0"/>
              <a:t>RPS and UKCPA provided several resources that pharmacists mentioned as useful</a:t>
            </a:r>
          </a:p>
        </p:txBody>
      </p:sp>
      <p:sp>
        <p:nvSpPr>
          <p:cNvPr id="3" name="Title 2">
            <a:extLst>
              <a:ext uri="{FF2B5EF4-FFF2-40B4-BE49-F238E27FC236}">
                <a16:creationId xmlns:a16="http://schemas.microsoft.com/office/drawing/2014/main" id="{3EBF1BBE-D110-E741-8692-882C4CEE06E9}"/>
              </a:ext>
            </a:extLst>
          </p:cNvPr>
          <p:cNvSpPr>
            <a:spLocks noGrp="1"/>
          </p:cNvSpPr>
          <p:nvPr>
            <p:ph type="title"/>
          </p:nvPr>
        </p:nvSpPr>
        <p:spPr>
          <a:xfrm>
            <a:off x="527052" y="548646"/>
            <a:ext cx="11322048" cy="611649"/>
          </a:xfrm>
        </p:spPr>
        <p:txBody>
          <a:bodyPr/>
          <a:lstStyle/>
          <a:p>
            <a:r>
              <a:rPr lang="en-US" sz="2900" b="1" dirty="0">
                <a:solidFill>
                  <a:schemeClr val="accent1"/>
                </a:solidFill>
              </a:rPr>
              <a:t>Discussion Q1: </a:t>
            </a:r>
            <a:r>
              <a:rPr lang="en-US" sz="2900" b="1" dirty="0"/>
              <a:t>During the initial COVID response what was the most useful and important elements of training you received?</a:t>
            </a:r>
            <a:endParaRPr lang="en-US" sz="2900" dirty="0"/>
          </a:p>
        </p:txBody>
      </p:sp>
      <p:sp>
        <p:nvSpPr>
          <p:cNvPr id="22" name="Oval Callout 14">
            <a:extLst>
              <a:ext uri="{FF2B5EF4-FFF2-40B4-BE49-F238E27FC236}">
                <a16:creationId xmlns:a16="http://schemas.microsoft.com/office/drawing/2014/main" id="{633BE68F-4B96-C64E-842D-18B3675310F9}"/>
              </a:ext>
            </a:extLst>
          </p:cNvPr>
          <p:cNvSpPr/>
          <p:nvPr/>
        </p:nvSpPr>
        <p:spPr>
          <a:xfrm>
            <a:off x="2527968" y="2019618"/>
            <a:ext cx="8470232" cy="585872"/>
          </a:xfrm>
          <a:prstGeom prst="wedgeRectCallout">
            <a:avLst>
              <a:gd name="adj1" fmla="val -64187"/>
              <a:gd name="adj2" fmla="val -6524"/>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US" dirty="0"/>
              <a:t>common drugs seen in CC and how to screen these</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Redeployed pharmacist NWL</a:t>
            </a:r>
          </a:p>
        </p:txBody>
      </p:sp>
      <p:grpSp>
        <p:nvGrpSpPr>
          <p:cNvPr id="48" name="Group 47">
            <a:extLst>
              <a:ext uri="{FF2B5EF4-FFF2-40B4-BE49-F238E27FC236}">
                <a16:creationId xmlns:a16="http://schemas.microsoft.com/office/drawing/2014/main" id="{9320D966-6FF8-464E-AA1B-307D0C1947FD}"/>
              </a:ext>
            </a:extLst>
          </p:cNvPr>
          <p:cNvGrpSpPr>
            <a:grpSpLocks noChangeAspect="1"/>
          </p:cNvGrpSpPr>
          <p:nvPr/>
        </p:nvGrpSpPr>
        <p:grpSpPr>
          <a:xfrm>
            <a:off x="846854" y="4642146"/>
            <a:ext cx="836631" cy="835759"/>
            <a:chOff x="5069815" y="1676599"/>
            <a:chExt cx="788060" cy="787236"/>
          </a:xfrm>
        </p:grpSpPr>
        <p:sp>
          <p:nvSpPr>
            <p:cNvPr id="49" name="Oval 895">
              <a:extLst>
                <a:ext uri="{FF2B5EF4-FFF2-40B4-BE49-F238E27FC236}">
                  <a16:creationId xmlns:a16="http://schemas.microsoft.com/office/drawing/2014/main" id="{12DD8663-077B-DF4D-B46A-1C1431ABB36F}"/>
                </a:ext>
              </a:extLst>
            </p:cNvPr>
            <p:cNvSpPr>
              <a:spLocks noChangeArrowheads="1"/>
            </p:cNvSpPr>
            <p:nvPr/>
          </p:nvSpPr>
          <p:spPr bwMode="auto">
            <a:xfrm>
              <a:off x="5069815" y="1676599"/>
              <a:ext cx="788060" cy="787236"/>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50" name="Freeform 709">
              <a:extLst>
                <a:ext uri="{FF2B5EF4-FFF2-40B4-BE49-F238E27FC236}">
                  <a16:creationId xmlns:a16="http://schemas.microsoft.com/office/drawing/2014/main" id="{C949FEB5-F979-BE41-981B-ECA06C042D26}"/>
                </a:ext>
              </a:extLst>
            </p:cNvPr>
            <p:cNvSpPr>
              <a:spLocks/>
            </p:cNvSpPr>
            <p:nvPr/>
          </p:nvSpPr>
          <p:spPr bwMode="auto">
            <a:xfrm>
              <a:off x="5570484" y="2101509"/>
              <a:ext cx="109521" cy="331858"/>
            </a:xfrm>
            <a:custGeom>
              <a:avLst/>
              <a:gdLst>
                <a:gd name="T0" fmla="*/ 0 w 63"/>
                <a:gd name="T1" fmla="*/ 0 h 192"/>
                <a:gd name="T2" fmla="*/ 36 w 63"/>
                <a:gd name="T3" fmla="*/ 11 h 192"/>
                <a:gd name="T4" fmla="*/ 47 w 63"/>
                <a:gd name="T5" fmla="*/ 23 h 192"/>
                <a:gd name="T6" fmla="*/ 63 w 63"/>
                <a:gd name="T7" fmla="*/ 171 h 192"/>
                <a:gd name="T8" fmla="*/ 26 w 63"/>
                <a:gd name="T9" fmla="*/ 192 h 192"/>
                <a:gd name="T10" fmla="*/ 0 w 63"/>
                <a:gd name="T11" fmla="*/ 0 h 192"/>
              </a:gdLst>
              <a:ahLst/>
              <a:cxnLst>
                <a:cxn ang="0">
                  <a:pos x="T0" y="T1"/>
                </a:cxn>
                <a:cxn ang="0">
                  <a:pos x="T2" y="T3"/>
                </a:cxn>
                <a:cxn ang="0">
                  <a:pos x="T4" y="T5"/>
                </a:cxn>
                <a:cxn ang="0">
                  <a:pos x="T6" y="T7"/>
                </a:cxn>
                <a:cxn ang="0">
                  <a:pos x="T8" y="T9"/>
                </a:cxn>
                <a:cxn ang="0">
                  <a:pos x="T10" y="T11"/>
                </a:cxn>
              </a:cxnLst>
              <a:rect l="0" t="0" r="r" b="b"/>
              <a:pathLst>
                <a:path w="63" h="192">
                  <a:moveTo>
                    <a:pt x="0" y="0"/>
                  </a:moveTo>
                  <a:cubicBezTo>
                    <a:pt x="0" y="0"/>
                    <a:pt x="22" y="5"/>
                    <a:pt x="36" y="11"/>
                  </a:cubicBezTo>
                  <a:cubicBezTo>
                    <a:pt x="41" y="13"/>
                    <a:pt x="44" y="18"/>
                    <a:pt x="47" y="23"/>
                  </a:cubicBezTo>
                  <a:cubicBezTo>
                    <a:pt x="55" y="41"/>
                    <a:pt x="60" y="121"/>
                    <a:pt x="63" y="171"/>
                  </a:cubicBezTo>
                  <a:cubicBezTo>
                    <a:pt x="52" y="179"/>
                    <a:pt x="39" y="186"/>
                    <a:pt x="26" y="192"/>
                  </a:cubicBezTo>
                  <a:lnTo>
                    <a:pt x="0"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1" name="Freeform 710">
              <a:extLst>
                <a:ext uri="{FF2B5EF4-FFF2-40B4-BE49-F238E27FC236}">
                  <a16:creationId xmlns:a16="http://schemas.microsoft.com/office/drawing/2014/main" id="{05591CCD-C75C-EA4A-9775-84F84C4F5595}"/>
                </a:ext>
              </a:extLst>
            </p:cNvPr>
            <p:cNvSpPr>
              <a:spLocks/>
            </p:cNvSpPr>
            <p:nvPr/>
          </p:nvSpPr>
          <p:spPr bwMode="auto">
            <a:xfrm>
              <a:off x="5593541" y="2220912"/>
              <a:ext cx="37880" cy="212455"/>
            </a:xfrm>
            <a:custGeom>
              <a:avLst/>
              <a:gdLst>
                <a:gd name="T0" fmla="*/ 13 w 22"/>
                <a:gd name="T1" fmla="*/ 123 h 123"/>
                <a:gd name="T2" fmla="*/ 0 w 22"/>
                <a:gd name="T3" fmla="*/ 27 h 123"/>
                <a:gd name="T4" fmla="*/ 9 w 22"/>
                <a:gd name="T5" fmla="*/ 0 h 123"/>
                <a:gd name="T6" fmla="*/ 22 w 22"/>
                <a:gd name="T7" fmla="*/ 119 h 123"/>
                <a:gd name="T8" fmla="*/ 13 w 22"/>
                <a:gd name="T9" fmla="*/ 123 h 123"/>
              </a:gdLst>
              <a:ahLst/>
              <a:cxnLst>
                <a:cxn ang="0">
                  <a:pos x="T0" y="T1"/>
                </a:cxn>
                <a:cxn ang="0">
                  <a:pos x="T2" y="T3"/>
                </a:cxn>
                <a:cxn ang="0">
                  <a:pos x="T4" y="T5"/>
                </a:cxn>
                <a:cxn ang="0">
                  <a:pos x="T6" y="T7"/>
                </a:cxn>
                <a:cxn ang="0">
                  <a:pos x="T8" y="T9"/>
                </a:cxn>
              </a:cxnLst>
              <a:rect l="0" t="0" r="r" b="b"/>
              <a:pathLst>
                <a:path w="22" h="123">
                  <a:moveTo>
                    <a:pt x="13" y="123"/>
                  </a:moveTo>
                  <a:cubicBezTo>
                    <a:pt x="0" y="27"/>
                    <a:pt x="0" y="27"/>
                    <a:pt x="0" y="27"/>
                  </a:cubicBezTo>
                  <a:cubicBezTo>
                    <a:pt x="9" y="0"/>
                    <a:pt x="9" y="0"/>
                    <a:pt x="9" y="0"/>
                  </a:cubicBezTo>
                  <a:cubicBezTo>
                    <a:pt x="22" y="119"/>
                    <a:pt x="22" y="119"/>
                    <a:pt x="22" y="119"/>
                  </a:cubicBezTo>
                  <a:cubicBezTo>
                    <a:pt x="19" y="120"/>
                    <a:pt x="16" y="122"/>
                    <a:pt x="13" y="123"/>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2" name="Freeform 711">
              <a:extLst>
                <a:ext uri="{FF2B5EF4-FFF2-40B4-BE49-F238E27FC236}">
                  <a16:creationId xmlns:a16="http://schemas.microsoft.com/office/drawing/2014/main" id="{4EE9DA6F-911A-0E45-9024-7CE397EB2D7B}"/>
                </a:ext>
              </a:extLst>
            </p:cNvPr>
            <p:cNvSpPr>
              <a:spLocks/>
            </p:cNvSpPr>
            <p:nvPr/>
          </p:nvSpPr>
          <p:spPr bwMode="auto">
            <a:xfrm>
              <a:off x="5247684" y="2101509"/>
              <a:ext cx="108698" cy="329388"/>
            </a:xfrm>
            <a:custGeom>
              <a:avLst/>
              <a:gdLst>
                <a:gd name="T0" fmla="*/ 63 w 63"/>
                <a:gd name="T1" fmla="*/ 0 h 191"/>
                <a:gd name="T2" fmla="*/ 27 w 63"/>
                <a:gd name="T3" fmla="*/ 11 h 191"/>
                <a:gd name="T4" fmla="*/ 16 w 63"/>
                <a:gd name="T5" fmla="*/ 23 h 191"/>
                <a:gd name="T6" fmla="*/ 0 w 63"/>
                <a:gd name="T7" fmla="*/ 170 h 191"/>
                <a:gd name="T8" fmla="*/ 37 w 63"/>
                <a:gd name="T9" fmla="*/ 191 h 191"/>
                <a:gd name="T10" fmla="*/ 63 w 63"/>
                <a:gd name="T11" fmla="*/ 0 h 191"/>
              </a:gdLst>
              <a:ahLst/>
              <a:cxnLst>
                <a:cxn ang="0">
                  <a:pos x="T0" y="T1"/>
                </a:cxn>
                <a:cxn ang="0">
                  <a:pos x="T2" y="T3"/>
                </a:cxn>
                <a:cxn ang="0">
                  <a:pos x="T4" y="T5"/>
                </a:cxn>
                <a:cxn ang="0">
                  <a:pos x="T6" y="T7"/>
                </a:cxn>
                <a:cxn ang="0">
                  <a:pos x="T8" y="T9"/>
                </a:cxn>
                <a:cxn ang="0">
                  <a:pos x="T10" y="T11"/>
                </a:cxn>
              </a:cxnLst>
              <a:rect l="0" t="0" r="r" b="b"/>
              <a:pathLst>
                <a:path w="63" h="191">
                  <a:moveTo>
                    <a:pt x="63" y="0"/>
                  </a:moveTo>
                  <a:cubicBezTo>
                    <a:pt x="63" y="0"/>
                    <a:pt x="41" y="5"/>
                    <a:pt x="27" y="11"/>
                  </a:cubicBezTo>
                  <a:cubicBezTo>
                    <a:pt x="22" y="13"/>
                    <a:pt x="19" y="18"/>
                    <a:pt x="16" y="23"/>
                  </a:cubicBezTo>
                  <a:cubicBezTo>
                    <a:pt x="8" y="41"/>
                    <a:pt x="3" y="119"/>
                    <a:pt x="0" y="170"/>
                  </a:cubicBezTo>
                  <a:cubicBezTo>
                    <a:pt x="11" y="178"/>
                    <a:pt x="24" y="185"/>
                    <a:pt x="37" y="191"/>
                  </a:cubicBezTo>
                  <a:lnTo>
                    <a:pt x="63"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3" name="Freeform 712">
              <a:extLst>
                <a:ext uri="{FF2B5EF4-FFF2-40B4-BE49-F238E27FC236}">
                  <a16:creationId xmlns:a16="http://schemas.microsoft.com/office/drawing/2014/main" id="{081FAB4F-2B2C-FF46-B317-62158B004DA3}"/>
                </a:ext>
              </a:extLst>
            </p:cNvPr>
            <p:cNvSpPr>
              <a:spLocks/>
            </p:cNvSpPr>
            <p:nvPr/>
          </p:nvSpPr>
          <p:spPr bwMode="auto">
            <a:xfrm>
              <a:off x="5296268" y="2220912"/>
              <a:ext cx="37880" cy="209985"/>
            </a:xfrm>
            <a:custGeom>
              <a:avLst/>
              <a:gdLst>
                <a:gd name="T0" fmla="*/ 9 w 22"/>
                <a:gd name="T1" fmla="*/ 122 h 122"/>
                <a:gd name="T2" fmla="*/ 22 w 22"/>
                <a:gd name="T3" fmla="*/ 27 h 122"/>
                <a:gd name="T4" fmla="*/ 13 w 22"/>
                <a:gd name="T5" fmla="*/ 0 h 122"/>
                <a:gd name="T6" fmla="*/ 0 w 22"/>
                <a:gd name="T7" fmla="*/ 118 h 122"/>
                <a:gd name="T8" fmla="*/ 9 w 22"/>
                <a:gd name="T9" fmla="*/ 122 h 122"/>
              </a:gdLst>
              <a:ahLst/>
              <a:cxnLst>
                <a:cxn ang="0">
                  <a:pos x="T0" y="T1"/>
                </a:cxn>
                <a:cxn ang="0">
                  <a:pos x="T2" y="T3"/>
                </a:cxn>
                <a:cxn ang="0">
                  <a:pos x="T4" y="T5"/>
                </a:cxn>
                <a:cxn ang="0">
                  <a:pos x="T6" y="T7"/>
                </a:cxn>
                <a:cxn ang="0">
                  <a:pos x="T8" y="T9"/>
                </a:cxn>
              </a:cxnLst>
              <a:rect l="0" t="0" r="r" b="b"/>
              <a:pathLst>
                <a:path w="22" h="122">
                  <a:moveTo>
                    <a:pt x="9" y="122"/>
                  </a:moveTo>
                  <a:cubicBezTo>
                    <a:pt x="22" y="27"/>
                    <a:pt x="22" y="27"/>
                    <a:pt x="22" y="27"/>
                  </a:cubicBezTo>
                  <a:cubicBezTo>
                    <a:pt x="13" y="0"/>
                    <a:pt x="13" y="0"/>
                    <a:pt x="13" y="0"/>
                  </a:cubicBezTo>
                  <a:cubicBezTo>
                    <a:pt x="0" y="118"/>
                    <a:pt x="0" y="118"/>
                    <a:pt x="0" y="118"/>
                  </a:cubicBezTo>
                  <a:cubicBezTo>
                    <a:pt x="3" y="119"/>
                    <a:pt x="6" y="121"/>
                    <a:pt x="9" y="122"/>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4" name="Freeform 713">
              <a:extLst>
                <a:ext uri="{FF2B5EF4-FFF2-40B4-BE49-F238E27FC236}">
                  <a16:creationId xmlns:a16="http://schemas.microsoft.com/office/drawing/2014/main" id="{31D6D489-EACB-DB42-A568-014E882E92B8}"/>
                </a:ext>
              </a:extLst>
            </p:cNvPr>
            <p:cNvSpPr>
              <a:spLocks/>
            </p:cNvSpPr>
            <p:nvPr/>
          </p:nvSpPr>
          <p:spPr bwMode="auto">
            <a:xfrm>
              <a:off x="5293798" y="2075981"/>
              <a:ext cx="339269" cy="387854"/>
            </a:xfrm>
            <a:custGeom>
              <a:avLst/>
              <a:gdLst>
                <a:gd name="T0" fmla="*/ 169 w 196"/>
                <a:gd name="T1" fmla="*/ 214 h 225"/>
                <a:gd name="T2" fmla="*/ 196 w 196"/>
                <a:gd name="T3" fmla="*/ 26 h 225"/>
                <a:gd name="T4" fmla="*/ 128 w 196"/>
                <a:gd name="T5" fmla="*/ 0 h 225"/>
                <a:gd name="T6" fmla="*/ 98 w 196"/>
                <a:gd name="T7" fmla="*/ 0 h 225"/>
                <a:gd name="T8" fmla="*/ 68 w 196"/>
                <a:gd name="T9" fmla="*/ 0 h 225"/>
                <a:gd name="T10" fmla="*/ 0 w 196"/>
                <a:gd name="T11" fmla="*/ 26 h 225"/>
                <a:gd name="T12" fmla="*/ 27 w 196"/>
                <a:gd name="T13" fmla="*/ 213 h 225"/>
                <a:gd name="T14" fmla="*/ 99 w 196"/>
                <a:gd name="T15" fmla="*/ 225 h 225"/>
                <a:gd name="T16" fmla="*/ 99 w 196"/>
                <a:gd name="T17" fmla="*/ 225 h 225"/>
                <a:gd name="T18" fmla="*/ 169 w 196"/>
                <a:gd name="T19" fmla="*/ 214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25">
                  <a:moveTo>
                    <a:pt x="169" y="214"/>
                  </a:moveTo>
                  <a:cubicBezTo>
                    <a:pt x="173" y="166"/>
                    <a:pt x="189" y="68"/>
                    <a:pt x="196" y="26"/>
                  </a:cubicBezTo>
                  <a:cubicBezTo>
                    <a:pt x="172" y="13"/>
                    <a:pt x="154" y="7"/>
                    <a:pt x="128" y="0"/>
                  </a:cubicBezTo>
                  <a:cubicBezTo>
                    <a:pt x="98" y="0"/>
                    <a:pt x="98" y="0"/>
                    <a:pt x="98" y="0"/>
                  </a:cubicBezTo>
                  <a:cubicBezTo>
                    <a:pt x="68" y="0"/>
                    <a:pt x="68" y="0"/>
                    <a:pt x="68" y="0"/>
                  </a:cubicBezTo>
                  <a:cubicBezTo>
                    <a:pt x="42" y="7"/>
                    <a:pt x="24" y="13"/>
                    <a:pt x="0" y="26"/>
                  </a:cubicBezTo>
                  <a:cubicBezTo>
                    <a:pt x="6" y="67"/>
                    <a:pt x="23" y="164"/>
                    <a:pt x="27" y="213"/>
                  </a:cubicBezTo>
                  <a:cubicBezTo>
                    <a:pt x="49" y="221"/>
                    <a:pt x="74" y="225"/>
                    <a:pt x="99" y="225"/>
                  </a:cubicBezTo>
                  <a:cubicBezTo>
                    <a:pt x="99" y="225"/>
                    <a:pt x="99" y="225"/>
                    <a:pt x="99" y="225"/>
                  </a:cubicBezTo>
                  <a:cubicBezTo>
                    <a:pt x="124" y="225"/>
                    <a:pt x="147" y="221"/>
                    <a:pt x="169" y="214"/>
                  </a:cubicBezTo>
                  <a:close/>
                </a:path>
              </a:pathLst>
            </a:custGeom>
            <a:solidFill>
              <a:srgbClr val="FAF2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5" name="Rectangle 714">
              <a:extLst>
                <a:ext uri="{FF2B5EF4-FFF2-40B4-BE49-F238E27FC236}">
                  <a16:creationId xmlns:a16="http://schemas.microsoft.com/office/drawing/2014/main" id="{B9A3DBE5-E7B2-7D44-A3D3-520A8EA054F6}"/>
                </a:ext>
              </a:extLst>
            </p:cNvPr>
            <p:cNvSpPr>
              <a:spLocks noChangeArrowheads="1"/>
            </p:cNvSpPr>
            <p:nvPr/>
          </p:nvSpPr>
          <p:spPr bwMode="auto">
            <a:xfrm>
              <a:off x="5420612" y="2011750"/>
              <a:ext cx="86464" cy="89758"/>
            </a:xfrm>
            <a:prstGeom prst="rect">
              <a:avLst/>
            </a:prstGeom>
            <a:solidFill>
              <a:srgbClr val="F1C9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6" name="Freeform 715">
              <a:extLst>
                <a:ext uri="{FF2B5EF4-FFF2-40B4-BE49-F238E27FC236}">
                  <a16:creationId xmlns:a16="http://schemas.microsoft.com/office/drawing/2014/main" id="{2EB16E3F-18EB-A547-95C4-0037A0C2DD83}"/>
                </a:ext>
              </a:extLst>
            </p:cNvPr>
            <p:cNvSpPr>
              <a:spLocks/>
            </p:cNvSpPr>
            <p:nvPr/>
          </p:nvSpPr>
          <p:spPr bwMode="auto">
            <a:xfrm>
              <a:off x="5420612" y="2011750"/>
              <a:ext cx="86464" cy="79877"/>
            </a:xfrm>
            <a:custGeom>
              <a:avLst/>
              <a:gdLst>
                <a:gd name="T0" fmla="*/ 0 w 105"/>
                <a:gd name="T1" fmla="*/ 0 h 97"/>
                <a:gd name="T2" fmla="*/ 105 w 105"/>
                <a:gd name="T3" fmla="*/ 0 h 97"/>
                <a:gd name="T4" fmla="*/ 105 w 105"/>
                <a:gd name="T5" fmla="*/ 88 h 97"/>
                <a:gd name="T6" fmla="*/ 90 w 105"/>
                <a:gd name="T7" fmla="*/ 97 h 97"/>
                <a:gd name="T8" fmla="*/ 0 w 105"/>
                <a:gd name="T9" fmla="*/ 8 h 97"/>
                <a:gd name="T10" fmla="*/ 0 w 105"/>
                <a:gd name="T11" fmla="*/ 0 h 97"/>
              </a:gdLst>
              <a:ahLst/>
              <a:cxnLst>
                <a:cxn ang="0">
                  <a:pos x="T0" y="T1"/>
                </a:cxn>
                <a:cxn ang="0">
                  <a:pos x="T2" y="T3"/>
                </a:cxn>
                <a:cxn ang="0">
                  <a:pos x="T4" y="T5"/>
                </a:cxn>
                <a:cxn ang="0">
                  <a:pos x="T6" y="T7"/>
                </a:cxn>
                <a:cxn ang="0">
                  <a:pos x="T8" y="T9"/>
                </a:cxn>
                <a:cxn ang="0">
                  <a:pos x="T10" y="T11"/>
                </a:cxn>
              </a:cxnLst>
              <a:rect l="0" t="0" r="r" b="b"/>
              <a:pathLst>
                <a:path w="105" h="97">
                  <a:moveTo>
                    <a:pt x="0" y="0"/>
                  </a:moveTo>
                  <a:lnTo>
                    <a:pt x="105" y="0"/>
                  </a:lnTo>
                  <a:lnTo>
                    <a:pt x="105" y="88"/>
                  </a:lnTo>
                  <a:lnTo>
                    <a:pt x="90" y="97"/>
                  </a:lnTo>
                  <a:lnTo>
                    <a:pt x="0" y="8"/>
                  </a:lnTo>
                  <a:lnTo>
                    <a:pt x="0" y="0"/>
                  </a:ln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7" name="Freeform 716">
              <a:extLst>
                <a:ext uri="{FF2B5EF4-FFF2-40B4-BE49-F238E27FC236}">
                  <a16:creationId xmlns:a16="http://schemas.microsoft.com/office/drawing/2014/main" id="{F6F44737-D73D-8142-BBD8-E78FD9931A03}"/>
                </a:ext>
              </a:extLst>
            </p:cNvPr>
            <p:cNvSpPr>
              <a:spLocks/>
            </p:cNvSpPr>
            <p:nvPr/>
          </p:nvSpPr>
          <p:spPr bwMode="auto">
            <a:xfrm>
              <a:off x="5456845" y="2101509"/>
              <a:ext cx="13999" cy="362326"/>
            </a:xfrm>
            <a:custGeom>
              <a:avLst/>
              <a:gdLst>
                <a:gd name="T0" fmla="*/ 0 w 8"/>
                <a:gd name="T1" fmla="*/ 210 h 210"/>
                <a:gd name="T2" fmla="*/ 0 w 8"/>
                <a:gd name="T3" fmla="*/ 0 h 210"/>
                <a:gd name="T4" fmla="*/ 8 w 8"/>
                <a:gd name="T5" fmla="*/ 0 h 210"/>
                <a:gd name="T6" fmla="*/ 8 w 8"/>
                <a:gd name="T7" fmla="*/ 210 h 210"/>
                <a:gd name="T8" fmla="*/ 5 w 8"/>
                <a:gd name="T9" fmla="*/ 210 h 210"/>
                <a:gd name="T10" fmla="*/ 5 w 8"/>
                <a:gd name="T11" fmla="*/ 210 h 210"/>
                <a:gd name="T12" fmla="*/ 0 w 8"/>
                <a:gd name="T13" fmla="*/ 210 h 210"/>
              </a:gdLst>
              <a:ahLst/>
              <a:cxnLst>
                <a:cxn ang="0">
                  <a:pos x="T0" y="T1"/>
                </a:cxn>
                <a:cxn ang="0">
                  <a:pos x="T2" y="T3"/>
                </a:cxn>
                <a:cxn ang="0">
                  <a:pos x="T4" y="T5"/>
                </a:cxn>
                <a:cxn ang="0">
                  <a:pos x="T6" y="T7"/>
                </a:cxn>
                <a:cxn ang="0">
                  <a:pos x="T8" y="T9"/>
                </a:cxn>
                <a:cxn ang="0">
                  <a:pos x="T10" y="T11"/>
                </a:cxn>
                <a:cxn ang="0">
                  <a:pos x="T12" y="T13"/>
                </a:cxn>
              </a:cxnLst>
              <a:rect l="0" t="0" r="r" b="b"/>
              <a:pathLst>
                <a:path w="8" h="210">
                  <a:moveTo>
                    <a:pt x="0" y="210"/>
                  </a:moveTo>
                  <a:cubicBezTo>
                    <a:pt x="0" y="0"/>
                    <a:pt x="0" y="0"/>
                    <a:pt x="0" y="0"/>
                  </a:cubicBezTo>
                  <a:cubicBezTo>
                    <a:pt x="8" y="0"/>
                    <a:pt x="8" y="0"/>
                    <a:pt x="8" y="0"/>
                  </a:cubicBezTo>
                  <a:cubicBezTo>
                    <a:pt x="8" y="210"/>
                    <a:pt x="8" y="210"/>
                    <a:pt x="8" y="210"/>
                  </a:cubicBezTo>
                  <a:cubicBezTo>
                    <a:pt x="7" y="210"/>
                    <a:pt x="6" y="210"/>
                    <a:pt x="5" y="210"/>
                  </a:cubicBezTo>
                  <a:cubicBezTo>
                    <a:pt x="5" y="210"/>
                    <a:pt x="5" y="210"/>
                    <a:pt x="5" y="210"/>
                  </a:cubicBezTo>
                  <a:cubicBezTo>
                    <a:pt x="3" y="210"/>
                    <a:pt x="1" y="210"/>
                    <a:pt x="0" y="21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8" name="Freeform 717">
              <a:extLst>
                <a:ext uri="{FF2B5EF4-FFF2-40B4-BE49-F238E27FC236}">
                  <a16:creationId xmlns:a16="http://schemas.microsoft.com/office/drawing/2014/main" id="{2BC88659-FA34-AB4B-A4BD-464C9FE36CE7}"/>
                </a:ext>
              </a:extLst>
            </p:cNvPr>
            <p:cNvSpPr>
              <a:spLocks/>
            </p:cNvSpPr>
            <p:nvPr/>
          </p:nvSpPr>
          <p:spPr bwMode="auto">
            <a:xfrm>
              <a:off x="5356382" y="1899759"/>
              <a:ext cx="50232" cy="86464"/>
            </a:xfrm>
            <a:custGeom>
              <a:avLst/>
              <a:gdLst>
                <a:gd name="T0" fmla="*/ 17 w 29"/>
                <a:gd name="T1" fmla="*/ 7 h 50"/>
                <a:gd name="T2" fmla="*/ 3 w 29"/>
                <a:gd name="T3" fmla="*/ 27 h 50"/>
                <a:gd name="T4" fmla="*/ 14 w 29"/>
                <a:gd name="T5" fmla="*/ 42 h 50"/>
                <a:gd name="T6" fmla="*/ 17 w 29"/>
                <a:gd name="T7" fmla="*/ 7 h 50"/>
              </a:gdLst>
              <a:ahLst/>
              <a:cxnLst>
                <a:cxn ang="0">
                  <a:pos x="T0" y="T1"/>
                </a:cxn>
                <a:cxn ang="0">
                  <a:pos x="T2" y="T3"/>
                </a:cxn>
                <a:cxn ang="0">
                  <a:pos x="T4" y="T5"/>
                </a:cxn>
                <a:cxn ang="0">
                  <a:pos x="T6" y="T7"/>
                </a:cxn>
              </a:cxnLst>
              <a:rect l="0" t="0" r="r" b="b"/>
              <a:pathLst>
                <a:path w="29" h="50">
                  <a:moveTo>
                    <a:pt x="17" y="7"/>
                  </a:moveTo>
                  <a:cubicBezTo>
                    <a:pt x="0" y="0"/>
                    <a:pt x="0" y="16"/>
                    <a:pt x="3" y="27"/>
                  </a:cubicBezTo>
                  <a:cubicBezTo>
                    <a:pt x="5" y="34"/>
                    <a:pt x="9" y="39"/>
                    <a:pt x="14" y="42"/>
                  </a:cubicBezTo>
                  <a:cubicBezTo>
                    <a:pt x="29" y="50"/>
                    <a:pt x="12" y="15"/>
                    <a:pt x="17"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9" name="Freeform 718">
              <a:extLst>
                <a:ext uri="{FF2B5EF4-FFF2-40B4-BE49-F238E27FC236}">
                  <a16:creationId xmlns:a16="http://schemas.microsoft.com/office/drawing/2014/main" id="{1273E799-C8BB-9441-8396-BFE887B1C370}"/>
                </a:ext>
              </a:extLst>
            </p:cNvPr>
            <p:cNvSpPr>
              <a:spLocks/>
            </p:cNvSpPr>
            <p:nvPr/>
          </p:nvSpPr>
          <p:spPr bwMode="auto">
            <a:xfrm>
              <a:off x="5365440" y="1915405"/>
              <a:ext cx="18940" cy="51879"/>
            </a:xfrm>
            <a:custGeom>
              <a:avLst/>
              <a:gdLst>
                <a:gd name="T0" fmla="*/ 4 w 11"/>
                <a:gd name="T1" fmla="*/ 1 h 30"/>
                <a:gd name="T2" fmla="*/ 7 w 11"/>
                <a:gd name="T3" fmla="*/ 1 h 30"/>
                <a:gd name="T4" fmla="*/ 9 w 11"/>
                <a:gd name="T5" fmla="*/ 18 h 30"/>
                <a:gd name="T6" fmla="*/ 11 w 11"/>
                <a:gd name="T7" fmla="*/ 29 h 30"/>
                <a:gd name="T8" fmla="*/ 6 w 11"/>
                <a:gd name="T9" fmla="*/ 25 h 30"/>
                <a:gd name="T10" fmla="*/ 2 w 11"/>
                <a:gd name="T11" fmla="*/ 17 h 30"/>
                <a:gd name="T12" fmla="*/ 1 w 11"/>
                <a:gd name="T13" fmla="*/ 6 h 30"/>
                <a:gd name="T14" fmla="*/ 2 w 11"/>
                <a:gd name="T15" fmla="*/ 2 h 30"/>
                <a:gd name="T16" fmla="*/ 4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4" y="1"/>
                  </a:moveTo>
                  <a:cubicBezTo>
                    <a:pt x="5" y="0"/>
                    <a:pt x="6" y="1"/>
                    <a:pt x="7" y="1"/>
                  </a:cubicBezTo>
                  <a:cubicBezTo>
                    <a:pt x="6" y="6"/>
                    <a:pt x="8" y="12"/>
                    <a:pt x="9" y="18"/>
                  </a:cubicBezTo>
                  <a:cubicBezTo>
                    <a:pt x="10" y="22"/>
                    <a:pt x="11" y="27"/>
                    <a:pt x="11" y="29"/>
                  </a:cubicBezTo>
                  <a:cubicBezTo>
                    <a:pt x="10" y="30"/>
                    <a:pt x="6" y="26"/>
                    <a:pt x="6" y="25"/>
                  </a:cubicBezTo>
                  <a:cubicBezTo>
                    <a:pt x="4" y="23"/>
                    <a:pt x="3" y="20"/>
                    <a:pt x="2" y="17"/>
                  </a:cubicBezTo>
                  <a:cubicBezTo>
                    <a:pt x="1" y="14"/>
                    <a:pt x="0" y="9"/>
                    <a:pt x="1" y="6"/>
                  </a:cubicBezTo>
                  <a:cubicBezTo>
                    <a:pt x="1" y="4"/>
                    <a:pt x="1" y="3"/>
                    <a:pt x="2" y="2"/>
                  </a:cubicBezTo>
                  <a:cubicBezTo>
                    <a:pt x="2" y="1"/>
                    <a:pt x="3" y="1"/>
                    <a:pt x="4"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0" name="Freeform 719">
              <a:extLst>
                <a:ext uri="{FF2B5EF4-FFF2-40B4-BE49-F238E27FC236}">
                  <a16:creationId xmlns:a16="http://schemas.microsoft.com/office/drawing/2014/main" id="{89067F03-0B01-6F4F-9E5A-6532C4316719}"/>
                </a:ext>
              </a:extLst>
            </p:cNvPr>
            <p:cNvSpPr>
              <a:spLocks/>
            </p:cNvSpPr>
            <p:nvPr/>
          </p:nvSpPr>
          <p:spPr bwMode="auto">
            <a:xfrm>
              <a:off x="5520252" y="1899759"/>
              <a:ext cx="50232" cy="86464"/>
            </a:xfrm>
            <a:custGeom>
              <a:avLst/>
              <a:gdLst>
                <a:gd name="T0" fmla="*/ 12 w 29"/>
                <a:gd name="T1" fmla="*/ 7 h 50"/>
                <a:gd name="T2" fmla="*/ 26 w 29"/>
                <a:gd name="T3" fmla="*/ 27 h 50"/>
                <a:gd name="T4" fmla="*/ 15 w 29"/>
                <a:gd name="T5" fmla="*/ 42 h 50"/>
                <a:gd name="T6" fmla="*/ 12 w 29"/>
                <a:gd name="T7" fmla="*/ 7 h 50"/>
              </a:gdLst>
              <a:ahLst/>
              <a:cxnLst>
                <a:cxn ang="0">
                  <a:pos x="T0" y="T1"/>
                </a:cxn>
                <a:cxn ang="0">
                  <a:pos x="T2" y="T3"/>
                </a:cxn>
                <a:cxn ang="0">
                  <a:pos x="T4" y="T5"/>
                </a:cxn>
                <a:cxn ang="0">
                  <a:pos x="T6" y="T7"/>
                </a:cxn>
              </a:cxnLst>
              <a:rect l="0" t="0" r="r" b="b"/>
              <a:pathLst>
                <a:path w="29" h="50">
                  <a:moveTo>
                    <a:pt x="12" y="7"/>
                  </a:moveTo>
                  <a:cubicBezTo>
                    <a:pt x="29" y="0"/>
                    <a:pt x="29" y="16"/>
                    <a:pt x="26" y="27"/>
                  </a:cubicBezTo>
                  <a:cubicBezTo>
                    <a:pt x="24" y="34"/>
                    <a:pt x="20" y="39"/>
                    <a:pt x="15" y="42"/>
                  </a:cubicBezTo>
                  <a:cubicBezTo>
                    <a:pt x="0" y="50"/>
                    <a:pt x="17" y="15"/>
                    <a:pt x="12"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1" name="Freeform 720">
              <a:extLst>
                <a:ext uri="{FF2B5EF4-FFF2-40B4-BE49-F238E27FC236}">
                  <a16:creationId xmlns:a16="http://schemas.microsoft.com/office/drawing/2014/main" id="{7A4E065B-6C1E-5B4F-A0E7-338EBA1703E9}"/>
                </a:ext>
              </a:extLst>
            </p:cNvPr>
            <p:cNvSpPr>
              <a:spLocks/>
            </p:cNvSpPr>
            <p:nvPr/>
          </p:nvSpPr>
          <p:spPr bwMode="auto">
            <a:xfrm>
              <a:off x="5543309" y="1915405"/>
              <a:ext cx="18940" cy="51879"/>
            </a:xfrm>
            <a:custGeom>
              <a:avLst/>
              <a:gdLst>
                <a:gd name="T0" fmla="*/ 6 w 11"/>
                <a:gd name="T1" fmla="*/ 1 h 30"/>
                <a:gd name="T2" fmla="*/ 4 w 11"/>
                <a:gd name="T3" fmla="*/ 1 h 30"/>
                <a:gd name="T4" fmla="*/ 2 w 11"/>
                <a:gd name="T5" fmla="*/ 18 h 30"/>
                <a:gd name="T6" fmla="*/ 0 w 11"/>
                <a:gd name="T7" fmla="*/ 29 h 30"/>
                <a:gd name="T8" fmla="*/ 5 w 11"/>
                <a:gd name="T9" fmla="*/ 25 h 30"/>
                <a:gd name="T10" fmla="*/ 9 w 11"/>
                <a:gd name="T11" fmla="*/ 17 h 30"/>
                <a:gd name="T12" fmla="*/ 10 w 11"/>
                <a:gd name="T13" fmla="*/ 6 h 30"/>
                <a:gd name="T14" fmla="*/ 9 w 11"/>
                <a:gd name="T15" fmla="*/ 2 h 30"/>
                <a:gd name="T16" fmla="*/ 6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6" y="1"/>
                  </a:moveTo>
                  <a:cubicBezTo>
                    <a:pt x="6" y="0"/>
                    <a:pt x="5" y="1"/>
                    <a:pt x="4" y="1"/>
                  </a:cubicBezTo>
                  <a:cubicBezTo>
                    <a:pt x="5" y="6"/>
                    <a:pt x="3" y="12"/>
                    <a:pt x="2" y="18"/>
                  </a:cubicBezTo>
                  <a:cubicBezTo>
                    <a:pt x="1" y="22"/>
                    <a:pt x="0" y="27"/>
                    <a:pt x="0" y="29"/>
                  </a:cubicBezTo>
                  <a:cubicBezTo>
                    <a:pt x="1" y="30"/>
                    <a:pt x="5" y="26"/>
                    <a:pt x="5" y="25"/>
                  </a:cubicBezTo>
                  <a:cubicBezTo>
                    <a:pt x="7" y="23"/>
                    <a:pt x="8" y="20"/>
                    <a:pt x="9" y="17"/>
                  </a:cubicBezTo>
                  <a:cubicBezTo>
                    <a:pt x="10" y="14"/>
                    <a:pt x="11" y="9"/>
                    <a:pt x="10" y="6"/>
                  </a:cubicBezTo>
                  <a:cubicBezTo>
                    <a:pt x="10" y="4"/>
                    <a:pt x="10" y="3"/>
                    <a:pt x="9" y="2"/>
                  </a:cubicBezTo>
                  <a:cubicBezTo>
                    <a:pt x="8" y="1"/>
                    <a:pt x="8" y="1"/>
                    <a:pt x="6"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2" name="Freeform 721">
              <a:extLst>
                <a:ext uri="{FF2B5EF4-FFF2-40B4-BE49-F238E27FC236}">
                  <a16:creationId xmlns:a16="http://schemas.microsoft.com/office/drawing/2014/main" id="{CD17C10A-E85E-BA4D-A8AB-995F2DB38670}"/>
                </a:ext>
              </a:extLst>
            </p:cNvPr>
            <p:cNvSpPr>
              <a:spLocks/>
            </p:cNvSpPr>
            <p:nvPr/>
          </p:nvSpPr>
          <p:spPr bwMode="auto">
            <a:xfrm>
              <a:off x="5365440" y="1811647"/>
              <a:ext cx="196809" cy="237983"/>
            </a:xfrm>
            <a:custGeom>
              <a:avLst/>
              <a:gdLst>
                <a:gd name="T0" fmla="*/ 38 w 114"/>
                <a:gd name="T1" fmla="*/ 0 h 138"/>
                <a:gd name="T2" fmla="*/ 76 w 114"/>
                <a:gd name="T3" fmla="*/ 0 h 138"/>
                <a:gd name="T4" fmla="*/ 111 w 114"/>
                <a:gd name="T5" fmla="*/ 36 h 138"/>
                <a:gd name="T6" fmla="*/ 104 w 114"/>
                <a:gd name="T7" fmla="*/ 84 h 138"/>
                <a:gd name="T8" fmla="*/ 88 w 114"/>
                <a:gd name="T9" fmla="*/ 122 h 138"/>
                <a:gd name="T10" fmla="*/ 57 w 114"/>
                <a:gd name="T11" fmla="*/ 138 h 138"/>
                <a:gd name="T12" fmla="*/ 57 w 114"/>
                <a:gd name="T13" fmla="*/ 138 h 138"/>
                <a:gd name="T14" fmla="*/ 26 w 114"/>
                <a:gd name="T15" fmla="*/ 122 h 138"/>
                <a:gd name="T16" fmla="*/ 10 w 114"/>
                <a:gd name="T17" fmla="*/ 84 h 138"/>
                <a:gd name="T18" fmla="*/ 3 w 114"/>
                <a:gd name="T19" fmla="*/ 36 h 138"/>
                <a:gd name="T20" fmla="*/ 38 w 114"/>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38">
                  <a:moveTo>
                    <a:pt x="38" y="0"/>
                  </a:moveTo>
                  <a:cubicBezTo>
                    <a:pt x="76" y="0"/>
                    <a:pt x="76" y="0"/>
                    <a:pt x="76" y="0"/>
                  </a:cubicBezTo>
                  <a:cubicBezTo>
                    <a:pt x="95" y="0"/>
                    <a:pt x="114" y="16"/>
                    <a:pt x="111" y="36"/>
                  </a:cubicBezTo>
                  <a:cubicBezTo>
                    <a:pt x="104" y="84"/>
                    <a:pt x="104" y="84"/>
                    <a:pt x="104" y="84"/>
                  </a:cubicBezTo>
                  <a:cubicBezTo>
                    <a:pt x="102" y="99"/>
                    <a:pt x="96" y="112"/>
                    <a:pt x="88" y="122"/>
                  </a:cubicBezTo>
                  <a:cubicBezTo>
                    <a:pt x="81" y="132"/>
                    <a:pt x="72" y="138"/>
                    <a:pt x="57" y="138"/>
                  </a:cubicBezTo>
                  <a:cubicBezTo>
                    <a:pt x="57" y="138"/>
                    <a:pt x="57" y="138"/>
                    <a:pt x="57" y="138"/>
                  </a:cubicBezTo>
                  <a:cubicBezTo>
                    <a:pt x="42" y="138"/>
                    <a:pt x="33" y="132"/>
                    <a:pt x="26" y="122"/>
                  </a:cubicBezTo>
                  <a:cubicBezTo>
                    <a:pt x="17" y="111"/>
                    <a:pt x="11" y="97"/>
                    <a:pt x="10" y="84"/>
                  </a:cubicBezTo>
                  <a:cubicBezTo>
                    <a:pt x="3" y="36"/>
                    <a:pt x="3" y="36"/>
                    <a:pt x="3" y="36"/>
                  </a:cubicBezTo>
                  <a:cubicBezTo>
                    <a:pt x="0" y="16"/>
                    <a:pt x="19" y="0"/>
                    <a:pt x="38" y="0"/>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3" name="Oval 722">
              <a:extLst>
                <a:ext uri="{FF2B5EF4-FFF2-40B4-BE49-F238E27FC236}">
                  <a16:creationId xmlns:a16="http://schemas.microsoft.com/office/drawing/2014/main" id="{7B659188-7BE1-2B43-AC93-258BA0A36016}"/>
                </a:ext>
              </a:extLst>
            </p:cNvPr>
            <p:cNvSpPr>
              <a:spLocks noChangeArrowheads="1"/>
            </p:cNvSpPr>
            <p:nvPr/>
          </p:nvSpPr>
          <p:spPr bwMode="auto">
            <a:xfrm>
              <a:off x="5458492" y="2112214"/>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4" name="Oval 723">
              <a:extLst>
                <a:ext uri="{FF2B5EF4-FFF2-40B4-BE49-F238E27FC236}">
                  <a16:creationId xmlns:a16="http://schemas.microsoft.com/office/drawing/2014/main" id="{5DAA5287-279A-224C-8633-6FB5908B5D8B}"/>
                </a:ext>
              </a:extLst>
            </p:cNvPr>
            <p:cNvSpPr>
              <a:spLocks noChangeArrowheads="1"/>
            </p:cNvSpPr>
            <p:nvPr/>
          </p:nvSpPr>
          <p:spPr bwMode="auto">
            <a:xfrm>
              <a:off x="5458492" y="2200325"/>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5" name="Oval 724">
              <a:extLst>
                <a:ext uri="{FF2B5EF4-FFF2-40B4-BE49-F238E27FC236}">
                  <a16:creationId xmlns:a16="http://schemas.microsoft.com/office/drawing/2014/main" id="{0B035370-4CB7-F74C-8C33-2D438B3DD59A}"/>
                </a:ext>
              </a:extLst>
            </p:cNvPr>
            <p:cNvSpPr>
              <a:spLocks noChangeArrowheads="1"/>
            </p:cNvSpPr>
            <p:nvPr/>
          </p:nvSpPr>
          <p:spPr bwMode="auto">
            <a:xfrm>
              <a:off x="5458492" y="2287613"/>
              <a:ext cx="9882" cy="1070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6" name="Oval 725">
              <a:extLst>
                <a:ext uri="{FF2B5EF4-FFF2-40B4-BE49-F238E27FC236}">
                  <a16:creationId xmlns:a16="http://schemas.microsoft.com/office/drawing/2014/main" id="{7AAB9ADC-BAF1-8E45-A6F2-7406A8F6D61D}"/>
                </a:ext>
              </a:extLst>
            </p:cNvPr>
            <p:cNvSpPr>
              <a:spLocks noChangeArrowheads="1"/>
            </p:cNvSpPr>
            <p:nvPr/>
          </p:nvSpPr>
          <p:spPr bwMode="auto">
            <a:xfrm>
              <a:off x="5458492" y="2375724"/>
              <a:ext cx="9882" cy="10705"/>
            </a:xfrm>
            <a:prstGeom prst="ellipse">
              <a:avLst/>
            </a:prstGeom>
            <a:solidFill>
              <a:srgbClr val="60CC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7" name="Freeform 726">
              <a:extLst>
                <a:ext uri="{FF2B5EF4-FFF2-40B4-BE49-F238E27FC236}">
                  <a16:creationId xmlns:a16="http://schemas.microsoft.com/office/drawing/2014/main" id="{35ECE8E1-2E31-4A40-99D8-D9C2F17A8BBA}"/>
                </a:ext>
              </a:extLst>
            </p:cNvPr>
            <p:cNvSpPr>
              <a:spLocks/>
            </p:cNvSpPr>
            <p:nvPr/>
          </p:nvSpPr>
          <p:spPr bwMode="auto">
            <a:xfrm>
              <a:off x="5293798" y="2079275"/>
              <a:ext cx="339269" cy="384560"/>
            </a:xfrm>
            <a:custGeom>
              <a:avLst/>
              <a:gdLst>
                <a:gd name="T0" fmla="*/ 26 w 196"/>
                <a:gd name="T1" fmla="*/ 211 h 223"/>
                <a:gd name="T2" fmla="*/ 0 w 196"/>
                <a:gd name="T3" fmla="*/ 23 h 223"/>
                <a:gd name="T4" fmla="*/ 60 w 196"/>
                <a:gd name="T5" fmla="*/ 0 h 223"/>
                <a:gd name="T6" fmla="*/ 97 w 196"/>
                <a:gd name="T7" fmla="*/ 157 h 223"/>
                <a:gd name="T8" fmla="*/ 99 w 196"/>
                <a:gd name="T9" fmla="*/ 157 h 223"/>
                <a:gd name="T10" fmla="*/ 138 w 196"/>
                <a:gd name="T11" fmla="*/ 1 h 223"/>
                <a:gd name="T12" fmla="*/ 196 w 196"/>
                <a:gd name="T13" fmla="*/ 23 h 223"/>
                <a:gd name="T14" fmla="*/ 170 w 196"/>
                <a:gd name="T15" fmla="*/ 211 h 223"/>
                <a:gd name="T16" fmla="*/ 99 w 196"/>
                <a:gd name="T17" fmla="*/ 223 h 223"/>
                <a:gd name="T18" fmla="*/ 99 w 196"/>
                <a:gd name="T19" fmla="*/ 223 h 223"/>
                <a:gd name="T20" fmla="*/ 26 w 196"/>
                <a:gd name="T21" fmla="*/ 21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6" h="223">
                  <a:moveTo>
                    <a:pt x="26" y="211"/>
                  </a:moveTo>
                  <a:cubicBezTo>
                    <a:pt x="22" y="162"/>
                    <a:pt x="6" y="65"/>
                    <a:pt x="0" y="23"/>
                  </a:cubicBezTo>
                  <a:cubicBezTo>
                    <a:pt x="21" y="12"/>
                    <a:pt x="38" y="6"/>
                    <a:pt x="60" y="0"/>
                  </a:cubicBezTo>
                  <a:cubicBezTo>
                    <a:pt x="97" y="157"/>
                    <a:pt x="97" y="157"/>
                    <a:pt x="97" y="157"/>
                  </a:cubicBezTo>
                  <a:cubicBezTo>
                    <a:pt x="99" y="157"/>
                    <a:pt x="99" y="157"/>
                    <a:pt x="99" y="157"/>
                  </a:cubicBezTo>
                  <a:cubicBezTo>
                    <a:pt x="99" y="156"/>
                    <a:pt x="134" y="0"/>
                    <a:pt x="138" y="1"/>
                  </a:cubicBezTo>
                  <a:cubicBezTo>
                    <a:pt x="158" y="7"/>
                    <a:pt x="175" y="12"/>
                    <a:pt x="196" y="23"/>
                  </a:cubicBezTo>
                  <a:cubicBezTo>
                    <a:pt x="189" y="65"/>
                    <a:pt x="173" y="163"/>
                    <a:pt x="170" y="211"/>
                  </a:cubicBezTo>
                  <a:cubicBezTo>
                    <a:pt x="148" y="219"/>
                    <a:pt x="124" y="223"/>
                    <a:pt x="99" y="223"/>
                  </a:cubicBezTo>
                  <a:cubicBezTo>
                    <a:pt x="99" y="223"/>
                    <a:pt x="99" y="223"/>
                    <a:pt x="99" y="223"/>
                  </a:cubicBezTo>
                  <a:cubicBezTo>
                    <a:pt x="73" y="223"/>
                    <a:pt x="49" y="219"/>
                    <a:pt x="26" y="211"/>
                  </a:cubicBez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8" name="Freeform 727">
              <a:extLst>
                <a:ext uri="{FF2B5EF4-FFF2-40B4-BE49-F238E27FC236}">
                  <a16:creationId xmlns:a16="http://schemas.microsoft.com/office/drawing/2014/main" id="{56FD45F9-2B6A-AE4C-B624-41F9CC85E713}"/>
                </a:ext>
              </a:extLst>
            </p:cNvPr>
            <p:cNvSpPr>
              <a:spLocks/>
            </p:cNvSpPr>
            <p:nvPr/>
          </p:nvSpPr>
          <p:spPr bwMode="auto">
            <a:xfrm>
              <a:off x="5461786" y="2346902"/>
              <a:ext cx="3294" cy="116933"/>
            </a:xfrm>
            <a:custGeom>
              <a:avLst/>
              <a:gdLst>
                <a:gd name="T0" fmla="*/ 0 w 2"/>
                <a:gd name="T1" fmla="*/ 68 h 68"/>
                <a:gd name="T2" fmla="*/ 0 w 2"/>
                <a:gd name="T3" fmla="*/ 0 h 68"/>
                <a:gd name="T4" fmla="*/ 1 w 2"/>
                <a:gd name="T5" fmla="*/ 2 h 68"/>
                <a:gd name="T6" fmla="*/ 2 w 2"/>
                <a:gd name="T7" fmla="*/ 1 h 68"/>
                <a:gd name="T8" fmla="*/ 2 w 2"/>
                <a:gd name="T9" fmla="*/ 68 h 68"/>
                <a:gd name="T10" fmla="*/ 2 w 2"/>
                <a:gd name="T11" fmla="*/ 68 h 68"/>
                <a:gd name="T12" fmla="*/ 0 w 2"/>
                <a:gd name="T13" fmla="*/ 68 h 68"/>
              </a:gdLst>
              <a:ahLst/>
              <a:cxnLst>
                <a:cxn ang="0">
                  <a:pos x="T0" y="T1"/>
                </a:cxn>
                <a:cxn ang="0">
                  <a:pos x="T2" y="T3"/>
                </a:cxn>
                <a:cxn ang="0">
                  <a:pos x="T4" y="T5"/>
                </a:cxn>
                <a:cxn ang="0">
                  <a:pos x="T6" y="T7"/>
                </a:cxn>
                <a:cxn ang="0">
                  <a:pos x="T8" y="T9"/>
                </a:cxn>
                <a:cxn ang="0">
                  <a:pos x="T10" y="T11"/>
                </a:cxn>
                <a:cxn ang="0">
                  <a:pos x="T12" y="T13"/>
                </a:cxn>
              </a:cxnLst>
              <a:rect l="0" t="0" r="r" b="b"/>
              <a:pathLst>
                <a:path w="2" h="68">
                  <a:moveTo>
                    <a:pt x="0" y="68"/>
                  </a:moveTo>
                  <a:cubicBezTo>
                    <a:pt x="0" y="0"/>
                    <a:pt x="0" y="0"/>
                    <a:pt x="0" y="0"/>
                  </a:cubicBezTo>
                  <a:cubicBezTo>
                    <a:pt x="1" y="2"/>
                    <a:pt x="1" y="2"/>
                    <a:pt x="1" y="2"/>
                  </a:cubicBezTo>
                  <a:cubicBezTo>
                    <a:pt x="2" y="1"/>
                    <a:pt x="2" y="1"/>
                    <a:pt x="2" y="1"/>
                  </a:cubicBezTo>
                  <a:cubicBezTo>
                    <a:pt x="2" y="68"/>
                    <a:pt x="2" y="68"/>
                    <a:pt x="2" y="68"/>
                  </a:cubicBezTo>
                  <a:cubicBezTo>
                    <a:pt x="2" y="68"/>
                    <a:pt x="2" y="68"/>
                    <a:pt x="2" y="68"/>
                  </a:cubicBezTo>
                  <a:cubicBezTo>
                    <a:pt x="1" y="68"/>
                    <a:pt x="1" y="68"/>
                    <a:pt x="0" y="68"/>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9" name="Freeform 728">
              <a:extLst>
                <a:ext uri="{FF2B5EF4-FFF2-40B4-BE49-F238E27FC236}">
                  <a16:creationId xmlns:a16="http://schemas.microsoft.com/office/drawing/2014/main" id="{8052852E-634B-F747-9B5C-6CAE4834F73F}"/>
                </a:ext>
              </a:extLst>
            </p:cNvPr>
            <p:cNvSpPr>
              <a:spLocks/>
            </p:cNvSpPr>
            <p:nvPr/>
          </p:nvSpPr>
          <p:spPr bwMode="auto">
            <a:xfrm>
              <a:off x="5463433" y="2077628"/>
              <a:ext cx="103757" cy="275862"/>
            </a:xfrm>
            <a:custGeom>
              <a:avLst/>
              <a:gdLst>
                <a:gd name="T0" fmla="*/ 78 w 126"/>
                <a:gd name="T1" fmla="*/ 0 h 335"/>
                <a:gd name="T2" fmla="*/ 116 w 126"/>
                <a:gd name="T3" fmla="*/ 12 h 335"/>
                <a:gd name="T4" fmla="*/ 126 w 126"/>
                <a:gd name="T5" fmla="*/ 96 h 335"/>
                <a:gd name="T6" fmla="*/ 84 w 126"/>
                <a:gd name="T7" fmla="*/ 94 h 335"/>
                <a:gd name="T8" fmla="*/ 116 w 126"/>
                <a:gd name="T9" fmla="*/ 134 h 335"/>
                <a:gd name="T10" fmla="*/ 0 w 126"/>
                <a:gd name="T11" fmla="*/ 335 h 335"/>
                <a:gd name="T12" fmla="*/ 78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78" y="0"/>
                  </a:moveTo>
                  <a:lnTo>
                    <a:pt x="116" y="12"/>
                  </a:lnTo>
                  <a:lnTo>
                    <a:pt x="126" y="96"/>
                  </a:lnTo>
                  <a:lnTo>
                    <a:pt x="84" y="94"/>
                  </a:lnTo>
                  <a:lnTo>
                    <a:pt x="116" y="134"/>
                  </a:lnTo>
                  <a:lnTo>
                    <a:pt x="0" y="335"/>
                  </a:lnTo>
                  <a:lnTo>
                    <a:pt x="78"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0" name="Freeform 729">
              <a:extLst>
                <a:ext uri="{FF2B5EF4-FFF2-40B4-BE49-F238E27FC236}">
                  <a16:creationId xmlns:a16="http://schemas.microsoft.com/office/drawing/2014/main" id="{34631C49-B1E6-DF4D-80EB-3D78B9020171}"/>
                </a:ext>
              </a:extLst>
            </p:cNvPr>
            <p:cNvSpPr>
              <a:spLocks/>
            </p:cNvSpPr>
            <p:nvPr/>
          </p:nvSpPr>
          <p:spPr bwMode="auto">
            <a:xfrm>
              <a:off x="5359676" y="2077628"/>
              <a:ext cx="103757" cy="275862"/>
            </a:xfrm>
            <a:custGeom>
              <a:avLst/>
              <a:gdLst>
                <a:gd name="T0" fmla="*/ 49 w 126"/>
                <a:gd name="T1" fmla="*/ 0 h 335"/>
                <a:gd name="T2" fmla="*/ 11 w 126"/>
                <a:gd name="T3" fmla="*/ 12 h 335"/>
                <a:gd name="T4" fmla="*/ 0 w 126"/>
                <a:gd name="T5" fmla="*/ 96 h 335"/>
                <a:gd name="T6" fmla="*/ 42 w 126"/>
                <a:gd name="T7" fmla="*/ 94 h 335"/>
                <a:gd name="T8" fmla="*/ 11 w 126"/>
                <a:gd name="T9" fmla="*/ 134 h 335"/>
                <a:gd name="T10" fmla="*/ 126 w 126"/>
                <a:gd name="T11" fmla="*/ 335 h 335"/>
                <a:gd name="T12" fmla="*/ 49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49" y="0"/>
                  </a:moveTo>
                  <a:lnTo>
                    <a:pt x="11" y="12"/>
                  </a:lnTo>
                  <a:lnTo>
                    <a:pt x="0" y="96"/>
                  </a:lnTo>
                  <a:lnTo>
                    <a:pt x="42" y="94"/>
                  </a:lnTo>
                  <a:lnTo>
                    <a:pt x="11" y="134"/>
                  </a:lnTo>
                  <a:lnTo>
                    <a:pt x="126" y="335"/>
                  </a:lnTo>
                  <a:lnTo>
                    <a:pt x="49"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1" name="Oval 730">
              <a:extLst>
                <a:ext uri="{FF2B5EF4-FFF2-40B4-BE49-F238E27FC236}">
                  <a16:creationId xmlns:a16="http://schemas.microsoft.com/office/drawing/2014/main" id="{1774EFC5-B402-0540-9946-117866B3F77A}"/>
                </a:ext>
              </a:extLst>
            </p:cNvPr>
            <p:cNvSpPr>
              <a:spLocks noChangeArrowheads="1"/>
            </p:cNvSpPr>
            <p:nvPr/>
          </p:nvSpPr>
          <p:spPr bwMode="auto">
            <a:xfrm>
              <a:off x="5437905" y="2374077"/>
              <a:ext cx="17293" cy="18940"/>
            </a:xfrm>
            <a:prstGeom prst="ellipse">
              <a:avLst/>
            </a:pr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2" name="Freeform 731">
              <a:extLst>
                <a:ext uri="{FF2B5EF4-FFF2-40B4-BE49-F238E27FC236}">
                  <a16:creationId xmlns:a16="http://schemas.microsoft.com/office/drawing/2014/main" id="{75B885BD-23DD-6648-BBA8-3AF003A03EBD}"/>
                </a:ext>
              </a:extLst>
            </p:cNvPr>
            <p:cNvSpPr>
              <a:spLocks/>
            </p:cNvSpPr>
            <p:nvPr/>
          </p:nvSpPr>
          <p:spPr bwMode="auto">
            <a:xfrm>
              <a:off x="5465080" y="2065276"/>
              <a:ext cx="67524" cy="60113"/>
            </a:xfrm>
            <a:custGeom>
              <a:avLst/>
              <a:gdLst>
                <a:gd name="T0" fmla="*/ 24 w 39"/>
                <a:gd name="T1" fmla="*/ 0 h 35"/>
                <a:gd name="T2" fmla="*/ 0 w 39"/>
                <a:gd name="T3" fmla="*/ 21 h 35"/>
                <a:gd name="T4" fmla="*/ 25 w 39"/>
                <a:gd name="T5" fmla="*/ 35 h 35"/>
                <a:gd name="T6" fmla="*/ 39 w 39"/>
                <a:gd name="T7" fmla="*/ 7 h 35"/>
                <a:gd name="T8" fmla="*/ 24 w 39"/>
                <a:gd name="T9" fmla="*/ 0 h 35"/>
              </a:gdLst>
              <a:ahLst/>
              <a:cxnLst>
                <a:cxn ang="0">
                  <a:pos x="T0" y="T1"/>
                </a:cxn>
                <a:cxn ang="0">
                  <a:pos x="T2" y="T3"/>
                </a:cxn>
                <a:cxn ang="0">
                  <a:pos x="T4" y="T5"/>
                </a:cxn>
                <a:cxn ang="0">
                  <a:pos x="T6" y="T7"/>
                </a:cxn>
                <a:cxn ang="0">
                  <a:pos x="T8" y="T9"/>
                </a:cxn>
              </a:cxnLst>
              <a:rect l="0" t="0" r="r" b="b"/>
              <a:pathLst>
                <a:path w="39" h="35">
                  <a:moveTo>
                    <a:pt x="24" y="0"/>
                  </a:moveTo>
                  <a:cubicBezTo>
                    <a:pt x="22" y="9"/>
                    <a:pt x="9" y="18"/>
                    <a:pt x="0" y="21"/>
                  </a:cubicBezTo>
                  <a:cubicBezTo>
                    <a:pt x="25" y="35"/>
                    <a:pt x="25" y="35"/>
                    <a:pt x="25" y="35"/>
                  </a:cubicBezTo>
                  <a:cubicBezTo>
                    <a:pt x="25" y="35"/>
                    <a:pt x="37" y="12"/>
                    <a:pt x="39" y="7"/>
                  </a:cubicBezTo>
                  <a:cubicBezTo>
                    <a:pt x="33" y="4"/>
                    <a:pt x="24" y="0"/>
                    <a:pt x="24"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3" name="Freeform 732">
              <a:extLst>
                <a:ext uri="{FF2B5EF4-FFF2-40B4-BE49-F238E27FC236}">
                  <a16:creationId xmlns:a16="http://schemas.microsoft.com/office/drawing/2014/main" id="{3F79A41C-3374-DB40-A538-A4CC00B42410}"/>
                </a:ext>
              </a:extLst>
            </p:cNvPr>
            <p:cNvSpPr>
              <a:spLocks/>
            </p:cNvSpPr>
            <p:nvPr/>
          </p:nvSpPr>
          <p:spPr bwMode="auto">
            <a:xfrm>
              <a:off x="5394261" y="2065276"/>
              <a:ext cx="70818" cy="60113"/>
            </a:xfrm>
            <a:custGeom>
              <a:avLst/>
              <a:gdLst>
                <a:gd name="T0" fmla="*/ 15 w 41"/>
                <a:gd name="T1" fmla="*/ 0 h 35"/>
                <a:gd name="T2" fmla="*/ 41 w 41"/>
                <a:gd name="T3" fmla="*/ 21 h 35"/>
                <a:gd name="T4" fmla="*/ 16 w 41"/>
                <a:gd name="T5" fmla="*/ 35 h 35"/>
                <a:gd name="T6" fmla="*/ 0 w 41"/>
                <a:gd name="T7" fmla="*/ 7 h 35"/>
                <a:gd name="T8" fmla="*/ 15 w 41"/>
                <a:gd name="T9" fmla="*/ 0 h 35"/>
              </a:gdLst>
              <a:ahLst/>
              <a:cxnLst>
                <a:cxn ang="0">
                  <a:pos x="T0" y="T1"/>
                </a:cxn>
                <a:cxn ang="0">
                  <a:pos x="T2" y="T3"/>
                </a:cxn>
                <a:cxn ang="0">
                  <a:pos x="T4" y="T5"/>
                </a:cxn>
                <a:cxn ang="0">
                  <a:pos x="T6" y="T7"/>
                </a:cxn>
                <a:cxn ang="0">
                  <a:pos x="T8" y="T9"/>
                </a:cxn>
              </a:cxnLst>
              <a:rect l="0" t="0" r="r" b="b"/>
              <a:pathLst>
                <a:path w="41" h="35">
                  <a:moveTo>
                    <a:pt x="15" y="0"/>
                  </a:moveTo>
                  <a:cubicBezTo>
                    <a:pt x="17" y="9"/>
                    <a:pt x="32" y="18"/>
                    <a:pt x="41" y="21"/>
                  </a:cubicBezTo>
                  <a:cubicBezTo>
                    <a:pt x="16" y="35"/>
                    <a:pt x="16" y="35"/>
                    <a:pt x="16" y="35"/>
                  </a:cubicBezTo>
                  <a:cubicBezTo>
                    <a:pt x="16" y="35"/>
                    <a:pt x="2" y="12"/>
                    <a:pt x="0" y="7"/>
                  </a:cubicBezTo>
                  <a:cubicBezTo>
                    <a:pt x="6" y="4"/>
                    <a:pt x="15" y="0"/>
                    <a:pt x="15"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4" name="Freeform 733">
              <a:extLst>
                <a:ext uri="{FF2B5EF4-FFF2-40B4-BE49-F238E27FC236}">
                  <a16:creationId xmlns:a16="http://schemas.microsoft.com/office/drawing/2014/main" id="{C0AC690C-0F41-FC4B-9460-9C980A390F9F}"/>
                </a:ext>
              </a:extLst>
            </p:cNvPr>
            <p:cNvSpPr>
              <a:spLocks/>
            </p:cNvSpPr>
            <p:nvPr/>
          </p:nvSpPr>
          <p:spPr bwMode="auto">
            <a:xfrm>
              <a:off x="5361322" y="1775415"/>
              <a:ext cx="204220" cy="151518"/>
            </a:xfrm>
            <a:custGeom>
              <a:avLst/>
              <a:gdLst>
                <a:gd name="T0" fmla="*/ 82 w 118"/>
                <a:gd name="T1" fmla="*/ 33 h 88"/>
                <a:gd name="T2" fmla="*/ 54 w 118"/>
                <a:gd name="T3" fmla="*/ 56 h 88"/>
                <a:gd name="T4" fmla="*/ 11 w 118"/>
                <a:gd name="T5" fmla="*/ 66 h 88"/>
                <a:gd name="T6" fmla="*/ 9 w 118"/>
                <a:gd name="T7" fmla="*/ 88 h 88"/>
                <a:gd name="T8" fmla="*/ 0 w 118"/>
                <a:gd name="T9" fmla="*/ 66 h 88"/>
                <a:gd name="T10" fmla="*/ 63 w 118"/>
                <a:gd name="T11" fmla="*/ 1 h 88"/>
                <a:gd name="T12" fmla="*/ 118 w 118"/>
                <a:gd name="T13" fmla="*/ 66 h 88"/>
                <a:gd name="T14" fmla="*/ 109 w 118"/>
                <a:gd name="T15" fmla="*/ 85 h 88"/>
                <a:gd name="T16" fmla="*/ 82 w 118"/>
                <a:gd name="T17" fmla="*/ 3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8" h="88">
                  <a:moveTo>
                    <a:pt x="82" y="33"/>
                  </a:moveTo>
                  <a:cubicBezTo>
                    <a:pt x="82" y="33"/>
                    <a:pt x="69" y="51"/>
                    <a:pt x="54" y="56"/>
                  </a:cubicBezTo>
                  <a:cubicBezTo>
                    <a:pt x="14" y="70"/>
                    <a:pt x="15" y="60"/>
                    <a:pt x="11" y="66"/>
                  </a:cubicBezTo>
                  <a:cubicBezTo>
                    <a:pt x="9" y="68"/>
                    <a:pt x="9" y="80"/>
                    <a:pt x="9" y="88"/>
                  </a:cubicBezTo>
                  <a:cubicBezTo>
                    <a:pt x="6" y="80"/>
                    <a:pt x="1" y="80"/>
                    <a:pt x="0" y="66"/>
                  </a:cubicBezTo>
                  <a:cubicBezTo>
                    <a:pt x="12" y="11"/>
                    <a:pt x="7" y="2"/>
                    <a:pt x="63" y="1"/>
                  </a:cubicBezTo>
                  <a:cubicBezTo>
                    <a:pt x="92" y="0"/>
                    <a:pt x="113" y="13"/>
                    <a:pt x="118" y="66"/>
                  </a:cubicBezTo>
                  <a:cubicBezTo>
                    <a:pt x="118" y="70"/>
                    <a:pt x="115" y="82"/>
                    <a:pt x="109" y="85"/>
                  </a:cubicBezTo>
                  <a:cubicBezTo>
                    <a:pt x="110" y="57"/>
                    <a:pt x="88" y="59"/>
                    <a:pt x="82" y="33"/>
                  </a:cubicBez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5" name="Freeform 734">
              <a:extLst>
                <a:ext uri="{FF2B5EF4-FFF2-40B4-BE49-F238E27FC236}">
                  <a16:creationId xmlns:a16="http://schemas.microsoft.com/office/drawing/2014/main" id="{CFD35576-2F7D-F04E-AA0B-4745D582AD45}"/>
                </a:ext>
              </a:extLst>
            </p:cNvPr>
            <p:cNvSpPr>
              <a:spLocks/>
            </p:cNvSpPr>
            <p:nvPr/>
          </p:nvSpPr>
          <p:spPr bwMode="auto">
            <a:xfrm>
              <a:off x="5526016" y="1877525"/>
              <a:ext cx="51879" cy="153165"/>
            </a:xfrm>
            <a:custGeom>
              <a:avLst/>
              <a:gdLst>
                <a:gd name="T0" fmla="*/ 10 w 30"/>
                <a:gd name="T1" fmla="*/ 5 h 89"/>
                <a:gd name="T2" fmla="*/ 0 w 30"/>
                <a:gd name="T3" fmla="*/ 89 h 89"/>
                <a:gd name="T4" fmla="*/ 18 w 30"/>
                <a:gd name="T5" fmla="*/ 0 h 89"/>
                <a:gd name="T6" fmla="*/ 10 w 30"/>
                <a:gd name="T7" fmla="*/ 5 h 89"/>
              </a:gdLst>
              <a:ahLst/>
              <a:cxnLst>
                <a:cxn ang="0">
                  <a:pos x="T0" y="T1"/>
                </a:cxn>
                <a:cxn ang="0">
                  <a:pos x="T2" y="T3"/>
                </a:cxn>
                <a:cxn ang="0">
                  <a:pos x="T4" y="T5"/>
                </a:cxn>
                <a:cxn ang="0">
                  <a:pos x="T6" y="T7"/>
                </a:cxn>
              </a:cxnLst>
              <a:rect l="0" t="0" r="r" b="b"/>
              <a:pathLst>
                <a:path w="30" h="89">
                  <a:moveTo>
                    <a:pt x="10" y="5"/>
                  </a:moveTo>
                  <a:cubicBezTo>
                    <a:pt x="14" y="31"/>
                    <a:pt x="17" y="66"/>
                    <a:pt x="0" y="89"/>
                  </a:cubicBezTo>
                  <a:cubicBezTo>
                    <a:pt x="30" y="61"/>
                    <a:pt x="20" y="40"/>
                    <a:pt x="18" y="0"/>
                  </a:cubicBezTo>
                  <a:lnTo>
                    <a:pt x="1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6" name="Freeform 735">
              <a:extLst>
                <a:ext uri="{FF2B5EF4-FFF2-40B4-BE49-F238E27FC236}">
                  <a16:creationId xmlns:a16="http://schemas.microsoft.com/office/drawing/2014/main" id="{B8ADDB20-BC7A-6148-94D2-638DDAD868F6}"/>
                </a:ext>
              </a:extLst>
            </p:cNvPr>
            <p:cNvSpPr>
              <a:spLocks/>
            </p:cNvSpPr>
            <p:nvPr/>
          </p:nvSpPr>
          <p:spPr bwMode="auto">
            <a:xfrm>
              <a:off x="5349794" y="1873408"/>
              <a:ext cx="51879" cy="153989"/>
            </a:xfrm>
            <a:custGeom>
              <a:avLst/>
              <a:gdLst>
                <a:gd name="T0" fmla="*/ 20 w 30"/>
                <a:gd name="T1" fmla="*/ 5 h 89"/>
                <a:gd name="T2" fmla="*/ 30 w 30"/>
                <a:gd name="T3" fmla="*/ 89 h 89"/>
                <a:gd name="T4" fmla="*/ 12 w 30"/>
                <a:gd name="T5" fmla="*/ 0 h 89"/>
                <a:gd name="T6" fmla="*/ 20 w 30"/>
                <a:gd name="T7" fmla="*/ 5 h 89"/>
              </a:gdLst>
              <a:ahLst/>
              <a:cxnLst>
                <a:cxn ang="0">
                  <a:pos x="T0" y="T1"/>
                </a:cxn>
                <a:cxn ang="0">
                  <a:pos x="T2" y="T3"/>
                </a:cxn>
                <a:cxn ang="0">
                  <a:pos x="T4" y="T5"/>
                </a:cxn>
                <a:cxn ang="0">
                  <a:pos x="T6" y="T7"/>
                </a:cxn>
              </a:cxnLst>
              <a:rect l="0" t="0" r="r" b="b"/>
              <a:pathLst>
                <a:path w="30" h="89">
                  <a:moveTo>
                    <a:pt x="20" y="5"/>
                  </a:moveTo>
                  <a:cubicBezTo>
                    <a:pt x="16" y="32"/>
                    <a:pt x="13" y="66"/>
                    <a:pt x="30" y="89"/>
                  </a:cubicBezTo>
                  <a:cubicBezTo>
                    <a:pt x="0" y="62"/>
                    <a:pt x="10" y="41"/>
                    <a:pt x="12" y="0"/>
                  </a:cubicBezTo>
                  <a:lnTo>
                    <a:pt x="2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46" name="Oval Callout 14">
            <a:extLst>
              <a:ext uri="{FF2B5EF4-FFF2-40B4-BE49-F238E27FC236}">
                <a16:creationId xmlns:a16="http://schemas.microsoft.com/office/drawing/2014/main" id="{9A8206ED-4558-8444-BF6A-97F3B5AF7B2A}"/>
              </a:ext>
            </a:extLst>
          </p:cNvPr>
          <p:cNvSpPr/>
          <p:nvPr/>
        </p:nvSpPr>
        <p:spPr>
          <a:xfrm>
            <a:off x="2527968" y="4727811"/>
            <a:ext cx="8470232" cy="688024"/>
          </a:xfrm>
          <a:prstGeom prst="wedgeRectCallout">
            <a:avLst>
              <a:gd name="adj1" fmla="val -62935"/>
              <a:gd name="adj2" fmla="val -9452"/>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US" dirty="0"/>
              <a:t>shadowing pharmacists and applying training to actual patients</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Redeployed pharmacist NWL</a:t>
            </a:r>
          </a:p>
        </p:txBody>
      </p:sp>
    </p:spTree>
    <p:extLst>
      <p:ext uri="{BB962C8B-B14F-4D97-AF65-F5344CB8AC3E}">
        <p14:creationId xmlns:p14="http://schemas.microsoft.com/office/powerpoint/2010/main" val="4197727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a:xfrm>
            <a:off x="528221" y="548646"/>
            <a:ext cx="11137408" cy="611649"/>
          </a:xfrm>
        </p:spPr>
        <p:txBody>
          <a:bodyPr>
            <a:normAutofit fontScale="90000"/>
          </a:bodyPr>
          <a:lstStyle/>
          <a:p>
            <a:r>
              <a:rPr lang="en-US" sz="3200" b="1" dirty="0"/>
              <a:t>Q2: What do you wish you had known more about / had more specific training before you worked in CC?</a:t>
            </a:r>
            <a:br>
              <a:rPr lang="en-US" sz="3200" b="1" dirty="0"/>
            </a:br>
            <a:endParaRPr lang="en-GB" sz="3200" b="1" dirty="0"/>
          </a:p>
        </p:txBody>
      </p:sp>
      <p:sp>
        <p:nvSpPr>
          <p:cNvPr id="18" name="Content Placeholder 1">
            <a:extLst>
              <a:ext uri="{FF2B5EF4-FFF2-40B4-BE49-F238E27FC236}">
                <a16:creationId xmlns:a16="http://schemas.microsoft.com/office/drawing/2014/main" id="{1552DBD1-6397-4743-8A90-76112135B8D2}"/>
              </a:ext>
            </a:extLst>
          </p:cNvPr>
          <p:cNvSpPr txBox="1">
            <a:spLocks/>
          </p:cNvSpPr>
          <p:nvPr/>
        </p:nvSpPr>
        <p:spPr>
          <a:xfrm>
            <a:off x="528221" y="2402333"/>
            <a:ext cx="5347117" cy="4964921"/>
          </a:xfrm>
          <a:prstGeom prst="rect">
            <a:avLst/>
          </a:prstGeom>
        </p:spPr>
        <p:txBody>
          <a:bodyPr/>
          <a:lstStyle>
            <a:lvl1pPr marL="268271" indent="-268271" algn="l" defTabSz="1073084" rtl="0" eaLnBrk="1" latinLnBrk="0" hangingPunct="1">
              <a:lnSpc>
                <a:spcPct val="90000"/>
              </a:lnSpc>
              <a:spcBef>
                <a:spcPts val="1173"/>
              </a:spcBef>
              <a:buClr>
                <a:schemeClr val="accent1"/>
              </a:buClr>
              <a:buFont typeface="Arial" panose="020B0604020202020204" pitchFamily="34" charset="0"/>
              <a:buChar char="•"/>
              <a:defRPr sz="1643" kern="1200">
                <a:solidFill>
                  <a:schemeClr val="tx1"/>
                </a:solidFill>
                <a:latin typeface="Arial" panose="020B0604020202020204" pitchFamily="34" charset="0"/>
                <a:ea typeface="+mn-ea"/>
                <a:cs typeface="Arial" panose="020B0604020202020204" pitchFamily="34" charset="0"/>
              </a:defRPr>
            </a:lvl1pPr>
            <a:lvl2pPr marL="804813" indent="-268271" algn="l" defTabSz="1073084" rtl="0" eaLnBrk="1" latinLnBrk="0" hangingPunct="1">
              <a:lnSpc>
                <a:spcPct val="90000"/>
              </a:lnSpc>
              <a:spcBef>
                <a:spcPts val="587"/>
              </a:spcBef>
              <a:buClr>
                <a:schemeClr val="accent1"/>
              </a:buClr>
              <a:buFont typeface="Courier New" panose="02070309020205020404" pitchFamily="49" charset="0"/>
              <a:buChar char="o"/>
              <a:defRPr sz="1643" kern="1200">
                <a:solidFill>
                  <a:schemeClr val="tx1"/>
                </a:solidFill>
                <a:latin typeface="Arial" panose="020B0604020202020204" pitchFamily="34" charset="0"/>
                <a:ea typeface="+mn-ea"/>
                <a:cs typeface="Arial" panose="020B0604020202020204" pitchFamily="34" charset="0"/>
              </a:defRPr>
            </a:lvl2pPr>
            <a:lvl3pPr marL="1341355"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3pPr>
            <a:lvl4pPr marL="1877897"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4pPr>
            <a:lvl5pPr marL="2414438"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5pPr>
            <a:lvl6pPr marL="2950981"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6pPr>
            <a:lvl7pPr marL="3487523"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7pPr>
            <a:lvl8pPr marL="4024065"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8pPr>
            <a:lvl9pPr marL="4560606"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9pPr>
          </a:lstStyle>
          <a:p>
            <a:pPr marL="0" indent="0">
              <a:buFont typeface="Arial" panose="020B0604020202020204" pitchFamily="34" charset="0"/>
              <a:buNone/>
            </a:pPr>
            <a:endParaRPr lang="en-GB" sz="2000" dirty="0"/>
          </a:p>
        </p:txBody>
      </p:sp>
      <p:graphicFrame>
        <p:nvGraphicFramePr>
          <p:cNvPr id="6" name="Table 4">
            <a:extLst>
              <a:ext uri="{FF2B5EF4-FFF2-40B4-BE49-F238E27FC236}">
                <a16:creationId xmlns:a16="http://schemas.microsoft.com/office/drawing/2014/main" id="{CA76F3D9-206E-8E4A-B43B-5748182EB2CB}"/>
              </a:ext>
            </a:extLst>
          </p:cNvPr>
          <p:cNvGraphicFramePr>
            <a:graphicFrameLocks noGrp="1"/>
          </p:cNvGraphicFramePr>
          <p:nvPr>
            <p:extLst>
              <p:ext uri="{D42A27DB-BD31-4B8C-83A1-F6EECF244321}">
                <p14:modId xmlns:p14="http://schemas.microsoft.com/office/powerpoint/2010/main" val="332593866"/>
              </p:ext>
            </p:extLst>
          </p:nvPr>
        </p:nvGraphicFramePr>
        <p:xfrm>
          <a:off x="528221" y="1499438"/>
          <a:ext cx="11136969" cy="4516972"/>
        </p:xfrm>
        <a:graphic>
          <a:graphicData uri="http://schemas.openxmlformats.org/drawingml/2006/table">
            <a:tbl>
              <a:tblPr firstRow="1" bandRow="1">
                <a:tableStyleId>{5C22544A-7EE6-4342-B048-85BDC9FD1C3A}</a:tableStyleId>
              </a:tblPr>
              <a:tblGrid>
                <a:gridCol w="4322075">
                  <a:extLst>
                    <a:ext uri="{9D8B030D-6E8A-4147-A177-3AD203B41FA5}">
                      <a16:colId xmlns:a16="http://schemas.microsoft.com/office/drawing/2014/main" val="3846423990"/>
                    </a:ext>
                  </a:extLst>
                </a:gridCol>
                <a:gridCol w="609600">
                  <a:extLst>
                    <a:ext uri="{9D8B030D-6E8A-4147-A177-3AD203B41FA5}">
                      <a16:colId xmlns:a16="http://schemas.microsoft.com/office/drawing/2014/main" val="2122518428"/>
                    </a:ext>
                  </a:extLst>
                </a:gridCol>
                <a:gridCol w="5579165">
                  <a:extLst>
                    <a:ext uri="{9D8B030D-6E8A-4147-A177-3AD203B41FA5}">
                      <a16:colId xmlns:a16="http://schemas.microsoft.com/office/drawing/2014/main" val="2365030933"/>
                    </a:ext>
                  </a:extLst>
                </a:gridCol>
                <a:gridCol w="626129">
                  <a:extLst>
                    <a:ext uri="{9D8B030D-6E8A-4147-A177-3AD203B41FA5}">
                      <a16:colId xmlns:a16="http://schemas.microsoft.com/office/drawing/2014/main" val="2685137121"/>
                    </a:ext>
                  </a:extLst>
                </a:gridCol>
              </a:tblGrid>
              <a:tr h="351911">
                <a:tc gridSpan="2">
                  <a:txBody>
                    <a:bodyPr/>
                    <a:lstStyle/>
                    <a:p>
                      <a:pPr algn="ctr"/>
                      <a:r>
                        <a:rPr lang="en-GB" dirty="0"/>
                        <a:t>ICU Skills and Knowledge</a:t>
                      </a:r>
                    </a:p>
                  </a:txBody>
                  <a:tcPr/>
                </a:tc>
                <a:tc hMerge="1">
                  <a:txBody>
                    <a:bodyPr/>
                    <a:lstStyle/>
                    <a:p>
                      <a:endParaRPr lang="en-GB" dirty="0"/>
                    </a:p>
                  </a:txBody>
                  <a:tcPr/>
                </a:tc>
                <a:tc gridSpan="2">
                  <a:txBody>
                    <a:bodyPr/>
                    <a:lstStyle/>
                    <a:p>
                      <a:pPr algn="ctr"/>
                      <a:r>
                        <a:rPr lang="en-GB" dirty="0"/>
                        <a:t>Other</a:t>
                      </a:r>
                    </a:p>
                  </a:txBody>
                  <a:tcPr/>
                </a:tc>
                <a:tc hMerge="1">
                  <a:txBody>
                    <a:bodyPr/>
                    <a:lstStyle/>
                    <a:p>
                      <a:endParaRPr lang="en-GB" dirty="0"/>
                    </a:p>
                  </a:txBody>
                  <a:tcPr/>
                </a:tc>
                <a:extLst>
                  <a:ext uri="{0D108BD9-81ED-4DB2-BD59-A6C34878D82A}">
                    <a16:rowId xmlns:a16="http://schemas.microsoft.com/office/drawing/2014/main" val="2670054699"/>
                  </a:ext>
                </a:extLst>
              </a:tr>
              <a:tr h="410365">
                <a:tc>
                  <a:txBody>
                    <a:bodyPr/>
                    <a:lstStyle/>
                    <a:p>
                      <a:pPr algn="l" rtl="0" fontAlgn="b"/>
                      <a:r>
                        <a:rPr lang="en-GB" sz="2112" kern="1200" dirty="0">
                          <a:solidFill>
                            <a:schemeClr val="dk1"/>
                          </a:solidFill>
                          <a:latin typeface="+mn-lt"/>
                          <a:ea typeface="+mn-ea"/>
                          <a:cs typeface="+mn-cs"/>
                        </a:rPr>
                        <a:t>ICU medications</a:t>
                      </a:r>
                    </a:p>
                  </a:txBody>
                  <a:tcPr marL="9525" marR="9525" marT="9525" marB="0" anchor="b"/>
                </a:tc>
                <a:tc>
                  <a:txBody>
                    <a:bodyPr/>
                    <a:lstStyle/>
                    <a:p>
                      <a:pPr algn="ctr" rtl="0" fontAlgn="b"/>
                      <a:r>
                        <a:rPr lang="en-GB" sz="2112" kern="1200" dirty="0">
                          <a:solidFill>
                            <a:schemeClr val="dk1"/>
                          </a:solidFill>
                          <a:latin typeface="+mn-lt"/>
                          <a:ea typeface="+mn-ea"/>
                          <a:cs typeface="+mn-cs"/>
                        </a:rPr>
                        <a:t>9</a:t>
                      </a:r>
                    </a:p>
                  </a:txBody>
                  <a:tcPr marL="9525" marR="9525" marT="9525" marB="0" anchor="b"/>
                </a:tc>
                <a:tc>
                  <a:txBody>
                    <a:bodyPr/>
                    <a:lstStyle/>
                    <a:p>
                      <a:pPr marL="0" algn="l" defTabSz="1073084" rtl="0" eaLnBrk="1" fontAlgn="b" latinLnBrk="0" hangingPunct="1"/>
                      <a:r>
                        <a:rPr lang="en-GB" sz="2112" kern="1200" dirty="0">
                          <a:solidFill>
                            <a:schemeClr val="dk1"/>
                          </a:solidFill>
                          <a:latin typeface="+mn-lt"/>
                          <a:ea typeface="+mn-ea"/>
                          <a:cs typeface="+mn-cs"/>
                        </a:rPr>
                        <a:t>Nothing</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7</a:t>
                      </a:r>
                    </a:p>
                  </a:txBody>
                  <a:tcPr marL="9525" marR="9525" marT="9525" marB="0" anchor="b"/>
                </a:tc>
                <a:extLst>
                  <a:ext uri="{0D108BD9-81ED-4DB2-BD59-A6C34878D82A}">
                    <a16:rowId xmlns:a16="http://schemas.microsoft.com/office/drawing/2014/main" val="2431330949"/>
                  </a:ext>
                </a:extLst>
              </a:tr>
              <a:tr h="410365">
                <a:tc>
                  <a:txBody>
                    <a:bodyPr/>
                    <a:lstStyle/>
                    <a:p>
                      <a:pPr algn="l" rtl="0" fontAlgn="b"/>
                      <a:r>
                        <a:rPr lang="en-GB" sz="2112" kern="1200" dirty="0">
                          <a:solidFill>
                            <a:schemeClr val="dk1"/>
                          </a:solidFill>
                          <a:latin typeface="+mn-lt"/>
                          <a:ea typeface="+mn-ea"/>
                          <a:cs typeface="+mn-cs"/>
                        </a:rPr>
                        <a:t>Delirium</a:t>
                      </a:r>
                    </a:p>
                  </a:txBody>
                  <a:tcPr marL="9525" marR="9525" marT="9525" marB="0" anchor="b"/>
                </a:tc>
                <a:tc>
                  <a:txBody>
                    <a:bodyPr/>
                    <a:lstStyle/>
                    <a:p>
                      <a:pPr algn="ctr" rtl="0" fontAlgn="b"/>
                      <a:r>
                        <a:rPr lang="en-GB" sz="2112" kern="1200" dirty="0">
                          <a:solidFill>
                            <a:schemeClr val="dk1"/>
                          </a:solidFill>
                          <a:latin typeface="+mn-lt"/>
                          <a:ea typeface="+mn-ea"/>
                          <a:cs typeface="+mn-cs"/>
                        </a:rPr>
                        <a:t>5</a:t>
                      </a:r>
                    </a:p>
                  </a:txBody>
                  <a:tcPr marL="9525" marR="9525" marT="9525" marB="0" anchor="b"/>
                </a:tc>
                <a:tc>
                  <a:txBody>
                    <a:bodyPr/>
                    <a:lstStyle/>
                    <a:p>
                      <a:pPr marL="0" algn="l" defTabSz="1073084" rtl="0" eaLnBrk="1" fontAlgn="b" latinLnBrk="0" hangingPunct="1"/>
                      <a:r>
                        <a:rPr lang="en-GB" sz="2112" kern="1200" dirty="0">
                          <a:solidFill>
                            <a:schemeClr val="dk1"/>
                          </a:solidFill>
                          <a:latin typeface="+mn-lt"/>
                          <a:ea typeface="+mn-ea"/>
                          <a:cs typeface="+mn-cs"/>
                        </a:rPr>
                        <a:t>Orientation to ward, role and team structure</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7</a:t>
                      </a:r>
                    </a:p>
                  </a:txBody>
                  <a:tcPr marL="9525" marR="9525" marT="9525" marB="0" anchor="b"/>
                </a:tc>
                <a:extLst>
                  <a:ext uri="{0D108BD9-81ED-4DB2-BD59-A6C34878D82A}">
                    <a16:rowId xmlns:a16="http://schemas.microsoft.com/office/drawing/2014/main" val="2417201025"/>
                  </a:ext>
                </a:extLst>
              </a:tr>
              <a:tr h="410365">
                <a:tc>
                  <a:txBody>
                    <a:bodyPr/>
                    <a:lstStyle/>
                    <a:p>
                      <a:pPr algn="l" rtl="0" fontAlgn="b"/>
                      <a:r>
                        <a:rPr lang="en-GB" sz="2112" kern="1200" dirty="0">
                          <a:solidFill>
                            <a:schemeClr val="dk1"/>
                          </a:solidFill>
                          <a:latin typeface="+mn-lt"/>
                          <a:ea typeface="+mn-ea"/>
                          <a:cs typeface="+mn-cs"/>
                        </a:rPr>
                        <a:t>Ventilation</a:t>
                      </a:r>
                    </a:p>
                  </a:txBody>
                  <a:tcPr marL="9525" marR="9525" marT="9525" marB="0" anchor="b"/>
                </a:tc>
                <a:tc>
                  <a:txBody>
                    <a:bodyPr/>
                    <a:lstStyle/>
                    <a:p>
                      <a:pPr algn="ctr" rtl="0" fontAlgn="b"/>
                      <a:r>
                        <a:rPr lang="en-GB" sz="2112" kern="1200" dirty="0">
                          <a:solidFill>
                            <a:schemeClr val="dk1"/>
                          </a:solidFill>
                          <a:latin typeface="+mn-lt"/>
                          <a:ea typeface="+mn-ea"/>
                          <a:cs typeface="+mn-cs"/>
                        </a:rPr>
                        <a:t>4</a:t>
                      </a:r>
                    </a:p>
                  </a:txBody>
                  <a:tcPr marL="9525" marR="9525" marT="9525" marB="0" anchor="b"/>
                </a:tc>
                <a:tc>
                  <a:txBody>
                    <a:bodyPr/>
                    <a:lstStyle/>
                    <a:p>
                      <a:pPr marL="0" algn="l" defTabSz="1073084" rtl="0" eaLnBrk="1" fontAlgn="b" latinLnBrk="0" hangingPunct="1"/>
                      <a:r>
                        <a:rPr lang="en-GB" sz="2112" kern="1200" dirty="0">
                          <a:solidFill>
                            <a:schemeClr val="dk1"/>
                          </a:solidFill>
                          <a:latin typeface="+mn-lt"/>
                          <a:ea typeface="+mn-ea"/>
                          <a:cs typeface="+mn-cs"/>
                        </a:rPr>
                        <a:t>Equipment</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3</a:t>
                      </a:r>
                    </a:p>
                  </a:txBody>
                  <a:tcPr marL="9525" marR="9525" marT="9525" marB="0" anchor="b"/>
                </a:tc>
                <a:extLst>
                  <a:ext uri="{0D108BD9-81ED-4DB2-BD59-A6C34878D82A}">
                    <a16:rowId xmlns:a16="http://schemas.microsoft.com/office/drawing/2014/main" val="1735771730"/>
                  </a:ext>
                </a:extLst>
              </a:tr>
              <a:tr h="410365">
                <a:tc>
                  <a:txBody>
                    <a:bodyPr/>
                    <a:lstStyle/>
                    <a:p>
                      <a:pPr algn="l" rtl="0" fontAlgn="b"/>
                      <a:r>
                        <a:rPr lang="en-GB" sz="2112" kern="1200" dirty="0">
                          <a:solidFill>
                            <a:schemeClr val="dk1"/>
                          </a:solidFill>
                          <a:latin typeface="+mn-lt"/>
                          <a:ea typeface="+mn-ea"/>
                          <a:cs typeface="+mn-cs"/>
                        </a:rPr>
                        <a:t>Circulatory Support</a:t>
                      </a:r>
                    </a:p>
                  </a:txBody>
                  <a:tcPr marL="9525" marR="9525" marT="9525" marB="0" anchor="b"/>
                </a:tc>
                <a:tc>
                  <a:txBody>
                    <a:bodyPr/>
                    <a:lstStyle/>
                    <a:p>
                      <a:pPr algn="ctr" rtl="0" fontAlgn="b"/>
                      <a:r>
                        <a:rPr lang="en-GB" sz="2112" kern="1200" dirty="0">
                          <a:solidFill>
                            <a:schemeClr val="dk1"/>
                          </a:solidFill>
                          <a:latin typeface="+mn-lt"/>
                          <a:ea typeface="+mn-ea"/>
                          <a:cs typeface="+mn-cs"/>
                        </a:rPr>
                        <a:t>4</a:t>
                      </a:r>
                    </a:p>
                  </a:txBody>
                  <a:tcPr marL="9525" marR="9525" marT="9525" marB="0" anchor="b"/>
                </a:tc>
                <a:tc>
                  <a:txBody>
                    <a:bodyPr/>
                    <a:lstStyle/>
                    <a:p>
                      <a:pPr marL="0" algn="l" defTabSz="1073084" rtl="0" eaLnBrk="1" fontAlgn="b" latinLnBrk="0" hangingPunct="1"/>
                      <a:r>
                        <a:rPr lang="en-GB" sz="2112" kern="1200" dirty="0">
                          <a:solidFill>
                            <a:schemeClr val="dk1"/>
                          </a:solidFill>
                          <a:latin typeface="+mn-lt"/>
                          <a:ea typeface="+mn-ea"/>
                          <a:cs typeface="+mn-cs"/>
                        </a:rPr>
                        <a:t>Shadowing/Hands-on training</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3</a:t>
                      </a:r>
                    </a:p>
                  </a:txBody>
                  <a:tcPr marL="9525" marR="9525" marT="9525" marB="0" anchor="b"/>
                </a:tc>
                <a:extLst>
                  <a:ext uri="{0D108BD9-81ED-4DB2-BD59-A6C34878D82A}">
                    <a16:rowId xmlns:a16="http://schemas.microsoft.com/office/drawing/2014/main" val="1323827341"/>
                  </a:ext>
                </a:extLst>
              </a:tr>
              <a:tr h="410365">
                <a:tc>
                  <a:txBody>
                    <a:bodyPr/>
                    <a:lstStyle/>
                    <a:p>
                      <a:pPr algn="l" rtl="0" fontAlgn="b"/>
                      <a:r>
                        <a:rPr lang="en-GB" sz="2112" kern="1200" dirty="0">
                          <a:solidFill>
                            <a:schemeClr val="dk1"/>
                          </a:solidFill>
                          <a:latin typeface="+mn-lt"/>
                          <a:ea typeface="+mn-ea"/>
                          <a:cs typeface="+mn-cs"/>
                        </a:rPr>
                        <a:t>ARDS / respiratory failure</a:t>
                      </a:r>
                    </a:p>
                  </a:txBody>
                  <a:tcPr marL="9525" marR="9525" marT="9525" marB="0" anchor="b"/>
                </a:tc>
                <a:tc>
                  <a:txBody>
                    <a:bodyPr/>
                    <a:lstStyle/>
                    <a:p>
                      <a:pPr algn="ctr" rtl="0" fontAlgn="b"/>
                      <a:r>
                        <a:rPr lang="en-GB" sz="2112" kern="1200" dirty="0">
                          <a:solidFill>
                            <a:schemeClr val="dk1"/>
                          </a:solidFill>
                          <a:latin typeface="+mn-lt"/>
                          <a:ea typeface="+mn-ea"/>
                          <a:cs typeface="+mn-cs"/>
                        </a:rPr>
                        <a:t>3</a:t>
                      </a:r>
                    </a:p>
                  </a:txBody>
                  <a:tcPr marL="9525" marR="9525" marT="9525" marB="0" anchor="b"/>
                </a:tc>
                <a:tc>
                  <a:txBody>
                    <a:bodyPr/>
                    <a:lstStyle/>
                    <a:p>
                      <a:pPr marL="0" algn="l" defTabSz="1073084" rtl="0" eaLnBrk="1" fontAlgn="b" latinLnBrk="0" hangingPunct="1"/>
                      <a:r>
                        <a:rPr lang="en-GB" sz="2112" kern="1200" dirty="0">
                          <a:solidFill>
                            <a:schemeClr val="dk1"/>
                          </a:solidFill>
                          <a:latin typeface="+mn-lt"/>
                          <a:ea typeface="+mn-ea"/>
                          <a:cs typeface="+mn-cs"/>
                        </a:rPr>
                        <a:t>Ordering medications</a:t>
                      </a:r>
                    </a:p>
                  </a:txBody>
                  <a:tcPr marL="9525" marR="9525" marT="9525" marB="0" anchor="b"/>
                </a:tc>
                <a:tc>
                  <a:txBody>
                    <a:bodyPr/>
                    <a:lstStyle/>
                    <a:p>
                      <a:pPr marL="0" algn="ctr" defTabSz="1073084" rtl="0" eaLnBrk="1" fontAlgn="b" latinLnBrk="0" hangingPunct="1"/>
                      <a:r>
                        <a:rPr lang="en-GB" sz="2112" kern="1200">
                          <a:solidFill>
                            <a:schemeClr val="dk1"/>
                          </a:solidFill>
                          <a:latin typeface="+mn-lt"/>
                          <a:ea typeface="+mn-ea"/>
                          <a:cs typeface="+mn-cs"/>
                        </a:rPr>
                        <a:t>2</a:t>
                      </a:r>
                    </a:p>
                  </a:txBody>
                  <a:tcPr marL="9525" marR="9525" marT="9525" marB="0" anchor="b"/>
                </a:tc>
                <a:extLst>
                  <a:ext uri="{0D108BD9-81ED-4DB2-BD59-A6C34878D82A}">
                    <a16:rowId xmlns:a16="http://schemas.microsoft.com/office/drawing/2014/main" val="799069424"/>
                  </a:ext>
                </a:extLst>
              </a:tr>
              <a:tr h="410365">
                <a:tc>
                  <a:txBody>
                    <a:bodyPr/>
                    <a:lstStyle/>
                    <a:p>
                      <a:pPr algn="l" rtl="0" fontAlgn="b"/>
                      <a:r>
                        <a:rPr lang="en-GB" sz="2112" kern="1200" dirty="0">
                          <a:solidFill>
                            <a:schemeClr val="dk1"/>
                          </a:solidFill>
                          <a:latin typeface="+mn-lt"/>
                          <a:ea typeface="+mn-ea"/>
                          <a:cs typeface="+mn-cs"/>
                        </a:rPr>
                        <a:t>Filtration/ renal replacement</a:t>
                      </a:r>
                    </a:p>
                  </a:txBody>
                  <a:tcPr marL="9525" marR="9525" marT="9525" marB="0" anchor="b"/>
                </a:tc>
                <a:tc>
                  <a:txBody>
                    <a:bodyPr/>
                    <a:lstStyle/>
                    <a:p>
                      <a:pPr algn="ctr" rtl="0" fontAlgn="b"/>
                      <a:r>
                        <a:rPr lang="en-GB" sz="2112" kern="1200" dirty="0">
                          <a:solidFill>
                            <a:schemeClr val="dk1"/>
                          </a:solidFill>
                          <a:latin typeface="+mn-lt"/>
                          <a:ea typeface="+mn-ea"/>
                          <a:cs typeface="+mn-cs"/>
                        </a:rPr>
                        <a:t>3</a:t>
                      </a:r>
                    </a:p>
                  </a:txBody>
                  <a:tcPr marL="9525" marR="9525" marT="9525" marB="0" anchor="b"/>
                </a:tc>
                <a:tc>
                  <a:txBody>
                    <a:bodyPr/>
                    <a:lstStyle/>
                    <a:p>
                      <a:pPr marL="0" algn="l" defTabSz="1073084" rtl="0" eaLnBrk="1" fontAlgn="b" latinLnBrk="0" hangingPunct="1"/>
                      <a:r>
                        <a:rPr lang="en-GB" sz="2112" kern="1200" dirty="0">
                          <a:solidFill>
                            <a:schemeClr val="dk1"/>
                          </a:solidFill>
                          <a:latin typeface="+mn-lt"/>
                          <a:ea typeface="+mn-ea"/>
                          <a:cs typeface="+mn-cs"/>
                        </a:rPr>
                        <a:t>Introduction to ward staff</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2</a:t>
                      </a:r>
                    </a:p>
                  </a:txBody>
                  <a:tcPr marL="9525" marR="9525" marT="9525" marB="0" anchor="b"/>
                </a:tc>
                <a:extLst>
                  <a:ext uri="{0D108BD9-81ED-4DB2-BD59-A6C34878D82A}">
                    <a16:rowId xmlns:a16="http://schemas.microsoft.com/office/drawing/2014/main" val="4150995473"/>
                  </a:ext>
                </a:extLst>
              </a:tr>
              <a:tr h="410365">
                <a:tc>
                  <a:txBody>
                    <a:bodyPr/>
                    <a:lstStyle/>
                    <a:p>
                      <a:pPr algn="l" rtl="0" fontAlgn="b"/>
                      <a:r>
                        <a:rPr lang="en-GB" sz="2112" kern="1200" dirty="0">
                          <a:solidFill>
                            <a:schemeClr val="dk1"/>
                          </a:solidFill>
                          <a:latin typeface="+mn-lt"/>
                          <a:ea typeface="+mn-ea"/>
                          <a:cs typeface="+mn-cs"/>
                        </a:rPr>
                        <a:t>Clinical trial selection</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tc>
                  <a:txBody>
                    <a:bodyPr/>
                    <a:lstStyle/>
                    <a:p>
                      <a:pPr marL="0" algn="l" defTabSz="1073084" rtl="0" eaLnBrk="1" fontAlgn="b" latinLnBrk="0" hangingPunct="1"/>
                      <a:r>
                        <a:rPr lang="en-GB" sz="2112" kern="1200" dirty="0">
                          <a:solidFill>
                            <a:schemeClr val="dk1"/>
                          </a:solidFill>
                          <a:latin typeface="+mn-lt"/>
                          <a:ea typeface="+mn-ea"/>
                          <a:cs typeface="+mn-cs"/>
                        </a:rPr>
                        <a:t>Managing stock shortages</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2</a:t>
                      </a:r>
                    </a:p>
                  </a:txBody>
                  <a:tcPr marL="9525" marR="9525" marT="9525" marB="0" anchor="b"/>
                </a:tc>
                <a:extLst>
                  <a:ext uri="{0D108BD9-81ED-4DB2-BD59-A6C34878D82A}">
                    <a16:rowId xmlns:a16="http://schemas.microsoft.com/office/drawing/2014/main" val="2919793434"/>
                  </a:ext>
                </a:extLst>
              </a:tr>
              <a:tr h="410365">
                <a:tc>
                  <a:txBody>
                    <a:bodyPr/>
                    <a:lstStyle/>
                    <a:p>
                      <a:pPr algn="l" rtl="0" fontAlgn="b"/>
                      <a:r>
                        <a:rPr lang="en-GB" sz="2112" kern="1200" dirty="0">
                          <a:solidFill>
                            <a:schemeClr val="dk1"/>
                          </a:solidFill>
                          <a:latin typeface="+mn-lt"/>
                          <a:ea typeface="+mn-ea"/>
                          <a:cs typeface="+mn-cs"/>
                        </a:rPr>
                        <a:t>COVID knowledge</a:t>
                      </a:r>
                    </a:p>
                  </a:txBody>
                  <a:tcPr marL="9525" marR="9525" marT="9525" marB="0" anchor="b"/>
                </a:tc>
                <a:tc>
                  <a:txBody>
                    <a:bodyPr/>
                    <a:lstStyle/>
                    <a:p>
                      <a:pPr algn="ctr" rtl="0" fontAlgn="b"/>
                      <a:r>
                        <a:rPr lang="en-GB" sz="2112" kern="1200" dirty="0">
                          <a:solidFill>
                            <a:schemeClr val="dk1"/>
                          </a:solidFill>
                          <a:latin typeface="+mn-lt"/>
                          <a:ea typeface="+mn-ea"/>
                          <a:cs typeface="+mn-cs"/>
                        </a:rPr>
                        <a:t>2</a:t>
                      </a:r>
                    </a:p>
                  </a:txBody>
                  <a:tcPr marL="9525" marR="9525" marT="9525" marB="0" anchor="b"/>
                </a:tc>
                <a:tc>
                  <a:txBody>
                    <a:bodyPr/>
                    <a:lstStyle/>
                    <a:p>
                      <a:pPr marL="0" algn="l" defTabSz="1073084" rtl="0" eaLnBrk="1" fontAlgn="b" latinLnBrk="0" hangingPunct="1"/>
                      <a:r>
                        <a:rPr lang="en-GB" sz="2112" kern="1200" dirty="0">
                          <a:solidFill>
                            <a:schemeClr val="dk1"/>
                          </a:solidFill>
                          <a:latin typeface="+mn-lt"/>
                          <a:ea typeface="+mn-ea"/>
                          <a:cs typeface="+mn-cs"/>
                        </a:rPr>
                        <a:t>Guidelines</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a:t>
                      </a:r>
                    </a:p>
                  </a:txBody>
                  <a:tcPr marL="9525" marR="9525" marT="9525" marB="0" anchor="b"/>
                </a:tc>
                <a:extLst>
                  <a:ext uri="{0D108BD9-81ED-4DB2-BD59-A6C34878D82A}">
                    <a16:rowId xmlns:a16="http://schemas.microsoft.com/office/drawing/2014/main" val="3859072750"/>
                  </a:ext>
                </a:extLst>
              </a:tr>
              <a:tr h="410365">
                <a:tc>
                  <a:txBody>
                    <a:bodyPr/>
                    <a:lstStyle/>
                    <a:p>
                      <a:pPr algn="l" rtl="0" fontAlgn="b"/>
                      <a:r>
                        <a:rPr lang="en-GB" sz="2112" kern="1200" dirty="0">
                          <a:solidFill>
                            <a:schemeClr val="dk1"/>
                          </a:solidFill>
                          <a:latin typeface="+mn-lt"/>
                          <a:ea typeface="+mn-ea"/>
                          <a:cs typeface="+mn-cs"/>
                        </a:rPr>
                        <a:t>Anticoagulation</a:t>
                      </a:r>
                    </a:p>
                  </a:txBody>
                  <a:tcPr marL="9525" marR="9525" marT="9525" marB="0" anchor="b"/>
                </a:tc>
                <a:tc>
                  <a:txBody>
                    <a:bodyPr/>
                    <a:lstStyle/>
                    <a:p>
                      <a:pPr algn="ctr" rtl="0" fontAlgn="b"/>
                      <a:r>
                        <a:rPr lang="en-GB" sz="2112" kern="1200" dirty="0">
                          <a:solidFill>
                            <a:schemeClr val="dk1"/>
                          </a:solidFill>
                          <a:latin typeface="+mn-lt"/>
                          <a:ea typeface="+mn-ea"/>
                          <a:cs typeface="+mn-cs"/>
                        </a:rPr>
                        <a:t>1</a:t>
                      </a:r>
                    </a:p>
                  </a:txBody>
                  <a:tcPr marL="9525" marR="9525" marT="9525" marB="0" anchor="b"/>
                </a:tc>
                <a:tc>
                  <a:txBody>
                    <a:bodyPr/>
                    <a:lstStyle/>
                    <a:p>
                      <a:pPr marL="0" algn="l" defTabSz="1073084" rtl="0" eaLnBrk="1" fontAlgn="b" latinLnBrk="0" hangingPunct="1"/>
                      <a:r>
                        <a:rPr lang="en-GB" sz="2112" kern="1200" dirty="0">
                          <a:solidFill>
                            <a:schemeClr val="dk1"/>
                          </a:solidFill>
                          <a:latin typeface="+mn-lt"/>
                          <a:ea typeface="+mn-ea"/>
                          <a:cs typeface="+mn-cs"/>
                        </a:rPr>
                        <a:t>Computer systems</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a:t>
                      </a:r>
                    </a:p>
                  </a:txBody>
                  <a:tcPr marL="9525" marR="9525" marT="9525" marB="0" anchor="b"/>
                </a:tc>
                <a:extLst>
                  <a:ext uri="{0D108BD9-81ED-4DB2-BD59-A6C34878D82A}">
                    <a16:rowId xmlns:a16="http://schemas.microsoft.com/office/drawing/2014/main" val="3531616840"/>
                  </a:ext>
                </a:extLst>
              </a:tr>
              <a:tr h="410365">
                <a:tc>
                  <a:txBody>
                    <a:bodyPr/>
                    <a:lstStyle/>
                    <a:p>
                      <a:pPr algn="l" rtl="0" fontAlgn="b"/>
                      <a:r>
                        <a:rPr lang="en-GB" sz="2112" kern="1200" dirty="0">
                          <a:solidFill>
                            <a:schemeClr val="dk1"/>
                          </a:solidFill>
                          <a:latin typeface="+mn-lt"/>
                          <a:ea typeface="+mn-ea"/>
                          <a:cs typeface="+mn-cs"/>
                        </a:rPr>
                        <a:t>PPE</a:t>
                      </a:r>
                    </a:p>
                  </a:txBody>
                  <a:tcPr marL="9525" marR="9525" marT="9525" marB="0" anchor="b"/>
                </a:tc>
                <a:tc>
                  <a:txBody>
                    <a:bodyPr/>
                    <a:lstStyle/>
                    <a:p>
                      <a:pPr algn="ctr" rtl="0" fontAlgn="b"/>
                      <a:r>
                        <a:rPr lang="en-GB" sz="2112" kern="1200" dirty="0">
                          <a:solidFill>
                            <a:schemeClr val="dk1"/>
                          </a:solidFill>
                          <a:latin typeface="+mn-lt"/>
                          <a:ea typeface="+mn-ea"/>
                          <a:cs typeface="+mn-cs"/>
                        </a:rPr>
                        <a:t>1</a:t>
                      </a:r>
                    </a:p>
                  </a:txBody>
                  <a:tcPr marL="9525" marR="9525" marT="9525" marB="0" anchor="b"/>
                </a:tc>
                <a:tc>
                  <a:txBody>
                    <a:bodyPr/>
                    <a:lstStyle/>
                    <a:p>
                      <a:pPr marL="0" algn="l" defTabSz="1073084" rtl="0" eaLnBrk="1" fontAlgn="b" latinLnBrk="0" hangingPunct="1"/>
                      <a:r>
                        <a:rPr lang="en-GB" sz="2112" kern="1200" dirty="0">
                          <a:solidFill>
                            <a:schemeClr val="dk1"/>
                          </a:solidFill>
                          <a:latin typeface="+mn-lt"/>
                          <a:ea typeface="+mn-ea"/>
                          <a:cs typeface="+mn-cs"/>
                        </a:rPr>
                        <a:t>More training</a:t>
                      </a:r>
                    </a:p>
                  </a:txBody>
                  <a:tcPr marL="9525" marR="9525" marT="9525" marB="0" anchor="b"/>
                </a:tc>
                <a:tc>
                  <a:txBody>
                    <a:bodyPr/>
                    <a:lstStyle/>
                    <a:p>
                      <a:pPr marL="0" algn="ctr" defTabSz="1073084" rtl="0" eaLnBrk="1" fontAlgn="b" latinLnBrk="0" hangingPunct="1"/>
                      <a:r>
                        <a:rPr lang="en-GB" sz="2112" kern="1200" dirty="0">
                          <a:solidFill>
                            <a:schemeClr val="dk1"/>
                          </a:solidFill>
                          <a:latin typeface="+mn-lt"/>
                          <a:ea typeface="+mn-ea"/>
                          <a:cs typeface="+mn-cs"/>
                        </a:rPr>
                        <a:t>1</a:t>
                      </a:r>
                    </a:p>
                  </a:txBody>
                  <a:tcPr marL="9525" marR="9525" marT="9525" marB="0" anchor="b"/>
                </a:tc>
                <a:extLst>
                  <a:ext uri="{0D108BD9-81ED-4DB2-BD59-A6C34878D82A}">
                    <a16:rowId xmlns:a16="http://schemas.microsoft.com/office/drawing/2014/main" val="2427094783"/>
                  </a:ext>
                </a:extLst>
              </a:tr>
            </a:tbl>
          </a:graphicData>
        </a:graphic>
      </p:graphicFrame>
    </p:spTree>
    <p:extLst>
      <p:ext uri="{BB962C8B-B14F-4D97-AF65-F5344CB8AC3E}">
        <p14:creationId xmlns:p14="http://schemas.microsoft.com/office/powerpoint/2010/main" val="264022524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heme/theme1.xml><?xml version="1.0" encoding="utf-8"?>
<a:theme xmlns:a="http://schemas.openxmlformats.org/drawingml/2006/main" name="Office Theme">
  <a:themeElements>
    <a:clrScheme name="NHS Improvement">
      <a:dk1>
        <a:srgbClr val="000000"/>
      </a:dk1>
      <a:lt1>
        <a:srgbClr val="FFFFFF"/>
      </a:lt1>
      <a:dk2>
        <a:srgbClr val="003087"/>
      </a:dk2>
      <a:lt2>
        <a:srgbClr val="005EB8"/>
      </a:lt2>
      <a:accent1>
        <a:srgbClr val="005EB8"/>
      </a:accent1>
      <a:accent2>
        <a:srgbClr val="41B6E6"/>
      </a:accent2>
      <a:accent3>
        <a:srgbClr val="768692"/>
      </a:accent3>
      <a:accent4>
        <a:srgbClr val="00A499"/>
      </a:accent4>
      <a:accent5>
        <a:srgbClr val="006747"/>
      </a:accent5>
      <a:accent6>
        <a:srgbClr val="00A9CE"/>
      </a:accent6>
      <a:hlink>
        <a:srgbClr val="0072CE"/>
      </a:hlink>
      <a:folHlink>
        <a:srgbClr val="41B6E6"/>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a:lstStyle>
        <a:defPPr algn="l">
          <a:defRPr sz="1625" dirty="0"/>
        </a:defPPr>
      </a:lstStyle>
    </a:txDef>
  </a:objectDefaults>
  <a:extraClrSchemeLst/>
  <a:extLst>
    <a:ext uri="{05A4C25C-085E-4340-85A3-A5531E510DB2}">
      <thm15:themeFamily xmlns:thm15="http://schemas.microsoft.com/office/thememl/2012/main" name="PPT 4.3 plain template.pptx" id="{2F2F0580-1474-4B7A-A11B-8505B61FADB3}" vid="{956D579C-3B86-4FDD-8A79-810CF4E9248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3FFC56DA90C6444BEEA692472786832" ma:contentTypeVersion="10" ma:contentTypeDescription="Create a new document." ma:contentTypeScope="" ma:versionID="beb684d0b1a535b4d5eb79e0e5461b84">
  <xsd:schema xmlns:xsd="http://www.w3.org/2001/XMLSchema" xmlns:xs="http://www.w3.org/2001/XMLSchema" xmlns:p="http://schemas.microsoft.com/office/2006/metadata/properties" xmlns:ns3="fed76616-9294-4a8c-86b2-9f6bb1b65724" xmlns:ns4="063600e6-7ce1-43b7-a29e-0e0cc2ac80e5" targetNamespace="http://schemas.microsoft.com/office/2006/metadata/properties" ma:root="true" ma:fieldsID="e7195a4ef59938c52b551c7894f06152" ns3:_="" ns4:_="">
    <xsd:import namespace="fed76616-9294-4a8c-86b2-9f6bb1b65724"/>
    <xsd:import namespace="063600e6-7ce1-43b7-a29e-0e0cc2ac80e5"/>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ed76616-9294-4a8c-86b2-9f6bb1b657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63600e6-7ce1-43b7-a29e-0e0cc2ac80e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6333066-D95F-4DC9-8F45-8431A5C3C76B}">
  <ds:schemaRefs>
    <ds:schemaRef ds:uri="http://schemas.microsoft.com/sharepoint/v3/contenttype/forms"/>
  </ds:schemaRefs>
</ds:datastoreItem>
</file>

<file path=customXml/itemProps2.xml><?xml version="1.0" encoding="utf-8"?>
<ds:datastoreItem xmlns:ds="http://schemas.openxmlformats.org/officeDocument/2006/customXml" ds:itemID="{85343A2D-64D9-4E87-B6BA-2F87417FAD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ed76616-9294-4a8c-86b2-9f6bb1b65724"/>
    <ds:schemaRef ds:uri="063600e6-7ce1-43b7-a29e-0e0cc2ac80e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D9FD49-C1C5-400A-B04D-90A236984D1F}">
  <ds:schemaRefs>
    <ds:schemaRef ds:uri="http://purl.org/dc/elements/1.1/"/>
    <ds:schemaRef ds:uri="http://schemas.microsoft.com/office/2006/metadata/properties"/>
    <ds:schemaRef ds:uri="063600e6-7ce1-43b7-a29e-0e0cc2ac80e5"/>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fed76616-9294-4a8c-86b2-9f6bb1b65724"/>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blank</Template>
  <TotalTime>22453</TotalTime>
  <Words>2317</Words>
  <Application>Microsoft Macintosh PowerPoint</Application>
  <PresentationFormat>Widescreen</PresentationFormat>
  <Paragraphs>451</Paragraphs>
  <Slides>19</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Courier New</vt:lpstr>
      <vt:lpstr>Times New Roman</vt:lpstr>
      <vt:lpstr>Wingdings</vt:lpstr>
      <vt:lpstr>Office Theme</vt:lpstr>
      <vt:lpstr>Exploring the ICU Education Experience Across London During the COVID Pandemic: Survey Results    Pharmacists redeployed to ICU  </vt:lpstr>
      <vt:lpstr>PowerPoint Presentation</vt:lpstr>
      <vt:lpstr>Purpose</vt:lpstr>
      <vt:lpstr>Survey Aims and Research Questions</vt:lpstr>
      <vt:lpstr>Survey Results: Reponses from Pharmacists that were redeployed to ICU during the pandemic        *Resources that were suggested in the survey responses are being collated separately and are not discussed in this summary</vt:lpstr>
      <vt:lpstr>Redeployed Pharmacists: Level and Location  </vt:lpstr>
      <vt:lpstr>Q1: During the initial COVID response what was the most useful and important elements of training you received?</vt:lpstr>
      <vt:lpstr>Discussion Q1: During the initial COVID response what was the most useful and important elements of training you received?</vt:lpstr>
      <vt:lpstr>Q2: What do you wish you had known more about / had more specific training before you worked in CC? </vt:lpstr>
      <vt:lpstr>Discussion Q2: What do you wish you had known more about/ had more specific training before you worked in CC?</vt:lpstr>
      <vt:lpstr>Q3. What were the most useful things you learnt whilst looking after patients in CC?* Who did you learn this from and how?</vt:lpstr>
      <vt:lpstr>Discussion Q3: What were the most useful things you learnt whilst looking after patient in CC? Who did you learn this from and how?</vt:lpstr>
      <vt:lpstr>Q4a: What were the steepest learning curves you faced on redeployment? How did you overcome them?</vt:lpstr>
      <vt:lpstr>Discussion Q4: What were the steepest learning curves you faced on redeployment? How did you overcome them?</vt:lpstr>
      <vt:lpstr>Q5: What would you do differently if you had to go back to your initial redeployment?</vt:lpstr>
      <vt:lpstr>Q6: What is the one piece of advice you would give a colleague going to work on CC?</vt:lpstr>
      <vt:lpstr>Conclusions:</vt:lpstr>
      <vt:lpstr>The LTLC: Education Workstream</vt:lpstr>
      <vt:lpstr>Close</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care</dc:title>
  <dc:creator>Sebastian Nai</dc:creator>
  <cp:lastModifiedBy>Microsoft Office User</cp:lastModifiedBy>
  <cp:revision>399</cp:revision>
  <dcterms:created xsi:type="dcterms:W3CDTF">2020-05-28T09:14:18Z</dcterms:created>
  <dcterms:modified xsi:type="dcterms:W3CDTF">2020-09-18T16:36:33Z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0x010100F3FFC56DA90C6444BEEA692472786832</vt:lpwstr>
  </property>
  <property fmtid="{D5CDD505-2E9C-101B-9397-08002B2CF9AE}" pid="3" name="TaxKeyword">
    <vt:lpwstr/>
  </property>
  <property fmtid="{D5CDD505-2E9C-101B-9397-08002B2CF9AE}" pid="4" name="Subject0">
    <vt:lpwstr/>
  </property>
  <property fmtid="{D5CDD505-2E9C-101B-9397-08002B2CF9AE}" pid="5" name="Document type0">
    <vt:lpwstr/>
  </property>
  <property fmtid="{D5CDD505-2E9C-101B-9397-08002B2CF9AE}" pid="6" name="WTTeamSiteDocumentType">
    <vt:lpwstr/>
  </property>
  <property fmtid="{D5CDD505-2E9C-101B-9397-08002B2CF9AE}" pid="7" name="WTTeamSiteDocumentTypeTaxHTField0">
    <vt:lpwstr/>
  </property>
  <property fmtid="{D5CDD505-2E9C-101B-9397-08002B2CF9AE}" pid="8" name="cebceaf3e3574cdab9f9dab6bbd34ddb">
    <vt:lpwstr/>
  </property>
  <property fmtid="{D5CDD505-2E9C-101B-9397-08002B2CF9AE}" pid="9" name="n2fe4ed80ae84f2cbc880662fe0a8735">
    <vt:lpwstr/>
  </property>
  <property fmtid="{D5CDD505-2E9C-101B-9397-08002B2CF9AE}" pid="10" name="TaxCatchAll">
    <vt:lpwstr/>
  </property>
  <property fmtid="{D5CDD505-2E9C-101B-9397-08002B2CF9AE}" pid="11" name="TaxKeywordTaxHTField">
    <vt:lpwstr/>
  </property>
</Properties>
</file>