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4"/>
  </p:sldMasterIdLst>
  <p:notesMasterIdLst>
    <p:notesMasterId r:id="rId24"/>
  </p:notesMasterIdLst>
  <p:handoutMasterIdLst>
    <p:handoutMasterId r:id="rId25"/>
  </p:handoutMasterIdLst>
  <p:sldIdLst>
    <p:sldId id="256" r:id="rId5"/>
    <p:sldId id="5105" r:id="rId6"/>
    <p:sldId id="5029" r:id="rId7"/>
    <p:sldId id="259" r:id="rId8"/>
    <p:sldId id="271" r:id="rId9"/>
    <p:sldId id="279" r:id="rId10"/>
    <p:sldId id="260" r:id="rId11"/>
    <p:sldId id="5111" r:id="rId12"/>
    <p:sldId id="272" r:id="rId13"/>
    <p:sldId id="5116" r:id="rId14"/>
    <p:sldId id="275" r:id="rId15"/>
    <p:sldId id="5112" r:id="rId16"/>
    <p:sldId id="5106" r:id="rId17"/>
    <p:sldId id="5114" r:id="rId18"/>
    <p:sldId id="5107" r:id="rId19"/>
    <p:sldId id="5109" r:id="rId20"/>
    <p:sldId id="274" r:id="rId21"/>
    <p:sldId id="282" r:id="rId22"/>
    <p:sldId id="265" r:id="rId23"/>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3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iya Rathod" initials="PR" lastIdx="1" clrIdx="0">
    <p:extLst>
      <p:ext uri="{19B8F6BF-5375-455C-9EA6-DF929625EA0E}">
        <p15:presenceInfo xmlns:p15="http://schemas.microsoft.com/office/powerpoint/2012/main" userId="S::Priya.Rathod@uk.ey.com::cba029b9-8253-4059-bb06-2fc8d2759072" providerId="AD"/>
      </p:ext>
    </p:extLst>
  </p:cmAuthor>
  <p:cmAuthor id="2" name="Julie Combes" initials="JC" lastIdx="10" clrIdx="1">
    <p:extLst>
      <p:ext uri="{19B8F6BF-5375-455C-9EA6-DF929625EA0E}">
        <p15:presenceInfo xmlns:p15="http://schemas.microsoft.com/office/powerpoint/2012/main" userId="10cde069d4d23ba1" providerId="Windows Live"/>
      </p:ext>
    </p:extLst>
  </p:cmAuthor>
  <p:cmAuthor id="3" name="Mamta Vaidya" initials="MV" lastIdx="1" clrIdx="2">
    <p:extLst>
      <p:ext uri="{19B8F6BF-5375-455C-9EA6-DF929625EA0E}">
        <p15:presenceInfo xmlns:p15="http://schemas.microsoft.com/office/powerpoint/2012/main" userId="f5dc5c8bbb2aff8b" providerId="Windows Live"/>
      </p:ext>
    </p:extLst>
  </p:cmAuthor>
  <p:cmAuthor id="4" name="Nuttall, Ella" initials="NE" lastIdx="15" clrIdx="3">
    <p:extLst>
      <p:ext uri="{19B8F6BF-5375-455C-9EA6-DF929625EA0E}">
        <p15:presenceInfo xmlns:p15="http://schemas.microsoft.com/office/powerpoint/2012/main" userId="Nuttall, El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9"/>
    <a:srgbClr val="005EB8"/>
    <a:srgbClr val="FFFFFF"/>
    <a:srgbClr val="003087"/>
    <a:srgbClr val="D9D9D9"/>
    <a:srgbClr val="00A499"/>
    <a:srgbClr val="41B6E6"/>
    <a:srgbClr val="D2D2D2"/>
    <a:srgbClr val="00A9C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47" autoAdjust="0"/>
    <p:restoredTop sz="70492" autoAdjust="0"/>
  </p:normalViewPr>
  <p:slideViewPr>
    <p:cSldViewPr snapToGrid="0" snapToObjects="1">
      <p:cViewPr varScale="1">
        <p:scale>
          <a:sx n="127" d="100"/>
          <a:sy n="127" d="100"/>
        </p:scale>
        <p:origin x="1432" y="152"/>
      </p:cViewPr>
      <p:guideLst>
        <p:guide pos="3840"/>
        <p:guide orient="horz" pos="213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7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a:effectLst/>
              </a:rPr>
              <a:t>Response Rates by Area of London</a:t>
            </a:r>
            <a:endParaRPr lang="en-GB" dirty="0">
              <a:effectLst/>
            </a:endParaRPr>
          </a:p>
        </c:rich>
      </c:tx>
      <c:layout>
        <c:manualLayout>
          <c:xMode val="edge"/>
          <c:yMode val="edge"/>
          <c:x val="0.1155391808507947"/>
          <c:y val="5.480397868254687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1D4-BA4E-9A89-B74873D543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D4-BA4E-9A89-B74873D543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1D4-BA4E-9A89-B74873D5430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1D4-BA4E-9A89-B74873D5430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1D4-BA4E-9A89-B74873D5430B}"/>
              </c:ext>
            </c:extLst>
          </c:dPt>
          <c:cat>
            <c:strRef>
              <c:f>Sheet1!$A$2:$A$6</c:f>
              <c:strCache>
                <c:ptCount val="5"/>
                <c:pt idx="0">
                  <c:v>South West London</c:v>
                </c:pt>
                <c:pt idx="1">
                  <c:v>South East London</c:v>
                </c:pt>
                <c:pt idx="2">
                  <c:v>North East London</c:v>
                </c:pt>
                <c:pt idx="3">
                  <c:v>North West London</c:v>
                </c:pt>
                <c:pt idx="4">
                  <c:v>North Central London</c:v>
                </c:pt>
              </c:strCache>
            </c:strRef>
          </c:cat>
          <c:val>
            <c:numRef>
              <c:f>Sheet1!$B$2:$B$6</c:f>
              <c:numCache>
                <c:formatCode>General</c:formatCode>
                <c:ptCount val="5"/>
                <c:pt idx="0">
                  <c:v>10</c:v>
                </c:pt>
                <c:pt idx="1">
                  <c:v>4</c:v>
                </c:pt>
                <c:pt idx="2">
                  <c:v>8</c:v>
                </c:pt>
                <c:pt idx="3">
                  <c:v>12</c:v>
                </c:pt>
                <c:pt idx="4">
                  <c:v>11</c:v>
                </c:pt>
              </c:numCache>
            </c:numRef>
          </c:val>
          <c:extLst>
            <c:ext xmlns:c16="http://schemas.microsoft.com/office/drawing/2014/chart" uri="{C3380CC4-5D6E-409C-BE32-E72D297353CC}">
              <c16:uniqueId val="{0000000A-61D4-BA4E-9A89-B74873D5430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797CD-A731-4561-9249-94BDFD6648AB}"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GB"/>
        </a:p>
      </dgm:t>
    </dgm:pt>
    <dgm:pt modelId="{6049378F-F68F-4CAB-A2CD-3C76FAA4BA5E}">
      <dgm:prSet phldrT="[Text]"/>
      <dgm:spPr/>
      <dgm:t>
        <a:bodyPr/>
        <a:lstStyle/>
        <a:p>
          <a:r>
            <a:rPr lang="en-GB" dirty="0"/>
            <a:t>Support role definition</a:t>
          </a:r>
        </a:p>
      </dgm:t>
    </dgm:pt>
    <dgm:pt modelId="{AEC9C983-872B-4FD5-98CA-C560ED247995}" type="parTrans" cxnId="{6D3B0805-EC4F-47EE-A9D3-1981AF50C660}">
      <dgm:prSet/>
      <dgm:spPr/>
      <dgm:t>
        <a:bodyPr/>
        <a:lstStyle/>
        <a:p>
          <a:endParaRPr lang="en-GB"/>
        </a:p>
      </dgm:t>
    </dgm:pt>
    <dgm:pt modelId="{14EC2B1C-6717-4D2A-8A21-5FCC7BFC51B8}" type="sibTrans" cxnId="{6D3B0805-EC4F-47EE-A9D3-1981AF50C660}">
      <dgm:prSet/>
      <dgm:spPr/>
      <dgm:t>
        <a:bodyPr/>
        <a:lstStyle/>
        <a:p>
          <a:endParaRPr lang="en-GB"/>
        </a:p>
      </dgm:t>
    </dgm:pt>
    <dgm:pt modelId="{DC8459C3-40A4-4FD5-AF31-2641EE821AB8}">
      <dgm:prSet phldrT="[Text]" custT="1"/>
      <dgm:spPr/>
      <dgm:t>
        <a:bodyPr/>
        <a:lstStyle/>
        <a:p>
          <a:pPr marL="0" indent="0" defTabSz="179388">
            <a:buFont typeface="Arial" panose="020B0604020202020204" pitchFamily="34" charset="0"/>
            <a:buNone/>
            <a:tabLst/>
          </a:pPr>
          <a:r>
            <a:rPr lang="en-GB" sz="2000" dirty="0"/>
            <a:t>Publish a skills matrix mapped to existing competency frameworks for all critical care roles </a:t>
          </a:r>
        </a:p>
      </dgm:t>
    </dgm:pt>
    <dgm:pt modelId="{191BE5D1-3F09-4813-9CFB-910237B1A870}" type="parTrans" cxnId="{712E7C25-82B5-4041-802C-2A91197CDE4C}">
      <dgm:prSet/>
      <dgm:spPr/>
      <dgm:t>
        <a:bodyPr/>
        <a:lstStyle/>
        <a:p>
          <a:endParaRPr lang="en-GB"/>
        </a:p>
      </dgm:t>
    </dgm:pt>
    <dgm:pt modelId="{B3B8926C-D6F4-40D3-88D8-66B5E85C54AE}" type="sibTrans" cxnId="{712E7C25-82B5-4041-802C-2A91197CDE4C}">
      <dgm:prSet/>
      <dgm:spPr/>
      <dgm:t>
        <a:bodyPr/>
        <a:lstStyle/>
        <a:p>
          <a:endParaRPr lang="en-GB"/>
        </a:p>
      </dgm:t>
    </dgm:pt>
    <dgm:pt modelId="{69836248-B8C6-4D62-AFC6-0A96BA0DEFBB}">
      <dgm:prSet phldrT="[Text]"/>
      <dgm:spPr/>
      <dgm:t>
        <a:bodyPr/>
        <a:lstStyle/>
        <a:p>
          <a:r>
            <a:rPr lang="en-GB" dirty="0"/>
            <a:t>Share Education Content</a:t>
          </a:r>
        </a:p>
      </dgm:t>
    </dgm:pt>
    <dgm:pt modelId="{121A3C64-1C23-4DBB-958C-72EB937BFB7D}" type="parTrans" cxnId="{7E0FD34E-2C43-4848-A88B-92A183C67F59}">
      <dgm:prSet/>
      <dgm:spPr/>
      <dgm:t>
        <a:bodyPr/>
        <a:lstStyle/>
        <a:p>
          <a:endParaRPr lang="en-GB"/>
        </a:p>
      </dgm:t>
    </dgm:pt>
    <dgm:pt modelId="{C5C2F794-7B24-4496-B8A0-5CB1EEE2A6D7}" type="sibTrans" cxnId="{7E0FD34E-2C43-4848-A88B-92A183C67F59}">
      <dgm:prSet/>
      <dgm:spPr/>
      <dgm:t>
        <a:bodyPr/>
        <a:lstStyle/>
        <a:p>
          <a:endParaRPr lang="en-GB"/>
        </a:p>
      </dgm:t>
    </dgm:pt>
    <dgm:pt modelId="{C5FC0E69-E7BB-4B58-84DF-280CDB25D18B}">
      <dgm:prSet phldrT="[Text]" custT="1"/>
      <dgm:spPr/>
      <dgm:t>
        <a:bodyPr/>
        <a:lstStyle/>
        <a:p>
          <a:pPr marL="0" indent="0">
            <a:buFont typeface="Arial" panose="020B0604020202020204" pitchFamily="34" charset="0"/>
            <a:buNone/>
          </a:pPr>
          <a:r>
            <a:rPr lang="en-GB" sz="2000" dirty="0"/>
            <a:t>Curate existing high quality education content into modules mapped to the skills matrix </a:t>
          </a:r>
        </a:p>
      </dgm:t>
    </dgm:pt>
    <dgm:pt modelId="{4D590111-334D-45C3-94D1-C9A2B1CCF730}" type="parTrans" cxnId="{D7602A21-A2A7-4C14-8BEB-CF8EDE442488}">
      <dgm:prSet/>
      <dgm:spPr/>
      <dgm:t>
        <a:bodyPr/>
        <a:lstStyle/>
        <a:p>
          <a:endParaRPr lang="en-GB"/>
        </a:p>
      </dgm:t>
    </dgm:pt>
    <dgm:pt modelId="{7353F553-C44A-4848-9C6A-0DD39968C99F}" type="sibTrans" cxnId="{D7602A21-A2A7-4C14-8BEB-CF8EDE442488}">
      <dgm:prSet/>
      <dgm:spPr/>
      <dgm:t>
        <a:bodyPr/>
        <a:lstStyle/>
        <a:p>
          <a:endParaRPr lang="en-GB"/>
        </a:p>
      </dgm:t>
    </dgm:pt>
    <dgm:pt modelId="{818965D1-A72A-4EA5-8302-8B75AFC28295}">
      <dgm:prSet phldrT="[Text]"/>
      <dgm:spPr/>
      <dgm:t>
        <a:bodyPr/>
        <a:lstStyle/>
        <a:p>
          <a:r>
            <a:rPr lang="en-GB" dirty="0"/>
            <a:t>Create a Skills Passport</a:t>
          </a:r>
        </a:p>
      </dgm:t>
    </dgm:pt>
    <dgm:pt modelId="{558D6B25-BB36-48FA-B199-14A793C61E0F}" type="parTrans" cxnId="{5E3B37BE-0271-4D78-9495-06502519428B}">
      <dgm:prSet/>
      <dgm:spPr/>
      <dgm:t>
        <a:bodyPr/>
        <a:lstStyle/>
        <a:p>
          <a:endParaRPr lang="en-GB"/>
        </a:p>
      </dgm:t>
    </dgm:pt>
    <dgm:pt modelId="{5B4F2551-34AF-48C0-B236-D76E21ADF25E}" type="sibTrans" cxnId="{5E3B37BE-0271-4D78-9495-06502519428B}">
      <dgm:prSet/>
      <dgm:spPr/>
      <dgm:t>
        <a:bodyPr/>
        <a:lstStyle/>
        <a:p>
          <a:endParaRPr lang="en-GB"/>
        </a:p>
      </dgm:t>
    </dgm:pt>
    <dgm:pt modelId="{E8732461-6E10-4186-973D-9F516C24967D}">
      <dgm:prSet phldrT="[Text]" custT="1"/>
      <dgm:spPr/>
      <dgm:t>
        <a:bodyPr/>
        <a:lstStyle/>
        <a:p>
          <a:pPr marL="0" indent="0">
            <a:buNone/>
          </a:pPr>
          <a:r>
            <a:rPr lang="en-GB" sz="2000" dirty="0"/>
            <a:t>Create electronic competency passports, interfacing with IT systems, e-learning  and face to face education</a:t>
          </a:r>
        </a:p>
      </dgm:t>
    </dgm:pt>
    <dgm:pt modelId="{8E186A51-B3A2-41A0-A031-26C032AFFD70}" type="parTrans" cxnId="{E58F9B0D-31AD-4D3E-A10C-9FFEE12D2E42}">
      <dgm:prSet/>
      <dgm:spPr/>
      <dgm:t>
        <a:bodyPr/>
        <a:lstStyle/>
        <a:p>
          <a:endParaRPr lang="en-GB"/>
        </a:p>
      </dgm:t>
    </dgm:pt>
    <dgm:pt modelId="{5ACA9159-35CA-4C24-B719-7E95DA055C1C}" type="sibTrans" cxnId="{E58F9B0D-31AD-4D3E-A10C-9FFEE12D2E42}">
      <dgm:prSet/>
      <dgm:spPr/>
      <dgm:t>
        <a:bodyPr/>
        <a:lstStyle/>
        <a:p>
          <a:endParaRPr lang="en-GB"/>
        </a:p>
      </dgm:t>
    </dgm:pt>
    <dgm:pt modelId="{8C01DC6C-8F0F-4700-B4E3-978AE8372B54}">
      <dgm:prSet phldrT="[Text]" custT="1"/>
      <dgm:spPr/>
      <dgm:t>
        <a:bodyPr/>
        <a:lstStyle/>
        <a:p>
          <a:pPr marL="228600" indent="0" defTabSz="889000">
            <a:buFont typeface="Arial" panose="020B0604020202020204" pitchFamily="34" charset="0"/>
            <a:buChar char="•"/>
          </a:pPr>
          <a:endParaRPr lang="en-GB" sz="2000" dirty="0"/>
        </a:p>
      </dgm:t>
    </dgm:pt>
    <dgm:pt modelId="{03200875-6D8E-4073-B595-6D9BDA0B3F3C}" type="parTrans" cxnId="{1F6F5042-DDBC-4F94-AC37-4B5A0F07D20B}">
      <dgm:prSet/>
      <dgm:spPr/>
      <dgm:t>
        <a:bodyPr/>
        <a:lstStyle/>
        <a:p>
          <a:endParaRPr lang="en-GB"/>
        </a:p>
      </dgm:t>
    </dgm:pt>
    <dgm:pt modelId="{FD417685-11FC-4E05-9843-799B9E787694}" type="sibTrans" cxnId="{1F6F5042-DDBC-4F94-AC37-4B5A0F07D20B}">
      <dgm:prSet/>
      <dgm:spPr/>
      <dgm:t>
        <a:bodyPr/>
        <a:lstStyle/>
        <a:p>
          <a:endParaRPr lang="en-GB"/>
        </a:p>
      </dgm:t>
    </dgm:pt>
    <dgm:pt modelId="{7AEF5F1F-19E1-4083-98B9-07368370EE27}">
      <dgm:prSet phldrT="[Text]" custT="1"/>
      <dgm:spPr/>
      <dgm:t>
        <a:bodyPr/>
        <a:lstStyle/>
        <a:p>
          <a:pPr marL="182563" indent="-182563">
            <a:buFont typeface="Arial" panose="020B0604020202020204" pitchFamily="34" charset="0"/>
            <a:buChar char="•"/>
          </a:pPr>
          <a:r>
            <a:rPr lang="en-GB" sz="1800" dirty="0"/>
            <a:t>Leadership training</a:t>
          </a:r>
        </a:p>
      </dgm:t>
    </dgm:pt>
    <dgm:pt modelId="{E832BF49-402C-4C03-861A-6763871D6554}" type="parTrans" cxnId="{D566B535-F924-439F-9E2F-E9F48390DB4A}">
      <dgm:prSet/>
      <dgm:spPr/>
      <dgm:t>
        <a:bodyPr/>
        <a:lstStyle/>
        <a:p>
          <a:endParaRPr lang="en-GB"/>
        </a:p>
      </dgm:t>
    </dgm:pt>
    <dgm:pt modelId="{0AF64939-1AEE-4F6F-BDC7-C0796A21661A}" type="sibTrans" cxnId="{D566B535-F924-439F-9E2F-E9F48390DB4A}">
      <dgm:prSet/>
      <dgm:spPr/>
      <dgm:t>
        <a:bodyPr/>
        <a:lstStyle/>
        <a:p>
          <a:endParaRPr lang="en-GB"/>
        </a:p>
      </dgm:t>
    </dgm:pt>
    <dgm:pt modelId="{47D30914-A7E8-4CAF-B20B-E9418494DDA5}">
      <dgm:prSet phldrT="[Text]" custT="1"/>
      <dgm:spPr/>
      <dgm:t>
        <a:bodyPr/>
        <a:lstStyle/>
        <a:p>
          <a:pPr marL="0" indent="0">
            <a:buNone/>
          </a:pPr>
          <a:r>
            <a:rPr lang="en-GB" sz="2000" dirty="0"/>
            <a:t>Explore compatibility with e-rostering platforms </a:t>
          </a:r>
        </a:p>
      </dgm:t>
    </dgm:pt>
    <dgm:pt modelId="{0F8BFB30-E8EA-4C5F-ADC1-BDB9A99E9EA3}" type="parTrans" cxnId="{4DAA2BE4-7301-4948-BA4F-09B8AB01D554}">
      <dgm:prSet/>
      <dgm:spPr/>
      <dgm:t>
        <a:bodyPr/>
        <a:lstStyle/>
        <a:p>
          <a:endParaRPr lang="en-GB"/>
        </a:p>
      </dgm:t>
    </dgm:pt>
    <dgm:pt modelId="{E485F8AD-6E54-4D49-B1F1-62897E080A6A}" type="sibTrans" cxnId="{4DAA2BE4-7301-4948-BA4F-09B8AB01D554}">
      <dgm:prSet/>
      <dgm:spPr/>
      <dgm:t>
        <a:bodyPr/>
        <a:lstStyle/>
        <a:p>
          <a:endParaRPr lang="en-GB"/>
        </a:p>
      </dgm:t>
    </dgm:pt>
    <dgm:pt modelId="{39D1FCA1-E3D9-45BE-B049-0B83E9EB8D18}">
      <dgm:prSet phldrT="[Text]" custT="1"/>
      <dgm:spPr/>
      <dgm:t>
        <a:bodyPr/>
        <a:lstStyle/>
        <a:p>
          <a:pPr marL="0" indent="0">
            <a:buNone/>
          </a:pPr>
          <a:endParaRPr lang="en-GB" sz="2000" dirty="0"/>
        </a:p>
      </dgm:t>
    </dgm:pt>
    <dgm:pt modelId="{C678EA09-5A3E-4333-BE65-B68AF4119C04}" type="parTrans" cxnId="{4F4A470F-4E9F-42FF-97EF-69E01DD89881}">
      <dgm:prSet/>
      <dgm:spPr/>
      <dgm:t>
        <a:bodyPr/>
        <a:lstStyle/>
        <a:p>
          <a:endParaRPr lang="en-GB"/>
        </a:p>
      </dgm:t>
    </dgm:pt>
    <dgm:pt modelId="{8BD990E6-AAB1-4738-BADF-AEDB561976F8}" type="sibTrans" cxnId="{4F4A470F-4E9F-42FF-97EF-69E01DD89881}">
      <dgm:prSet/>
      <dgm:spPr/>
      <dgm:t>
        <a:bodyPr/>
        <a:lstStyle/>
        <a:p>
          <a:endParaRPr lang="en-GB"/>
        </a:p>
      </dgm:t>
    </dgm:pt>
    <dgm:pt modelId="{E32D3D39-11CA-4C9A-B0CB-3AA94F8627CF}">
      <dgm:prSet phldrT="[Text]" custT="1"/>
      <dgm:spPr/>
      <dgm:t>
        <a:bodyPr/>
        <a:lstStyle/>
        <a:p>
          <a:pPr marL="182563" indent="-182563">
            <a:buFont typeface="Arial" panose="020B0604020202020204" pitchFamily="34" charset="0"/>
            <a:buChar char="•"/>
          </a:pPr>
          <a:r>
            <a:rPr lang="en-GB" sz="1800" dirty="0"/>
            <a:t>ICU equipment </a:t>
          </a:r>
        </a:p>
      </dgm:t>
    </dgm:pt>
    <dgm:pt modelId="{9AF5D77D-30DB-457B-BC09-7FF261D8D419}" type="parTrans" cxnId="{EACAD7A5-17BA-46E6-9590-D4D1CF25AA8C}">
      <dgm:prSet/>
      <dgm:spPr/>
      <dgm:t>
        <a:bodyPr/>
        <a:lstStyle/>
        <a:p>
          <a:endParaRPr lang="en-GB"/>
        </a:p>
      </dgm:t>
    </dgm:pt>
    <dgm:pt modelId="{6D6CE7AF-9228-44AE-B021-D857F06214AB}" type="sibTrans" cxnId="{EACAD7A5-17BA-46E6-9590-D4D1CF25AA8C}">
      <dgm:prSet/>
      <dgm:spPr/>
      <dgm:t>
        <a:bodyPr/>
        <a:lstStyle/>
        <a:p>
          <a:endParaRPr lang="en-GB"/>
        </a:p>
      </dgm:t>
    </dgm:pt>
    <dgm:pt modelId="{AA34461C-FE7C-46CF-B48B-A1D0F58AD4AB}">
      <dgm:prSet phldrT="[Text]" custT="1"/>
      <dgm:spPr/>
      <dgm:t>
        <a:bodyPr/>
        <a:lstStyle/>
        <a:p>
          <a:pPr marL="182563" indent="-182563">
            <a:buFont typeface="Arial" panose="020B0604020202020204" pitchFamily="34" charset="0"/>
            <a:buChar char="•"/>
          </a:pPr>
          <a:r>
            <a:rPr lang="en-GB" sz="1800" dirty="0"/>
            <a:t>Wellbeing</a:t>
          </a:r>
        </a:p>
      </dgm:t>
    </dgm:pt>
    <dgm:pt modelId="{E1893474-1A3E-4F4E-BCCB-8486923C4DC2}" type="parTrans" cxnId="{8591ADC7-A424-4593-858D-C49DE4CC6C99}">
      <dgm:prSet/>
      <dgm:spPr/>
      <dgm:t>
        <a:bodyPr/>
        <a:lstStyle/>
        <a:p>
          <a:endParaRPr lang="en-GB"/>
        </a:p>
      </dgm:t>
    </dgm:pt>
    <dgm:pt modelId="{EF8C4420-9B2E-478C-B78E-661D748851D9}" type="sibTrans" cxnId="{8591ADC7-A424-4593-858D-C49DE4CC6C99}">
      <dgm:prSet/>
      <dgm:spPr/>
      <dgm:t>
        <a:bodyPr/>
        <a:lstStyle/>
        <a:p>
          <a:endParaRPr lang="en-GB"/>
        </a:p>
      </dgm:t>
    </dgm:pt>
    <dgm:pt modelId="{F7B4B543-ABFB-4C18-996F-5B1C54F57B11}">
      <dgm:prSet phldrT="[Text]" custT="1"/>
      <dgm:spPr/>
      <dgm:t>
        <a:bodyPr/>
        <a:lstStyle/>
        <a:p>
          <a:pPr marL="0" indent="0" defTabSz="179388">
            <a:buFont typeface="Arial" panose="020B0604020202020204" pitchFamily="34" charset="0"/>
            <a:buNone/>
            <a:tabLst/>
          </a:pPr>
          <a:r>
            <a:rPr lang="en-GB" sz="2000" dirty="0"/>
            <a:t>This can be used locally to inform learning objectives and avoid “over-teaching”</a:t>
          </a:r>
        </a:p>
      </dgm:t>
    </dgm:pt>
    <dgm:pt modelId="{40C903A4-B912-4164-B988-866E9806CA38}" type="parTrans" cxnId="{BA0B722A-1B53-43CE-BE69-D320A2F51EAD}">
      <dgm:prSet/>
      <dgm:spPr/>
      <dgm:t>
        <a:bodyPr/>
        <a:lstStyle/>
        <a:p>
          <a:endParaRPr lang="en-GB"/>
        </a:p>
      </dgm:t>
    </dgm:pt>
    <dgm:pt modelId="{ED96A39C-832A-4E71-8893-7695FD0E9841}" type="sibTrans" cxnId="{BA0B722A-1B53-43CE-BE69-D320A2F51EAD}">
      <dgm:prSet/>
      <dgm:spPr/>
      <dgm:t>
        <a:bodyPr/>
        <a:lstStyle/>
        <a:p>
          <a:endParaRPr lang="en-GB"/>
        </a:p>
      </dgm:t>
    </dgm:pt>
    <dgm:pt modelId="{84E676F4-C339-9E4C-AC8F-E6B2400730D6}">
      <dgm:prSet phldrT="[Text]" custT="1"/>
      <dgm:spPr/>
      <dgm:t>
        <a:bodyPr/>
        <a:lstStyle/>
        <a:p>
          <a:pPr marL="0" indent="0">
            <a:buFont typeface="Arial" panose="020B0604020202020204" pitchFamily="34" charset="0"/>
            <a:buNone/>
          </a:pPr>
          <a:r>
            <a:rPr lang="en-GB" sz="2000" dirty="0"/>
            <a:t>Specific areas include:</a:t>
          </a:r>
        </a:p>
      </dgm:t>
    </dgm:pt>
    <dgm:pt modelId="{D11C5CB2-DA1C-E740-A8D2-342E6E798A39}" type="parTrans" cxnId="{DF54D4B4-E33A-9646-B2E4-C9F0BD47F56C}">
      <dgm:prSet/>
      <dgm:spPr/>
      <dgm:t>
        <a:bodyPr/>
        <a:lstStyle/>
        <a:p>
          <a:endParaRPr lang="en-US"/>
        </a:p>
      </dgm:t>
    </dgm:pt>
    <dgm:pt modelId="{55CBAABB-903C-FD46-A24B-D102249F5BA1}" type="sibTrans" cxnId="{DF54D4B4-E33A-9646-B2E4-C9F0BD47F56C}">
      <dgm:prSet/>
      <dgm:spPr/>
      <dgm:t>
        <a:bodyPr/>
        <a:lstStyle/>
        <a:p>
          <a:endParaRPr lang="en-US"/>
        </a:p>
      </dgm:t>
    </dgm:pt>
    <dgm:pt modelId="{3E4F2ACC-9C68-2449-8E8B-635401A3D8DB}">
      <dgm:prSet phldrT="[Text]" custT="1"/>
      <dgm:spPr/>
      <dgm:t>
        <a:bodyPr/>
        <a:lstStyle/>
        <a:p>
          <a:pPr marL="0" indent="0">
            <a:buFont typeface="Arial" panose="020B0604020202020204" pitchFamily="34" charset="0"/>
            <a:buNone/>
          </a:pPr>
          <a:endParaRPr lang="en-GB" sz="2000" dirty="0"/>
        </a:p>
      </dgm:t>
    </dgm:pt>
    <dgm:pt modelId="{6591700E-464F-0840-AE71-491BB962200D}" type="parTrans" cxnId="{9B98C6CC-795D-B74D-B322-2439A72A523A}">
      <dgm:prSet/>
      <dgm:spPr/>
      <dgm:t>
        <a:bodyPr/>
        <a:lstStyle/>
        <a:p>
          <a:endParaRPr lang="en-US"/>
        </a:p>
      </dgm:t>
    </dgm:pt>
    <dgm:pt modelId="{32BCB708-F1BB-2F43-809B-F1586E1AD671}" type="sibTrans" cxnId="{9B98C6CC-795D-B74D-B322-2439A72A523A}">
      <dgm:prSet/>
      <dgm:spPr/>
      <dgm:t>
        <a:bodyPr/>
        <a:lstStyle/>
        <a:p>
          <a:endParaRPr lang="en-US"/>
        </a:p>
      </dgm:t>
    </dgm:pt>
    <dgm:pt modelId="{A16F5F29-8A02-374B-9534-55F9FE07AFE3}">
      <dgm:prSet phldrT="[Text]" custT="1"/>
      <dgm:spPr/>
      <dgm:t>
        <a:bodyPr/>
        <a:lstStyle/>
        <a:p>
          <a:pPr marL="182563" indent="-182563">
            <a:buFont typeface="Arial" panose="020B0604020202020204" pitchFamily="34" charset="0"/>
            <a:buChar char="•"/>
          </a:pPr>
          <a:r>
            <a:rPr lang="en-GB" sz="1800" dirty="0"/>
            <a:t>Teamworking</a:t>
          </a:r>
        </a:p>
      </dgm:t>
    </dgm:pt>
    <dgm:pt modelId="{FAD211C3-3834-7F44-9E42-9732A24CAC74}" type="parTrans" cxnId="{7A48BA9A-ED00-B84F-9C4B-4E2109D8EF1F}">
      <dgm:prSet/>
      <dgm:spPr/>
      <dgm:t>
        <a:bodyPr/>
        <a:lstStyle/>
        <a:p>
          <a:endParaRPr lang="en-US"/>
        </a:p>
      </dgm:t>
    </dgm:pt>
    <dgm:pt modelId="{AB314C4D-EA9E-834F-8EE3-809BD19F7526}" type="sibTrans" cxnId="{7A48BA9A-ED00-B84F-9C4B-4E2109D8EF1F}">
      <dgm:prSet/>
      <dgm:spPr/>
      <dgm:t>
        <a:bodyPr/>
        <a:lstStyle/>
        <a:p>
          <a:endParaRPr lang="en-US"/>
        </a:p>
      </dgm:t>
    </dgm:pt>
    <dgm:pt modelId="{F46EAC0A-376D-864D-BA49-80ED1CBB80AF}">
      <dgm:prSet phldrT="[Text]" custT="1"/>
      <dgm:spPr/>
      <dgm:t>
        <a:bodyPr/>
        <a:lstStyle/>
        <a:p>
          <a:pPr marL="0" indent="0" defTabSz="179388">
            <a:buFont typeface="Arial" panose="020B0604020202020204" pitchFamily="34" charset="0"/>
            <a:buNone/>
            <a:tabLst/>
          </a:pPr>
          <a:endParaRPr lang="en-GB" sz="2000" dirty="0"/>
        </a:p>
      </dgm:t>
    </dgm:pt>
    <dgm:pt modelId="{B21838C4-72E1-4E4E-A0CE-12E5C81A35D9}" type="parTrans" cxnId="{ED96CD96-ADE4-C744-8506-575346731BAC}">
      <dgm:prSet/>
      <dgm:spPr/>
      <dgm:t>
        <a:bodyPr/>
        <a:lstStyle/>
        <a:p>
          <a:endParaRPr lang="en-US"/>
        </a:p>
      </dgm:t>
    </dgm:pt>
    <dgm:pt modelId="{BC47D376-888C-E947-B449-803D342550D3}" type="sibTrans" cxnId="{ED96CD96-ADE4-C744-8506-575346731BAC}">
      <dgm:prSet/>
      <dgm:spPr/>
      <dgm:t>
        <a:bodyPr/>
        <a:lstStyle/>
        <a:p>
          <a:endParaRPr lang="en-US"/>
        </a:p>
      </dgm:t>
    </dgm:pt>
    <dgm:pt modelId="{1B9085F2-7167-4710-9635-B8827A98625E}" type="pres">
      <dgm:prSet presAssocID="{03B797CD-A731-4561-9249-94BDFD6648AB}" presName="Name0" presStyleCnt="0">
        <dgm:presLayoutVars>
          <dgm:dir/>
          <dgm:animLvl val="lvl"/>
          <dgm:resizeHandles val="exact"/>
        </dgm:presLayoutVars>
      </dgm:prSet>
      <dgm:spPr/>
    </dgm:pt>
    <dgm:pt modelId="{90B5735D-4483-4E22-ADCC-1FEED8B099F5}" type="pres">
      <dgm:prSet presAssocID="{6049378F-F68F-4CAB-A2CD-3C76FAA4BA5E}" presName="composite" presStyleCnt="0"/>
      <dgm:spPr/>
    </dgm:pt>
    <dgm:pt modelId="{5BA4C418-6769-4A33-B157-89F8736AE097}" type="pres">
      <dgm:prSet presAssocID="{6049378F-F68F-4CAB-A2CD-3C76FAA4BA5E}" presName="parTx" presStyleLbl="alignNode1" presStyleIdx="0" presStyleCnt="3">
        <dgm:presLayoutVars>
          <dgm:chMax val="0"/>
          <dgm:chPref val="0"/>
          <dgm:bulletEnabled val="1"/>
        </dgm:presLayoutVars>
      </dgm:prSet>
      <dgm:spPr/>
    </dgm:pt>
    <dgm:pt modelId="{FF070764-07CD-4FB9-9A23-0B83EC42A6C0}" type="pres">
      <dgm:prSet presAssocID="{6049378F-F68F-4CAB-A2CD-3C76FAA4BA5E}" presName="desTx" presStyleLbl="alignAccFollowNode1" presStyleIdx="0" presStyleCnt="3">
        <dgm:presLayoutVars>
          <dgm:bulletEnabled val="1"/>
        </dgm:presLayoutVars>
      </dgm:prSet>
      <dgm:spPr/>
    </dgm:pt>
    <dgm:pt modelId="{B4EC7AC9-C78B-483D-8C90-B9B608A7B120}" type="pres">
      <dgm:prSet presAssocID="{14EC2B1C-6717-4D2A-8A21-5FCC7BFC51B8}" presName="space" presStyleCnt="0"/>
      <dgm:spPr/>
    </dgm:pt>
    <dgm:pt modelId="{2081C727-AD82-4484-9278-CE191A68A528}" type="pres">
      <dgm:prSet presAssocID="{69836248-B8C6-4D62-AFC6-0A96BA0DEFBB}" presName="composite" presStyleCnt="0"/>
      <dgm:spPr/>
    </dgm:pt>
    <dgm:pt modelId="{BEE04524-8E20-44AC-8C66-AA36BC0A3D25}" type="pres">
      <dgm:prSet presAssocID="{69836248-B8C6-4D62-AFC6-0A96BA0DEFBB}" presName="parTx" presStyleLbl="alignNode1" presStyleIdx="1" presStyleCnt="3">
        <dgm:presLayoutVars>
          <dgm:chMax val="0"/>
          <dgm:chPref val="0"/>
          <dgm:bulletEnabled val="1"/>
        </dgm:presLayoutVars>
      </dgm:prSet>
      <dgm:spPr/>
    </dgm:pt>
    <dgm:pt modelId="{1EDBF3E4-D91C-4BBA-A8F3-541C5F4A8822}" type="pres">
      <dgm:prSet presAssocID="{69836248-B8C6-4D62-AFC6-0A96BA0DEFBB}" presName="desTx" presStyleLbl="alignAccFollowNode1" presStyleIdx="1" presStyleCnt="3">
        <dgm:presLayoutVars>
          <dgm:bulletEnabled val="1"/>
        </dgm:presLayoutVars>
      </dgm:prSet>
      <dgm:spPr/>
    </dgm:pt>
    <dgm:pt modelId="{5D9D7A29-C6C4-4604-9E74-BDECD9003302}" type="pres">
      <dgm:prSet presAssocID="{C5C2F794-7B24-4496-B8A0-5CB1EEE2A6D7}" presName="space" presStyleCnt="0"/>
      <dgm:spPr/>
    </dgm:pt>
    <dgm:pt modelId="{DA895C80-E706-4E1F-B443-3B9AD9841C62}" type="pres">
      <dgm:prSet presAssocID="{818965D1-A72A-4EA5-8302-8B75AFC28295}" presName="composite" presStyleCnt="0"/>
      <dgm:spPr/>
    </dgm:pt>
    <dgm:pt modelId="{54E9825F-BA12-4263-B765-326C8A4A2717}" type="pres">
      <dgm:prSet presAssocID="{818965D1-A72A-4EA5-8302-8B75AFC28295}" presName="parTx" presStyleLbl="alignNode1" presStyleIdx="2" presStyleCnt="3">
        <dgm:presLayoutVars>
          <dgm:chMax val="0"/>
          <dgm:chPref val="0"/>
          <dgm:bulletEnabled val="1"/>
        </dgm:presLayoutVars>
      </dgm:prSet>
      <dgm:spPr/>
    </dgm:pt>
    <dgm:pt modelId="{EA77D6C5-1A96-40C6-8547-31C87F408186}" type="pres">
      <dgm:prSet presAssocID="{818965D1-A72A-4EA5-8302-8B75AFC28295}" presName="desTx" presStyleLbl="alignAccFollowNode1" presStyleIdx="2" presStyleCnt="3">
        <dgm:presLayoutVars>
          <dgm:bulletEnabled val="1"/>
        </dgm:presLayoutVars>
      </dgm:prSet>
      <dgm:spPr/>
    </dgm:pt>
  </dgm:ptLst>
  <dgm:cxnLst>
    <dgm:cxn modelId="{6D3B0805-EC4F-47EE-A9D3-1981AF50C660}" srcId="{03B797CD-A731-4561-9249-94BDFD6648AB}" destId="{6049378F-F68F-4CAB-A2CD-3C76FAA4BA5E}" srcOrd="0" destOrd="0" parTransId="{AEC9C983-872B-4FD5-98CA-C560ED247995}" sibTransId="{14EC2B1C-6717-4D2A-8A21-5FCC7BFC51B8}"/>
    <dgm:cxn modelId="{E58F9B0D-31AD-4D3E-A10C-9FFEE12D2E42}" srcId="{818965D1-A72A-4EA5-8302-8B75AFC28295}" destId="{E8732461-6E10-4186-973D-9F516C24967D}" srcOrd="0" destOrd="0" parTransId="{8E186A51-B3A2-41A0-A031-26C032AFFD70}" sibTransId="{5ACA9159-35CA-4C24-B719-7E95DA055C1C}"/>
    <dgm:cxn modelId="{4F4A470F-4E9F-42FF-97EF-69E01DD89881}" srcId="{818965D1-A72A-4EA5-8302-8B75AFC28295}" destId="{39D1FCA1-E3D9-45BE-B049-0B83E9EB8D18}" srcOrd="1" destOrd="0" parTransId="{C678EA09-5A3E-4333-BE65-B68AF4119C04}" sibTransId="{8BD990E6-AAB1-4738-BADF-AEDB561976F8}"/>
    <dgm:cxn modelId="{4B1D8013-269A-4D61-ADA0-2E2D70D8F74E}" type="presOf" srcId="{F7B4B543-ABFB-4C18-996F-5B1C54F57B11}" destId="{FF070764-07CD-4FB9-9A23-0B83EC42A6C0}" srcOrd="0" destOrd="2" presId="urn:microsoft.com/office/officeart/2005/8/layout/hList1"/>
    <dgm:cxn modelId="{D7602A21-A2A7-4C14-8BEB-CF8EDE442488}" srcId="{69836248-B8C6-4D62-AFC6-0A96BA0DEFBB}" destId="{C5FC0E69-E7BB-4B58-84DF-280CDB25D18B}" srcOrd="0" destOrd="0" parTransId="{4D590111-334D-45C3-94D1-C9A2B1CCF730}" sibTransId="{7353F553-C44A-4848-9C6A-0DD39968C99F}"/>
    <dgm:cxn modelId="{9BC5D524-C031-BF4A-B029-A4E54D7B4F6C}" type="presOf" srcId="{F46EAC0A-376D-864D-BA49-80ED1CBB80AF}" destId="{FF070764-07CD-4FB9-9A23-0B83EC42A6C0}" srcOrd="0" destOrd="1" presId="urn:microsoft.com/office/officeart/2005/8/layout/hList1"/>
    <dgm:cxn modelId="{712E7C25-82B5-4041-802C-2A91197CDE4C}" srcId="{6049378F-F68F-4CAB-A2CD-3C76FAA4BA5E}" destId="{DC8459C3-40A4-4FD5-AF31-2641EE821AB8}" srcOrd="0" destOrd="0" parTransId="{191BE5D1-3F09-4813-9CFB-910237B1A870}" sibTransId="{B3B8926C-D6F4-40D3-88D8-66B5E85C54AE}"/>
    <dgm:cxn modelId="{BA0B722A-1B53-43CE-BE69-D320A2F51EAD}" srcId="{6049378F-F68F-4CAB-A2CD-3C76FAA4BA5E}" destId="{F7B4B543-ABFB-4C18-996F-5B1C54F57B11}" srcOrd="2" destOrd="0" parTransId="{40C903A4-B912-4164-B988-866E9806CA38}" sibTransId="{ED96A39C-832A-4E71-8893-7695FD0E9841}"/>
    <dgm:cxn modelId="{D566B535-F924-439F-9E2F-E9F48390DB4A}" srcId="{69836248-B8C6-4D62-AFC6-0A96BA0DEFBB}" destId="{7AEF5F1F-19E1-4083-98B9-07368370EE27}" srcOrd="3" destOrd="0" parTransId="{E832BF49-402C-4C03-861A-6763871D6554}" sibTransId="{0AF64939-1AEE-4F6F-BDC7-C0796A21661A}"/>
    <dgm:cxn modelId="{D4CAD536-BF69-4B96-ACED-E845C44E331E}" type="presOf" srcId="{03B797CD-A731-4561-9249-94BDFD6648AB}" destId="{1B9085F2-7167-4710-9635-B8827A98625E}" srcOrd="0" destOrd="0" presId="urn:microsoft.com/office/officeart/2005/8/layout/hList1"/>
    <dgm:cxn modelId="{931D3239-E222-4842-BF28-E3EDD5307972}" type="presOf" srcId="{3E4F2ACC-9C68-2449-8E8B-635401A3D8DB}" destId="{1EDBF3E4-D91C-4BBA-A8F3-541C5F4A8822}" srcOrd="0" destOrd="1" presId="urn:microsoft.com/office/officeart/2005/8/layout/hList1"/>
    <dgm:cxn modelId="{68A4E63C-2739-4549-8B81-05FD3611B9A6}" type="presOf" srcId="{47D30914-A7E8-4CAF-B20B-E9418494DDA5}" destId="{EA77D6C5-1A96-40C6-8547-31C87F408186}" srcOrd="0" destOrd="2" presId="urn:microsoft.com/office/officeart/2005/8/layout/hList1"/>
    <dgm:cxn modelId="{1F6F5042-DDBC-4F94-AC37-4B5A0F07D20B}" srcId="{6049378F-F68F-4CAB-A2CD-3C76FAA4BA5E}" destId="{8C01DC6C-8F0F-4700-B4E3-978AE8372B54}" srcOrd="3" destOrd="0" parTransId="{03200875-6D8E-4073-B595-6D9BDA0B3F3C}" sibTransId="{FD417685-11FC-4E05-9843-799B9E787694}"/>
    <dgm:cxn modelId="{CBE3A84B-3D1A-42C3-B59A-ADA57C79B86F}" type="presOf" srcId="{DC8459C3-40A4-4FD5-AF31-2641EE821AB8}" destId="{FF070764-07CD-4FB9-9A23-0B83EC42A6C0}" srcOrd="0" destOrd="0" presId="urn:microsoft.com/office/officeart/2005/8/layout/hList1"/>
    <dgm:cxn modelId="{90EA604E-EC8D-44CC-97BA-AC57C2A23BB9}" type="presOf" srcId="{6049378F-F68F-4CAB-A2CD-3C76FAA4BA5E}" destId="{5BA4C418-6769-4A33-B157-89F8736AE097}" srcOrd="0" destOrd="0" presId="urn:microsoft.com/office/officeart/2005/8/layout/hList1"/>
    <dgm:cxn modelId="{7E0FD34E-2C43-4848-A88B-92A183C67F59}" srcId="{03B797CD-A731-4561-9249-94BDFD6648AB}" destId="{69836248-B8C6-4D62-AFC6-0A96BA0DEFBB}" srcOrd="1" destOrd="0" parTransId="{121A3C64-1C23-4DBB-958C-72EB937BFB7D}" sibTransId="{C5C2F794-7B24-4496-B8A0-5CB1EEE2A6D7}"/>
    <dgm:cxn modelId="{7E5BF85A-84C6-4A3C-A719-ACEF3AA5F655}" type="presOf" srcId="{39D1FCA1-E3D9-45BE-B049-0B83E9EB8D18}" destId="{EA77D6C5-1A96-40C6-8547-31C87F408186}" srcOrd="0" destOrd="1" presId="urn:microsoft.com/office/officeart/2005/8/layout/hList1"/>
    <dgm:cxn modelId="{E0FD496B-A953-45CE-AE14-FDACF1068D50}" type="presOf" srcId="{8C01DC6C-8F0F-4700-B4E3-978AE8372B54}" destId="{FF070764-07CD-4FB9-9A23-0B83EC42A6C0}" srcOrd="0" destOrd="3" presId="urn:microsoft.com/office/officeart/2005/8/layout/hList1"/>
    <dgm:cxn modelId="{35C74288-0BDD-AC42-856B-51E5B82827EE}" type="presOf" srcId="{84E676F4-C339-9E4C-AC8F-E6B2400730D6}" destId="{1EDBF3E4-D91C-4BBA-A8F3-541C5F4A8822}" srcOrd="0" destOrd="2" presId="urn:microsoft.com/office/officeart/2005/8/layout/hList1"/>
    <dgm:cxn modelId="{FC6B5591-DFEB-4103-B3D0-BA7FD6A8D43C}" type="presOf" srcId="{69836248-B8C6-4D62-AFC6-0A96BA0DEFBB}" destId="{BEE04524-8E20-44AC-8C66-AA36BC0A3D25}" srcOrd="0" destOrd="0" presId="urn:microsoft.com/office/officeart/2005/8/layout/hList1"/>
    <dgm:cxn modelId="{ED96CD96-ADE4-C744-8506-575346731BAC}" srcId="{6049378F-F68F-4CAB-A2CD-3C76FAA4BA5E}" destId="{F46EAC0A-376D-864D-BA49-80ED1CBB80AF}" srcOrd="1" destOrd="0" parTransId="{B21838C4-72E1-4E4E-A0CE-12E5C81A35D9}" sibTransId="{BC47D376-888C-E947-B449-803D342550D3}"/>
    <dgm:cxn modelId="{7A48BA9A-ED00-B84F-9C4B-4E2109D8EF1F}" srcId="{69836248-B8C6-4D62-AFC6-0A96BA0DEFBB}" destId="{A16F5F29-8A02-374B-9534-55F9FE07AFE3}" srcOrd="4" destOrd="0" parTransId="{FAD211C3-3834-7F44-9E42-9732A24CAC74}" sibTransId="{AB314C4D-EA9E-834F-8EE3-809BD19F7526}"/>
    <dgm:cxn modelId="{4302E49D-E1DC-4BE7-ADBA-6592270DD247}" type="presOf" srcId="{AA34461C-FE7C-46CF-B48B-A1D0F58AD4AB}" destId="{1EDBF3E4-D91C-4BBA-A8F3-541C5F4A8822}" srcOrd="0" destOrd="5" presId="urn:microsoft.com/office/officeart/2005/8/layout/hList1"/>
    <dgm:cxn modelId="{EACAD7A5-17BA-46E6-9590-D4D1CF25AA8C}" srcId="{69836248-B8C6-4D62-AFC6-0A96BA0DEFBB}" destId="{E32D3D39-11CA-4C9A-B0CB-3AA94F8627CF}" srcOrd="6" destOrd="0" parTransId="{9AF5D77D-30DB-457B-BC09-7FF261D8D419}" sibTransId="{6D6CE7AF-9228-44AE-B021-D857F06214AB}"/>
    <dgm:cxn modelId="{61C023AA-504B-4FF6-802F-4BD1498A3231}" type="presOf" srcId="{C5FC0E69-E7BB-4B58-84DF-280CDB25D18B}" destId="{1EDBF3E4-D91C-4BBA-A8F3-541C5F4A8822}" srcOrd="0" destOrd="0" presId="urn:microsoft.com/office/officeart/2005/8/layout/hList1"/>
    <dgm:cxn modelId="{E74CB0AB-A362-4E9D-AECA-CC6FF22A9B2F}" type="presOf" srcId="{818965D1-A72A-4EA5-8302-8B75AFC28295}" destId="{54E9825F-BA12-4263-B765-326C8A4A2717}" srcOrd="0" destOrd="0" presId="urn:microsoft.com/office/officeart/2005/8/layout/hList1"/>
    <dgm:cxn modelId="{DF54D4B4-E33A-9646-B2E4-C9F0BD47F56C}" srcId="{69836248-B8C6-4D62-AFC6-0A96BA0DEFBB}" destId="{84E676F4-C339-9E4C-AC8F-E6B2400730D6}" srcOrd="2" destOrd="0" parTransId="{D11C5CB2-DA1C-E740-A8D2-342E6E798A39}" sibTransId="{55CBAABB-903C-FD46-A24B-D102249F5BA1}"/>
    <dgm:cxn modelId="{5E3B37BE-0271-4D78-9495-06502519428B}" srcId="{03B797CD-A731-4561-9249-94BDFD6648AB}" destId="{818965D1-A72A-4EA5-8302-8B75AFC28295}" srcOrd="2" destOrd="0" parTransId="{558D6B25-BB36-48FA-B199-14A793C61E0F}" sibTransId="{5B4F2551-34AF-48C0-B236-D76E21ADF25E}"/>
    <dgm:cxn modelId="{8591ADC7-A424-4593-858D-C49DE4CC6C99}" srcId="{69836248-B8C6-4D62-AFC6-0A96BA0DEFBB}" destId="{AA34461C-FE7C-46CF-B48B-A1D0F58AD4AB}" srcOrd="5" destOrd="0" parTransId="{E1893474-1A3E-4F4E-BCCB-8486923C4DC2}" sibTransId="{EF8C4420-9B2E-478C-B78E-661D748851D9}"/>
    <dgm:cxn modelId="{9B98C6CC-795D-B74D-B322-2439A72A523A}" srcId="{69836248-B8C6-4D62-AFC6-0A96BA0DEFBB}" destId="{3E4F2ACC-9C68-2449-8E8B-635401A3D8DB}" srcOrd="1" destOrd="0" parTransId="{6591700E-464F-0840-AE71-491BB962200D}" sibTransId="{32BCB708-F1BB-2F43-809B-F1586E1AD671}"/>
    <dgm:cxn modelId="{881F31E2-3F7F-41CA-AB8C-5270AE65D454}" type="presOf" srcId="{7AEF5F1F-19E1-4083-98B9-07368370EE27}" destId="{1EDBF3E4-D91C-4BBA-A8F3-541C5F4A8822}" srcOrd="0" destOrd="3" presId="urn:microsoft.com/office/officeart/2005/8/layout/hList1"/>
    <dgm:cxn modelId="{4DAA2BE4-7301-4948-BA4F-09B8AB01D554}" srcId="{818965D1-A72A-4EA5-8302-8B75AFC28295}" destId="{47D30914-A7E8-4CAF-B20B-E9418494DDA5}" srcOrd="2" destOrd="0" parTransId="{0F8BFB30-E8EA-4C5F-ADC1-BDB9A99E9EA3}" sibTransId="{E485F8AD-6E54-4D49-B1F1-62897E080A6A}"/>
    <dgm:cxn modelId="{082263F3-5627-4DFD-9D6D-F26FAB1F41C7}" type="presOf" srcId="{E32D3D39-11CA-4C9A-B0CB-3AA94F8627CF}" destId="{1EDBF3E4-D91C-4BBA-A8F3-541C5F4A8822}" srcOrd="0" destOrd="6" presId="urn:microsoft.com/office/officeart/2005/8/layout/hList1"/>
    <dgm:cxn modelId="{3A4458FA-B9A1-4909-A1A6-0C13D7736FAA}" type="presOf" srcId="{E8732461-6E10-4186-973D-9F516C24967D}" destId="{EA77D6C5-1A96-40C6-8547-31C87F408186}" srcOrd="0" destOrd="0" presId="urn:microsoft.com/office/officeart/2005/8/layout/hList1"/>
    <dgm:cxn modelId="{00B98EFF-BAA0-9D4E-B396-4D69FF019982}" type="presOf" srcId="{A16F5F29-8A02-374B-9534-55F9FE07AFE3}" destId="{1EDBF3E4-D91C-4BBA-A8F3-541C5F4A8822}" srcOrd="0" destOrd="4" presId="urn:microsoft.com/office/officeart/2005/8/layout/hList1"/>
    <dgm:cxn modelId="{267DDEF8-F57A-43E9-A3CD-085F4A9291DB}" type="presParOf" srcId="{1B9085F2-7167-4710-9635-B8827A98625E}" destId="{90B5735D-4483-4E22-ADCC-1FEED8B099F5}" srcOrd="0" destOrd="0" presId="urn:microsoft.com/office/officeart/2005/8/layout/hList1"/>
    <dgm:cxn modelId="{EE11A099-FC3F-420A-911F-8707D4E15B8E}" type="presParOf" srcId="{90B5735D-4483-4E22-ADCC-1FEED8B099F5}" destId="{5BA4C418-6769-4A33-B157-89F8736AE097}" srcOrd="0" destOrd="0" presId="urn:microsoft.com/office/officeart/2005/8/layout/hList1"/>
    <dgm:cxn modelId="{5EFC5C5E-DDC2-40D1-921A-5747DD576469}" type="presParOf" srcId="{90B5735D-4483-4E22-ADCC-1FEED8B099F5}" destId="{FF070764-07CD-4FB9-9A23-0B83EC42A6C0}" srcOrd="1" destOrd="0" presId="urn:microsoft.com/office/officeart/2005/8/layout/hList1"/>
    <dgm:cxn modelId="{1CCCB777-4461-4393-B6FC-B61E3FB6A854}" type="presParOf" srcId="{1B9085F2-7167-4710-9635-B8827A98625E}" destId="{B4EC7AC9-C78B-483D-8C90-B9B608A7B120}" srcOrd="1" destOrd="0" presId="urn:microsoft.com/office/officeart/2005/8/layout/hList1"/>
    <dgm:cxn modelId="{87CFB959-DD79-4579-A493-9E154252D00A}" type="presParOf" srcId="{1B9085F2-7167-4710-9635-B8827A98625E}" destId="{2081C727-AD82-4484-9278-CE191A68A528}" srcOrd="2" destOrd="0" presId="urn:microsoft.com/office/officeart/2005/8/layout/hList1"/>
    <dgm:cxn modelId="{4C626082-2900-4EBA-B2F9-07087D247B7A}" type="presParOf" srcId="{2081C727-AD82-4484-9278-CE191A68A528}" destId="{BEE04524-8E20-44AC-8C66-AA36BC0A3D25}" srcOrd="0" destOrd="0" presId="urn:microsoft.com/office/officeart/2005/8/layout/hList1"/>
    <dgm:cxn modelId="{259EB6B3-D1AA-477C-8147-926B61CC8148}" type="presParOf" srcId="{2081C727-AD82-4484-9278-CE191A68A528}" destId="{1EDBF3E4-D91C-4BBA-A8F3-541C5F4A8822}" srcOrd="1" destOrd="0" presId="urn:microsoft.com/office/officeart/2005/8/layout/hList1"/>
    <dgm:cxn modelId="{9C2A2F96-FFA1-456B-B1BF-6243DA1211EF}" type="presParOf" srcId="{1B9085F2-7167-4710-9635-B8827A98625E}" destId="{5D9D7A29-C6C4-4604-9E74-BDECD9003302}" srcOrd="3" destOrd="0" presId="urn:microsoft.com/office/officeart/2005/8/layout/hList1"/>
    <dgm:cxn modelId="{AF28C322-5522-44C8-984E-710A191EFCB8}" type="presParOf" srcId="{1B9085F2-7167-4710-9635-B8827A98625E}" destId="{DA895C80-E706-4E1F-B443-3B9AD9841C62}" srcOrd="4" destOrd="0" presId="urn:microsoft.com/office/officeart/2005/8/layout/hList1"/>
    <dgm:cxn modelId="{543C7F4B-CE14-43B8-AC08-07A91FB2B311}" type="presParOf" srcId="{DA895C80-E706-4E1F-B443-3B9AD9841C62}" destId="{54E9825F-BA12-4263-B765-326C8A4A2717}" srcOrd="0" destOrd="0" presId="urn:microsoft.com/office/officeart/2005/8/layout/hList1"/>
    <dgm:cxn modelId="{665C68C6-5003-4194-AD8E-8399D7431D81}" type="presParOf" srcId="{DA895C80-E706-4E1F-B443-3B9AD9841C62}" destId="{EA77D6C5-1A96-40C6-8547-31C87F40818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4C418-6769-4A33-B157-89F8736AE097}">
      <dsp:nvSpPr>
        <dsp:cNvPr id="0" name=""/>
        <dsp:cNvSpPr/>
      </dsp:nvSpPr>
      <dsp:spPr>
        <a:xfrm>
          <a:off x="3480" y="314285"/>
          <a:ext cx="3393307" cy="122734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Support role definition</a:t>
          </a:r>
        </a:p>
      </dsp:txBody>
      <dsp:txXfrm>
        <a:off x="3480" y="314285"/>
        <a:ext cx="3393307" cy="1227343"/>
      </dsp:txXfrm>
    </dsp:sp>
    <dsp:sp modelId="{FF070764-07CD-4FB9-9A23-0B83EC42A6C0}">
      <dsp:nvSpPr>
        <dsp:cNvPr id="0" name=""/>
        <dsp:cNvSpPr/>
      </dsp:nvSpPr>
      <dsp:spPr>
        <a:xfrm>
          <a:off x="3480" y="1541628"/>
          <a:ext cx="3393307" cy="321551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179388">
            <a:lnSpc>
              <a:spcPct val="90000"/>
            </a:lnSpc>
            <a:spcBef>
              <a:spcPct val="0"/>
            </a:spcBef>
            <a:spcAft>
              <a:spcPct val="15000"/>
            </a:spcAft>
            <a:buFont typeface="Arial" panose="020B0604020202020204" pitchFamily="34" charset="0"/>
            <a:buNone/>
            <a:tabLst/>
          </a:pPr>
          <a:r>
            <a:rPr lang="en-GB" sz="2000" kern="1200" dirty="0"/>
            <a:t>Publish a skills matrix mapped to existing competency frameworks for all critical care roles </a:t>
          </a:r>
        </a:p>
        <a:p>
          <a:pPr marL="0" lvl="1" indent="0" algn="l" defTabSz="179388">
            <a:lnSpc>
              <a:spcPct val="90000"/>
            </a:lnSpc>
            <a:spcBef>
              <a:spcPct val="0"/>
            </a:spcBef>
            <a:spcAft>
              <a:spcPct val="15000"/>
            </a:spcAft>
            <a:buFont typeface="Arial" panose="020B0604020202020204" pitchFamily="34" charset="0"/>
            <a:buNone/>
            <a:tabLst/>
          </a:pPr>
          <a:endParaRPr lang="en-GB" sz="2000" kern="1200" dirty="0"/>
        </a:p>
        <a:p>
          <a:pPr marL="0" lvl="1" indent="0" algn="l" defTabSz="179388">
            <a:lnSpc>
              <a:spcPct val="90000"/>
            </a:lnSpc>
            <a:spcBef>
              <a:spcPct val="0"/>
            </a:spcBef>
            <a:spcAft>
              <a:spcPct val="15000"/>
            </a:spcAft>
            <a:buFont typeface="Arial" panose="020B0604020202020204" pitchFamily="34" charset="0"/>
            <a:buNone/>
            <a:tabLst/>
          </a:pPr>
          <a:r>
            <a:rPr lang="en-GB" sz="2000" kern="1200" dirty="0"/>
            <a:t>This can be used locally to inform learning objectives and avoid “over-teaching”</a:t>
          </a:r>
        </a:p>
        <a:p>
          <a:pPr marL="228600" lvl="1" indent="0" algn="l" defTabSz="889000">
            <a:lnSpc>
              <a:spcPct val="90000"/>
            </a:lnSpc>
            <a:spcBef>
              <a:spcPct val="0"/>
            </a:spcBef>
            <a:spcAft>
              <a:spcPct val="15000"/>
            </a:spcAft>
            <a:buFont typeface="Arial" panose="020B0604020202020204" pitchFamily="34" charset="0"/>
            <a:buChar char="•"/>
          </a:pPr>
          <a:endParaRPr lang="en-GB" sz="2000" kern="1200" dirty="0"/>
        </a:p>
      </dsp:txBody>
      <dsp:txXfrm>
        <a:off x="3480" y="1541628"/>
        <a:ext cx="3393307" cy="3215510"/>
      </dsp:txXfrm>
    </dsp:sp>
    <dsp:sp modelId="{BEE04524-8E20-44AC-8C66-AA36BC0A3D25}">
      <dsp:nvSpPr>
        <dsp:cNvPr id="0" name=""/>
        <dsp:cNvSpPr/>
      </dsp:nvSpPr>
      <dsp:spPr>
        <a:xfrm>
          <a:off x="3871850" y="314285"/>
          <a:ext cx="3393307" cy="122734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Share Education Content</a:t>
          </a:r>
        </a:p>
      </dsp:txBody>
      <dsp:txXfrm>
        <a:off x="3871850" y="314285"/>
        <a:ext cx="3393307" cy="1227343"/>
      </dsp:txXfrm>
    </dsp:sp>
    <dsp:sp modelId="{1EDBF3E4-D91C-4BBA-A8F3-541C5F4A8822}">
      <dsp:nvSpPr>
        <dsp:cNvPr id="0" name=""/>
        <dsp:cNvSpPr/>
      </dsp:nvSpPr>
      <dsp:spPr>
        <a:xfrm>
          <a:off x="3871850" y="1541628"/>
          <a:ext cx="3393307" cy="321551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Font typeface="Arial" panose="020B0604020202020204" pitchFamily="34" charset="0"/>
            <a:buNone/>
          </a:pPr>
          <a:r>
            <a:rPr lang="en-GB" sz="2000" kern="1200" dirty="0"/>
            <a:t>Curate existing high quality education content into modules mapped to the skills matrix </a:t>
          </a:r>
        </a:p>
        <a:p>
          <a:pPr marL="0" lvl="1" indent="0" algn="l" defTabSz="889000">
            <a:lnSpc>
              <a:spcPct val="90000"/>
            </a:lnSpc>
            <a:spcBef>
              <a:spcPct val="0"/>
            </a:spcBef>
            <a:spcAft>
              <a:spcPct val="15000"/>
            </a:spcAft>
            <a:buFont typeface="Arial" panose="020B0604020202020204" pitchFamily="34" charset="0"/>
            <a:buNone/>
          </a:pPr>
          <a:endParaRPr lang="en-GB" sz="2000" kern="1200" dirty="0"/>
        </a:p>
        <a:p>
          <a:pPr marL="0" lvl="1" indent="0" algn="l" defTabSz="889000">
            <a:lnSpc>
              <a:spcPct val="90000"/>
            </a:lnSpc>
            <a:spcBef>
              <a:spcPct val="0"/>
            </a:spcBef>
            <a:spcAft>
              <a:spcPct val="15000"/>
            </a:spcAft>
            <a:buFont typeface="Arial" panose="020B0604020202020204" pitchFamily="34" charset="0"/>
            <a:buNone/>
          </a:pPr>
          <a:r>
            <a:rPr lang="en-GB" sz="2000" kern="1200" dirty="0"/>
            <a:t>Specific areas include:</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Leadership training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Teamworking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Wellbeing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ICU equipment </a:t>
          </a:r>
        </a:p>
      </dsp:txBody>
      <dsp:txXfrm>
        <a:off x="3871850" y="1541628"/>
        <a:ext cx="3393307" cy="3215510"/>
      </dsp:txXfrm>
    </dsp:sp>
    <dsp:sp modelId="{54E9825F-BA12-4263-B765-326C8A4A2717}">
      <dsp:nvSpPr>
        <dsp:cNvPr id="0" name=""/>
        <dsp:cNvSpPr/>
      </dsp:nvSpPr>
      <dsp:spPr>
        <a:xfrm>
          <a:off x="7740220" y="314285"/>
          <a:ext cx="3393307" cy="122734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Create a Skills Passport</a:t>
          </a:r>
        </a:p>
      </dsp:txBody>
      <dsp:txXfrm>
        <a:off x="7740220" y="314285"/>
        <a:ext cx="3393307" cy="1227343"/>
      </dsp:txXfrm>
    </dsp:sp>
    <dsp:sp modelId="{EA77D6C5-1A96-40C6-8547-31C87F408186}">
      <dsp:nvSpPr>
        <dsp:cNvPr id="0" name=""/>
        <dsp:cNvSpPr/>
      </dsp:nvSpPr>
      <dsp:spPr>
        <a:xfrm>
          <a:off x="7740220" y="1541628"/>
          <a:ext cx="3393307" cy="321551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None/>
          </a:pPr>
          <a:r>
            <a:rPr lang="en-GB" sz="2000" kern="1200" dirty="0"/>
            <a:t>Create electronic competency passports, interfacing with IT systems, e-learning  and face to face education</a:t>
          </a:r>
        </a:p>
        <a:p>
          <a:pPr marL="0" lvl="1" indent="0" algn="l" defTabSz="889000">
            <a:lnSpc>
              <a:spcPct val="90000"/>
            </a:lnSpc>
            <a:spcBef>
              <a:spcPct val="0"/>
            </a:spcBef>
            <a:spcAft>
              <a:spcPct val="15000"/>
            </a:spcAft>
            <a:buNone/>
          </a:pPr>
          <a:endParaRPr lang="en-GB" sz="2000" kern="1200" dirty="0"/>
        </a:p>
        <a:p>
          <a:pPr marL="0" lvl="1" indent="0" algn="l" defTabSz="889000">
            <a:lnSpc>
              <a:spcPct val="90000"/>
            </a:lnSpc>
            <a:spcBef>
              <a:spcPct val="0"/>
            </a:spcBef>
            <a:spcAft>
              <a:spcPct val="15000"/>
            </a:spcAft>
            <a:buNone/>
          </a:pPr>
          <a:r>
            <a:rPr lang="en-GB" sz="2000" kern="1200" dirty="0"/>
            <a:t>Explore compatibility with e-rostering platforms </a:t>
          </a:r>
        </a:p>
      </dsp:txBody>
      <dsp:txXfrm>
        <a:off x="7740220" y="1541628"/>
        <a:ext cx="3393307" cy="32155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18/09/2020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18/09/2020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Purpose of the collaborative is to:</a:t>
            </a:r>
          </a:p>
          <a:p>
            <a:r>
              <a:rPr lang="en-GB" dirty="0"/>
              <a:t>shift towards thinking collaboratively to optimise the performance of the entire system</a:t>
            </a:r>
          </a:p>
          <a:p>
            <a:endParaRPr lang="en-GB" dirty="0"/>
          </a:p>
          <a:p>
            <a:r>
              <a:rPr lang="en-GB" dirty="0"/>
              <a:t>to work together, </a:t>
            </a:r>
          </a:p>
          <a:p>
            <a:r>
              <a:rPr lang="en-GB" dirty="0"/>
              <a:t>sharing our strengths, </a:t>
            </a:r>
          </a:p>
          <a:p>
            <a:r>
              <a:rPr lang="en-GB" dirty="0"/>
              <a:t>improving the experiences of our staff and their physical and psychological safety, </a:t>
            </a:r>
          </a:p>
          <a:p>
            <a:r>
              <a:rPr lang="en-GB" dirty="0"/>
              <a:t>improving patient outcomes and </a:t>
            </a:r>
          </a:p>
          <a:p>
            <a:r>
              <a:rPr lang="en-GB" dirty="0"/>
              <a:t>providing training that can be delivered consistently and effectively across the patch.</a:t>
            </a: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a:t>
            </a:fld>
            <a:endParaRPr lang="en-GB"/>
          </a:p>
        </p:txBody>
      </p:sp>
    </p:spTree>
    <p:extLst>
      <p:ext uri="{BB962C8B-B14F-4D97-AF65-F5344CB8AC3E}">
        <p14:creationId xmlns:p14="http://schemas.microsoft.com/office/powerpoint/2010/main" val="1950038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11</a:t>
            </a:fld>
            <a:endParaRPr lang="en-GB"/>
          </a:p>
        </p:txBody>
      </p:sp>
    </p:spTree>
    <p:extLst>
      <p:ext uri="{BB962C8B-B14F-4D97-AF65-F5344CB8AC3E}">
        <p14:creationId xmlns:p14="http://schemas.microsoft.com/office/powerpoint/2010/main" val="3505915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12</a:t>
            </a:fld>
            <a:endParaRPr lang="en-GB"/>
          </a:p>
        </p:txBody>
      </p:sp>
    </p:spTree>
    <p:extLst>
      <p:ext uri="{BB962C8B-B14F-4D97-AF65-F5344CB8AC3E}">
        <p14:creationId xmlns:p14="http://schemas.microsoft.com/office/powerpoint/2010/main" val="3269352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GB" sz="1200" kern="1200" dirty="0">
              <a:solidFill>
                <a:schemeClr val="dk1"/>
              </a:solidFill>
              <a:latin typeface="+mn-lt"/>
              <a:ea typeface="+mn-ea"/>
              <a:cs typeface="+mn-cs"/>
            </a:endParaRPr>
          </a:p>
          <a:p>
            <a:pPr rtl="0" eaLnBrk="1" fontAlgn="t" latinLnBrk="0" hangingPunct="1"/>
            <a:endParaRPr lang="en-GB" sz="1200" b="0" i="0" u="none" strike="noStrike" kern="1200" dirty="0">
              <a:solidFill>
                <a:schemeClr val="tx1"/>
              </a:solidFill>
              <a:effectLst/>
              <a:latin typeface="+mn-lt"/>
              <a:ea typeface="+mn-ea"/>
              <a:cs typeface="+mn-cs"/>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13</a:t>
            </a:fld>
            <a:endParaRPr lang="en-GB"/>
          </a:p>
        </p:txBody>
      </p:sp>
    </p:spTree>
    <p:extLst>
      <p:ext uri="{BB962C8B-B14F-4D97-AF65-F5344CB8AC3E}">
        <p14:creationId xmlns:p14="http://schemas.microsoft.com/office/powerpoint/2010/main" val="406389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14</a:t>
            </a:fld>
            <a:endParaRPr lang="en-GB"/>
          </a:p>
        </p:txBody>
      </p:sp>
    </p:spTree>
    <p:extLst>
      <p:ext uri="{BB962C8B-B14F-4D97-AF65-F5344CB8AC3E}">
        <p14:creationId xmlns:p14="http://schemas.microsoft.com/office/powerpoint/2010/main" val="1422951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dirty="0">
              <a:solidFill>
                <a:schemeClr val="tx1"/>
              </a:solidFill>
              <a:effectLst/>
              <a:latin typeface="+mn-lt"/>
              <a:ea typeface="+mn-ea"/>
              <a:cs typeface="+mn-cs"/>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15</a:t>
            </a:fld>
            <a:endParaRPr lang="en-GB"/>
          </a:p>
        </p:txBody>
      </p:sp>
    </p:spTree>
    <p:extLst>
      <p:ext uri="{BB962C8B-B14F-4D97-AF65-F5344CB8AC3E}">
        <p14:creationId xmlns:p14="http://schemas.microsoft.com/office/powerpoint/2010/main" val="173090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16</a:t>
            </a:fld>
            <a:endParaRPr lang="en-GB"/>
          </a:p>
        </p:txBody>
      </p:sp>
    </p:spTree>
    <p:extLst>
      <p:ext uri="{BB962C8B-B14F-4D97-AF65-F5344CB8AC3E}">
        <p14:creationId xmlns:p14="http://schemas.microsoft.com/office/powerpoint/2010/main" val="856379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800" dirty="0"/>
          </a:p>
          <a:p>
            <a:pPr marL="285750" indent="-285750"/>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17</a:t>
            </a:fld>
            <a:endParaRPr lang="en-GB"/>
          </a:p>
        </p:txBody>
      </p:sp>
    </p:spTree>
    <p:extLst>
      <p:ext uri="{BB962C8B-B14F-4D97-AF65-F5344CB8AC3E}">
        <p14:creationId xmlns:p14="http://schemas.microsoft.com/office/powerpoint/2010/main" val="284921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18</a:t>
            </a:fld>
            <a:endParaRPr lang="en-GB"/>
          </a:p>
        </p:txBody>
      </p:sp>
    </p:spTree>
    <p:extLst>
      <p:ext uri="{BB962C8B-B14F-4D97-AF65-F5344CB8AC3E}">
        <p14:creationId xmlns:p14="http://schemas.microsoft.com/office/powerpoint/2010/main" val="2761150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19</a:t>
            </a:fld>
            <a:endParaRPr lang="en-GB"/>
          </a:p>
        </p:txBody>
      </p:sp>
    </p:spTree>
    <p:extLst>
      <p:ext uri="{BB962C8B-B14F-4D97-AF65-F5344CB8AC3E}">
        <p14:creationId xmlns:p14="http://schemas.microsoft.com/office/powerpoint/2010/main" val="156104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a:p>
        </p:txBody>
      </p:sp>
    </p:spTree>
    <p:extLst>
      <p:ext uri="{BB962C8B-B14F-4D97-AF65-F5344CB8AC3E}">
        <p14:creationId xmlns:p14="http://schemas.microsoft.com/office/powerpoint/2010/main" val="49368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a:p>
        </p:txBody>
      </p:sp>
    </p:spTree>
    <p:extLst>
      <p:ext uri="{BB962C8B-B14F-4D97-AF65-F5344CB8AC3E}">
        <p14:creationId xmlns:p14="http://schemas.microsoft.com/office/powerpoint/2010/main" val="790329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a:p>
        </p:txBody>
      </p:sp>
    </p:spTree>
    <p:extLst>
      <p:ext uri="{BB962C8B-B14F-4D97-AF65-F5344CB8AC3E}">
        <p14:creationId xmlns:p14="http://schemas.microsoft.com/office/powerpoint/2010/main" val="1562617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6</a:t>
            </a:fld>
            <a:endParaRPr lang="en-GB"/>
          </a:p>
        </p:txBody>
      </p:sp>
    </p:spTree>
    <p:extLst>
      <p:ext uri="{BB962C8B-B14F-4D97-AF65-F5344CB8AC3E}">
        <p14:creationId xmlns:p14="http://schemas.microsoft.com/office/powerpoint/2010/main" val="3043844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a:p>
        </p:txBody>
      </p:sp>
    </p:spTree>
    <p:extLst>
      <p:ext uri="{BB962C8B-B14F-4D97-AF65-F5344CB8AC3E}">
        <p14:creationId xmlns:p14="http://schemas.microsoft.com/office/powerpoint/2010/main" val="2136443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8</a:t>
            </a:fld>
            <a:endParaRPr lang="en-GB"/>
          </a:p>
        </p:txBody>
      </p:sp>
    </p:spTree>
    <p:extLst>
      <p:ext uri="{BB962C8B-B14F-4D97-AF65-F5344CB8AC3E}">
        <p14:creationId xmlns:p14="http://schemas.microsoft.com/office/powerpoint/2010/main" val="3890738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9</a:t>
            </a:fld>
            <a:endParaRPr lang="en-GB"/>
          </a:p>
        </p:txBody>
      </p:sp>
    </p:spTree>
    <p:extLst>
      <p:ext uri="{BB962C8B-B14F-4D97-AF65-F5344CB8AC3E}">
        <p14:creationId xmlns:p14="http://schemas.microsoft.com/office/powerpoint/2010/main" val="3373377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br>
              <a:rPr lang="en-US" dirty="0"/>
            </a:b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10</a:t>
            </a:fld>
            <a:endParaRPr lang="en-GB"/>
          </a:p>
        </p:txBody>
      </p:sp>
    </p:spTree>
    <p:extLst>
      <p:ext uri="{BB962C8B-B14F-4D97-AF65-F5344CB8AC3E}">
        <p14:creationId xmlns:p14="http://schemas.microsoft.com/office/powerpoint/2010/main" val="21088236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27540" y="1713056"/>
            <a:ext cx="11136924" cy="2352217"/>
          </a:xfrm>
          <a:prstGeom prst="rect">
            <a:avLst/>
          </a:prstGeom>
        </p:spPr>
        <p:txBody>
          <a:bodyPr anchor="ctr"/>
          <a:lstStyle>
            <a:lvl1pPr algn="l">
              <a:defRPr sz="4225" b="1"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527540" y="4272593"/>
            <a:ext cx="11136924" cy="473244"/>
          </a:xfrm>
          <a:prstGeom prst="rect">
            <a:avLst/>
          </a:prstGeom>
        </p:spPr>
        <p:txBody>
          <a:bodyPr anchor="ctr"/>
          <a:lstStyle>
            <a:lvl1pPr marL="0" indent="0" algn="l">
              <a:buNone/>
              <a:defRPr sz="2167" b="0" i="0" baseline="0">
                <a:solidFill>
                  <a:srgbClr val="005EB8"/>
                </a:solidFill>
                <a:latin typeface="Arial" charset="0"/>
                <a:ea typeface="Arial" charset="0"/>
                <a:cs typeface="Arial" charset="0"/>
              </a:defRPr>
            </a:lvl1pPr>
            <a:lvl2pPr marL="536542" indent="0" algn="ctr">
              <a:buNone/>
              <a:defRPr sz="2348"/>
            </a:lvl2pPr>
            <a:lvl3pPr marL="1073084" indent="0" algn="ctr">
              <a:buNone/>
              <a:defRPr sz="2112"/>
            </a:lvl3pPr>
            <a:lvl4pPr marL="1609626" indent="0" algn="ctr">
              <a:buNone/>
              <a:defRPr sz="1877"/>
            </a:lvl4pPr>
            <a:lvl5pPr marL="2146168" indent="0" algn="ctr">
              <a:buNone/>
              <a:defRPr sz="1877"/>
            </a:lvl5pPr>
            <a:lvl6pPr marL="2682710" indent="0" algn="ctr">
              <a:buNone/>
              <a:defRPr sz="1877"/>
            </a:lvl6pPr>
            <a:lvl7pPr marL="3219252" indent="0" algn="ctr">
              <a:buNone/>
              <a:defRPr sz="1877"/>
            </a:lvl7pPr>
            <a:lvl8pPr marL="3755794" indent="0" algn="ctr">
              <a:buNone/>
              <a:defRPr sz="1877"/>
            </a:lvl8pPr>
            <a:lvl9pPr marL="4292336" indent="0" algn="ctr">
              <a:buNone/>
              <a:defRPr sz="1877"/>
            </a:lvl9pPr>
          </a:lstStyle>
          <a:p>
            <a:r>
              <a:rPr lang="en-US" dirty="0"/>
              <a:t>Date, Location [if relevant]</a:t>
            </a:r>
          </a:p>
        </p:txBody>
      </p:sp>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46762"/>
            <a:ext cx="5323840" cy="406400"/>
          </a:xfrm>
          <a:prstGeom prst="rect">
            <a:avLst/>
          </a:prstGeom>
          <a:solidFill>
            <a:schemeClr val="lt1"/>
          </a:solidFill>
          <a:ln w="6350">
            <a:noFill/>
          </a:ln>
        </p:spPr>
        <p:txBody>
          <a:bodyPr rot="0" spcFirstLastPara="0" vert="horz" wrap="square" lIns="107315" tIns="53657" rIns="107315" bIns="53657" numCol="1" spcCol="0" rtlCol="0" fromWordArt="0" anchor="t" anchorCtr="0" forceAA="0" compatLnSpc="1">
            <a:prstTxWarp prst="textNoShape">
              <a:avLst/>
            </a:prstTxWarp>
            <a:noAutofit/>
          </a:bodyPr>
          <a:lstStyle/>
          <a:p>
            <a:pPr algn="ctr">
              <a:spcAft>
                <a:spcPts val="0"/>
              </a:spcAft>
            </a:pPr>
            <a:r>
              <a:rPr lang="en-GB" sz="195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EE272BB6-2A8D-4435-9E86-0596521A3951}"/>
              </a:ext>
            </a:extLst>
          </p:cNvPr>
          <p:cNvPicPr>
            <a:picLocks noChangeAspect="1"/>
          </p:cNvPicPr>
          <p:nvPr userDrawn="1"/>
        </p:nvPicPr>
        <p:blipFill>
          <a:blip r:embed="rId2"/>
          <a:stretch>
            <a:fillRect/>
          </a:stretch>
        </p:blipFill>
        <p:spPr>
          <a:xfrm>
            <a:off x="8382000" y="266038"/>
            <a:ext cx="3284187" cy="741179"/>
          </a:xfrm>
          <a:prstGeom prst="rect">
            <a:avLst/>
          </a:prstGeom>
        </p:spPr>
      </p:pic>
      <p:pic>
        <p:nvPicPr>
          <p:cNvPr id="13" name="Picture 12" descr="A picture containing clipart&#10;&#10;Description generated with very high confidence">
            <a:extLst>
              <a:ext uri="{FF2B5EF4-FFF2-40B4-BE49-F238E27FC236}">
                <a16:creationId xmlns:a16="http://schemas.microsoft.com/office/drawing/2014/main" id="{87769B46-6740-4E7C-81A9-9000A20D5658}"/>
              </a:ext>
            </a:extLst>
          </p:cNvPr>
          <p:cNvPicPr>
            <a:picLocks noChangeAspect="1"/>
          </p:cNvPicPr>
          <p:nvPr userDrawn="1"/>
        </p:nvPicPr>
        <p:blipFill>
          <a:blip r:embed="rId3"/>
          <a:stretch>
            <a:fillRect/>
          </a:stretch>
        </p:blipFill>
        <p:spPr>
          <a:xfrm>
            <a:off x="10757829" y="262731"/>
            <a:ext cx="911399" cy="368065"/>
          </a:xfrm>
          <a:prstGeom prst="rect">
            <a:avLst/>
          </a:prstGeom>
        </p:spPr>
      </p:pic>
      <p:pic>
        <p:nvPicPr>
          <p:cNvPr id="14" name="Content Placeholder 16">
            <a:extLst>
              <a:ext uri="{FF2B5EF4-FFF2-40B4-BE49-F238E27FC236}">
                <a16:creationId xmlns:a16="http://schemas.microsoft.com/office/drawing/2014/main" id="{F5147BF3-6E80-4ECF-BF0F-15BE8D89CC6A}"/>
              </a:ext>
            </a:extLst>
          </p:cNvPr>
          <p:cNvPicPr>
            <a:picLocks noChangeAspect="1"/>
          </p:cNvPicPr>
          <p:nvPr userDrawn="1"/>
        </p:nvPicPr>
        <p:blipFill>
          <a:blip r:embed="rId4"/>
          <a:stretch>
            <a:fillRect/>
          </a:stretch>
        </p:blipFill>
        <p:spPr>
          <a:xfrm>
            <a:off x="1" y="6266963"/>
            <a:ext cx="12192000" cy="3808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e slide">
    <p:spTree>
      <p:nvGrpSpPr>
        <p:cNvPr id="1" name=""/>
        <p:cNvGrpSpPr/>
        <p:nvPr/>
      </p:nvGrpSpPr>
      <p:grpSpPr>
        <a:xfrm>
          <a:off x="0" y="0"/>
          <a:ext cx="0" cy="0"/>
          <a:chOff x="0" y="0"/>
          <a:chExt cx="0" cy="0"/>
        </a:xfrm>
      </p:grpSpPr>
      <p:sp>
        <p:nvSpPr>
          <p:cNvPr id="3" name="Title 9">
            <a:extLst>
              <a:ext uri="{FF2B5EF4-FFF2-40B4-BE49-F238E27FC236}">
                <a16:creationId xmlns:a16="http://schemas.microsoft.com/office/drawing/2014/main" id="{1BFF0C81-8608-45E7-BBB8-C4075B6F8C78}"/>
              </a:ext>
            </a:extLst>
          </p:cNvPr>
          <p:cNvSpPr>
            <a:spLocks noGrp="1"/>
          </p:cNvSpPr>
          <p:nvPr>
            <p:ph type="title" hasCustomPrompt="1"/>
          </p:nvPr>
        </p:nvSpPr>
        <p:spPr>
          <a:xfrm>
            <a:off x="4551681" y="1889761"/>
            <a:ext cx="7113269" cy="2092960"/>
          </a:xfrm>
          <a:prstGeom prst="rect">
            <a:avLst/>
          </a:prstGeom>
        </p:spPr>
        <p:txBody>
          <a:bodyPr/>
          <a:lstStyle>
            <a:lvl1pPr algn="l">
              <a:defRPr sz="4225" baseline="0">
                <a:solidFill>
                  <a:srgbClr val="005EB8"/>
                </a:solidFill>
                <a:latin typeface="Arial" panose="020B0604020202020204" pitchFamily="34" charset="0"/>
                <a:cs typeface="Arial" panose="020B0604020202020204" pitchFamily="34" charset="0"/>
              </a:defRPr>
            </a:lvl1pPr>
          </a:lstStyle>
          <a:p>
            <a:r>
              <a:rPr lang="en-US" dirty="0"/>
              <a:t>Closing message</a:t>
            </a:r>
          </a:p>
        </p:txBody>
      </p:sp>
      <p:pic>
        <p:nvPicPr>
          <p:cNvPr id="11" name="Picture 10">
            <a:extLst>
              <a:ext uri="{FF2B5EF4-FFF2-40B4-BE49-F238E27FC236}">
                <a16:creationId xmlns:a16="http://schemas.microsoft.com/office/drawing/2014/main" id="{67D57BB4-C4FB-4690-9627-A916A1B2F4D3}"/>
              </a:ext>
            </a:extLst>
          </p:cNvPr>
          <p:cNvPicPr>
            <a:picLocks noChangeAspect="1"/>
          </p:cNvPicPr>
          <p:nvPr userDrawn="1"/>
        </p:nvPicPr>
        <p:blipFill rotWithShape="1">
          <a:blip r:embed="rId2"/>
          <a:srcRect l="24925" r="24919"/>
          <a:stretch/>
        </p:blipFill>
        <p:spPr>
          <a:xfrm>
            <a:off x="7240987" y="5524509"/>
            <a:ext cx="3823188" cy="788000"/>
          </a:xfrm>
          <a:prstGeom prst="rect">
            <a:avLst/>
          </a:prstGeom>
        </p:spPr>
      </p:pic>
      <p:grpSp>
        <p:nvGrpSpPr>
          <p:cNvPr id="12" name="Group 11">
            <a:extLst>
              <a:ext uri="{FF2B5EF4-FFF2-40B4-BE49-F238E27FC236}">
                <a16:creationId xmlns:a16="http://schemas.microsoft.com/office/drawing/2014/main" id="{1B06C4A3-DBAF-4066-8696-0A7F54B59A34}"/>
              </a:ext>
            </a:extLst>
          </p:cNvPr>
          <p:cNvGrpSpPr/>
          <p:nvPr userDrawn="1"/>
        </p:nvGrpSpPr>
        <p:grpSpPr>
          <a:xfrm>
            <a:off x="1529063" y="5524509"/>
            <a:ext cx="3359484" cy="757378"/>
            <a:chOff x="5841743" y="263656"/>
            <a:chExt cx="3639441" cy="757378"/>
          </a:xfrm>
        </p:grpSpPr>
        <p:pic>
          <p:nvPicPr>
            <p:cNvPr id="13" name="Picture 12">
              <a:extLst>
                <a:ext uri="{FF2B5EF4-FFF2-40B4-BE49-F238E27FC236}">
                  <a16:creationId xmlns:a16="http://schemas.microsoft.com/office/drawing/2014/main" id="{BC9A1E6C-9CF3-4E3F-99CF-1A5AA94D1B56}"/>
                </a:ext>
              </a:extLst>
            </p:cNvPr>
            <p:cNvPicPr>
              <a:picLocks noChangeAspect="1"/>
            </p:cNvPicPr>
            <p:nvPr userDrawn="1"/>
          </p:nvPicPr>
          <p:blipFill>
            <a:blip r:embed="rId3"/>
            <a:stretch>
              <a:fillRect/>
            </a:stretch>
          </p:blipFill>
          <p:spPr>
            <a:xfrm>
              <a:off x="5841743" y="263656"/>
              <a:ext cx="3635632" cy="757378"/>
            </a:xfrm>
            <a:prstGeom prst="rect">
              <a:avLst/>
            </a:prstGeom>
          </p:spPr>
        </p:pic>
        <p:pic>
          <p:nvPicPr>
            <p:cNvPr id="14" name="Picture 13" descr="A picture containing clipart&#10;&#10;Description generated with very high confidence">
              <a:extLst>
                <a:ext uri="{FF2B5EF4-FFF2-40B4-BE49-F238E27FC236}">
                  <a16:creationId xmlns:a16="http://schemas.microsoft.com/office/drawing/2014/main" id="{143F7E2A-A5E5-4FFD-B8AC-BB819EE4DFD3}"/>
                </a:ext>
              </a:extLst>
            </p:cNvPr>
            <p:cNvPicPr>
              <a:picLocks noChangeAspect="1"/>
            </p:cNvPicPr>
            <p:nvPr userDrawn="1"/>
          </p:nvPicPr>
          <p:blipFill>
            <a:blip r:embed="rId4"/>
            <a:stretch>
              <a:fillRect/>
            </a:stretch>
          </p:blipFill>
          <p:spPr>
            <a:xfrm>
              <a:off x="8515349" y="264160"/>
              <a:ext cx="965835" cy="360044"/>
            </a:xfrm>
            <a:prstGeom prst="rect">
              <a:avLst/>
            </a:prstGeom>
          </p:spPr>
        </p:pic>
      </p:grpSp>
    </p:spTree>
    <p:extLst>
      <p:ext uri="{BB962C8B-B14F-4D97-AF65-F5344CB8AC3E}">
        <p14:creationId xmlns:p14="http://schemas.microsoft.com/office/powerpoint/2010/main" val="86989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pic>
        <p:nvPicPr>
          <p:cNvPr id="2" name="Picture 1" descr="A picture containing drawing&#10;&#10;Description automatically generated">
            <a:extLst>
              <a:ext uri="{FF2B5EF4-FFF2-40B4-BE49-F238E27FC236}">
                <a16:creationId xmlns:a16="http://schemas.microsoft.com/office/drawing/2014/main" id="{9C1A2F7B-5A96-452C-8381-3ECB7C7D795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34485" y="6426859"/>
            <a:ext cx="2252980" cy="297180"/>
          </a:xfrm>
          <a:prstGeom prst="rect">
            <a:avLst/>
          </a:prstGeom>
        </p:spPr>
      </p:pic>
      <p:pic>
        <p:nvPicPr>
          <p:cNvPr id="3" name="Picture 2" descr="A close up of a logo&#10;&#10;Description automatically generated">
            <a:extLst>
              <a:ext uri="{FF2B5EF4-FFF2-40B4-BE49-F238E27FC236}">
                <a16:creationId xmlns:a16="http://schemas.microsoft.com/office/drawing/2014/main" id="{B29E81C7-8BCE-4755-815A-3E2323F3B2E3}"/>
              </a:ext>
            </a:extLst>
          </p:cNvPr>
          <p:cNvPicPr/>
          <p:nvPr userDrawn="1"/>
        </p:nvPicPr>
        <p:blipFill rotWithShape="1">
          <a:blip r:embed="rId3" cstate="print">
            <a:extLst>
              <a:ext uri="{28A0092B-C50C-407E-A947-70E740481C1C}">
                <a14:useLocalDpi xmlns:a14="http://schemas.microsoft.com/office/drawing/2010/main" val="0"/>
              </a:ext>
            </a:extLst>
          </a:blip>
          <a:srcRect t="8333" b="45140"/>
          <a:stretch/>
        </p:blipFill>
        <p:spPr bwMode="auto">
          <a:xfrm>
            <a:off x="9896703" y="6345915"/>
            <a:ext cx="2021840" cy="352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828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940" y="1343806"/>
            <a:ext cx="11137012" cy="4965553"/>
          </a:xfrm>
          <a:prstGeom prst="rect">
            <a:avLst/>
          </a:prstGeom>
          <a:ln>
            <a:noFill/>
          </a:ln>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3" name="Text Placeholder 2">
            <a:extLst>
              <a:ext uri="{FF2B5EF4-FFF2-40B4-BE49-F238E27FC236}">
                <a16:creationId xmlns:a16="http://schemas.microsoft.com/office/drawing/2014/main" id="{5DF75327-6BE0-4947-BA67-C64FE013869F}"/>
              </a:ext>
            </a:extLst>
          </p:cNvPr>
          <p:cNvSpPr>
            <a:spLocks noGrp="1"/>
          </p:cNvSpPr>
          <p:nvPr>
            <p:ph type="body" sz="quarter" idx="11" hasCustomPrompt="1"/>
          </p:nvPr>
        </p:nvSpPr>
        <p:spPr>
          <a:xfrm>
            <a:off x="527940" y="260350"/>
            <a:ext cx="8837737" cy="288926"/>
          </a:xfrm>
          <a:prstGeom prst="rect">
            <a:avLst/>
          </a:prstGeom>
        </p:spPr>
        <p:txBody>
          <a:bodyPr/>
          <a:lstStyle>
            <a:lvl1pPr marL="0" indent="0" algn="l" defTabSz="990570" rtl="0" eaLnBrk="1" latinLnBrk="0" hangingPunct="1">
              <a:lnSpc>
                <a:spcPct val="90000"/>
              </a:lnSpc>
              <a:spcBef>
                <a:spcPct val="0"/>
              </a:spcBef>
              <a:buNone/>
              <a:defRPr lang="en-GB" sz="1760" b="0" kern="1200" dirty="0">
                <a:solidFill>
                  <a:srgbClr val="005EB8"/>
                </a:solidFill>
                <a:latin typeface="Arial" panose="020B0604020202020204" pitchFamily="34" charset="0"/>
                <a:ea typeface="+mj-ea"/>
                <a:cs typeface="Arial" panose="020B0604020202020204" pitchFamily="34" charset="0"/>
              </a:defRPr>
            </a:lvl1pPr>
          </a:lstStyle>
          <a:p>
            <a:pPr lvl="0"/>
            <a:r>
              <a:rPr lang="en-US" dirty="0"/>
              <a:t>Click to edit subtitle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2x)">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051" y="1343804"/>
            <a:ext cx="5348165" cy="4964922"/>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3" name="Text Placeholder 2">
            <a:extLst>
              <a:ext uri="{FF2B5EF4-FFF2-40B4-BE49-F238E27FC236}">
                <a16:creationId xmlns:a16="http://schemas.microsoft.com/office/drawing/2014/main" id="{5DF75327-6BE0-4947-BA67-C64FE013869F}"/>
              </a:ext>
            </a:extLst>
          </p:cNvPr>
          <p:cNvSpPr>
            <a:spLocks noGrp="1"/>
          </p:cNvSpPr>
          <p:nvPr>
            <p:ph type="body" sz="quarter" idx="11" hasCustomPrompt="1"/>
          </p:nvPr>
        </p:nvSpPr>
        <p:spPr>
          <a:xfrm>
            <a:off x="527940" y="260350"/>
            <a:ext cx="8837737" cy="288926"/>
          </a:xfrm>
          <a:prstGeom prst="rect">
            <a:avLst/>
          </a:prstGeom>
        </p:spPr>
        <p:txBody>
          <a:bodyPr/>
          <a:lstStyle>
            <a:lvl1pPr marL="0" indent="0" algn="l" defTabSz="990570" rtl="0" eaLnBrk="1" latinLnBrk="0" hangingPunct="1">
              <a:lnSpc>
                <a:spcPct val="90000"/>
              </a:lnSpc>
              <a:spcBef>
                <a:spcPct val="0"/>
              </a:spcBef>
              <a:buNone/>
              <a:defRPr lang="en-GB" sz="1760" b="0" kern="1200" dirty="0">
                <a:solidFill>
                  <a:srgbClr val="005EB8"/>
                </a:solidFill>
                <a:latin typeface="Arial" panose="020B0604020202020204" pitchFamily="34" charset="0"/>
                <a:ea typeface="+mj-ea"/>
                <a:cs typeface="Arial" panose="020B0604020202020204" pitchFamily="34" charset="0"/>
              </a:defRPr>
            </a:lvl1pPr>
          </a:lstStyle>
          <a:p>
            <a:pPr lvl="0"/>
            <a:r>
              <a:rPr lang="en-US" dirty="0"/>
              <a:t>Click to edit subtitle</a:t>
            </a:r>
            <a:endParaRPr lang="en-GB" dirty="0"/>
          </a:p>
        </p:txBody>
      </p:sp>
      <p:sp>
        <p:nvSpPr>
          <p:cNvPr id="5" name="Content Placeholder 9">
            <a:extLst>
              <a:ext uri="{FF2B5EF4-FFF2-40B4-BE49-F238E27FC236}">
                <a16:creationId xmlns:a16="http://schemas.microsoft.com/office/drawing/2014/main" id="{F42FD9BE-2B70-47A5-BF67-F9729A4CE169}"/>
              </a:ext>
            </a:extLst>
          </p:cNvPr>
          <p:cNvSpPr>
            <a:spLocks noGrp="1"/>
          </p:cNvSpPr>
          <p:nvPr>
            <p:ph sz="quarter" idx="12"/>
          </p:nvPr>
        </p:nvSpPr>
        <p:spPr>
          <a:xfrm>
            <a:off x="6315895" y="1343172"/>
            <a:ext cx="5348165" cy="4966184"/>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7097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053" y="1343806"/>
            <a:ext cx="11137409" cy="4964921"/>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2" y="548646"/>
            <a:ext cx="11137408"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184389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x)">
    <p:spTree>
      <p:nvGrpSpPr>
        <p:cNvPr id="1" name=""/>
        <p:cNvGrpSpPr/>
        <p:nvPr/>
      </p:nvGrpSpPr>
      <p:grpSpPr>
        <a:xfrm>
          <a:off x="0" y="0"/>
          <a:ext cx="0" cy="0"/>
          <a:chOff x="0" y="0"/>
          <a:chExt cx="0" cy="0"/>
        </a:xfrm>
      </p:grpSpPr>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6" name="Content Placeholder 9">
            <a:extLst>
              <a:ext uri="{FF2B5EF4-FFF2-40B4-BE49-F238E27FC236}">
                <a16:creationId xmlns:a16="http://schemas.microsoft.com/office/drawing/2014/main" id="{4FC365EA-E211-4639-BC6D-BD134AA2FB80}"/>
              </a:ext>
            </a:extLst>
          </p:cNvPr>
          <p:cNvSpPr>
            <a:spLocks noGrp="1"/>
          </p:cNvSpPr>
          <p:nvPr>
            <p:ph sz="quarter" idx="10"/>
          </p:nvPr>
        </p:nvSpPr>
        <p:spPr>
          <a:xfrm>
            <a:off x="527051" y="1343804"/>
            <a:ext cx="5348165" cy="4964922"/>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9">
            <a:extLst>
              <a:ext uri="{FF2B5EF4-FFF2-40B4-BE49-F238E27FC236}">
                <a16:creationId xmlns:a16="http://schemas.microsoft.com/office/drawing/2014/main" id="{CD102AD5-AB72-422B-809C-AF3801689FEC}"/>
              </a:ext>
            </a:extLst>
          </p:cNvPr>
          <p:cNvSpPr>
            <a:spLocks noGrp="1"/>
          </p:cNvSpPr>
          <p:nvPr>
            <p:ph sz="quarter" idx="12"/>
          </p:nvPr>
        </p:nvSpPr>
        <p:spPr>
          <a:xfrm>
            <a:off x="6315895" y="1343172"/>
            <a:ext cx="5348165" cy="4966184"/>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4524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break_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7461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break_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244986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break_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264447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break_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123313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11275090" y="6315642"/>
            <a:ext cx="863150" cy="308995"/>
          </a:xfrm>
          <a:prstGeom prst="rect">
            <a:avLst/>
          </a:prstGeom>
          <a:noFill/>
        </p:spPr>
        <p:txBody>
          <a:bodyPr wrap="square" rtlCol="0">
            <a:spAutoFit/>
          </a:bodyPr>
          <a:lstStyle/>
          <a:p>
            <a:pPr algn="l"/>
            <a:r>
              <a:rPr lang="en-US" sz="1408" dirty="0">
                <a:solidFill>
                  <a:schemeClr val="accent1"/>
                </a:solidFill>
                <a:latin typeface="Arial" panose="020B0604020202020204" pitchFamily="34" charset="0"/>
                <a:cs typeface="Arial" panose="020B0604020202020204" pitchFamily="34" charset="0"/>
              </a:rPr>
              <a:t>|</a:t>
            </a:r>
            <a:r>
              <a:rPr lang="en-US" sz="1408" dirty="0">
                <a:solidFill>
                  <a:srgbClr val="005EB8"/>
                </a:solidFill>
                <a:latin typeface="Arial" panose="020B0604020202020204" pitchFamily="34" charset="0"/>
                <a:cs typeface="Arial" panose="020B0604020202020204" pitchFamily="34" charset="0"/>
              </a:rPr>
              <a:t> </a:t>
            </a:r>
            <a:fld id="{34F92BC6-D7C3-584B-87F2-0B845776A5AD}" type="slidenum">
              <a:rPr lang="en-US" sz="1408" smtClean="0">
                <a:solidFill>
                  <a:schemeClr val="accent3">
                    <a:lumMod val="60000"/>
                    <a:lumOff val="40000"/>
                  </a:schemeClr>
                </a:solidFill>
                <a:latin typeface="Arial" panose="020B0604020202020204" pitchFamily="34" charset="0"/>
                <a:cs typeface="Arial" panose="020B0604020202020204" pitchFamily="34" charset="0"/>
              </a:rPr>
              <a:pPr algn="l"/>
              <a:t>‹#›</a:t>
            </a:fld>
            <a:endParaRPr lang="en-US" sz="1408" dirty="0">
              <a:solidFill>
                <a:srgbClr val="005EB8"/>
              </a:solidFill>
              <a:latin typeface="Arial" panose="020B0604020202020204" pitchFamily="34" charset="0"/>
              <a:cs typeface="Arial" panose="020B0604020202020204" pitchFamily="34" charset="0"/>
            </a:endParaRPr>
          </a:p>
        </p:txBody>
      </p:sp>
      <p:pic>
        <p:nvPicPr>
          <p:cNvPr id="7" name="Picture 6" descr="A picture containing clipart&#10;&#10;Description generated with very high confidence">
            <a:extLst>
              <a:ext uri="{FF2B5EF4-FFF2-40B4-BE49-F238E27FC236}">
                <a16:creationId xmlns:a16="http://schemas.microsoft.com/office/drawing/2014/main" id="{A2A43156-4C54-4D45-8C7C-DF6BEC8F9390}"/>
              </a:ext>
            </a:extLst>
          </p:cNvPr>
          <p:cNvPicPr>
            <a:picLocks/>
          </p:cNvPicPr>
          <p:nvPr userDrawn="1"/>
        </p:nvPicPr>
        <p:blipFill>
          <a:blip r:embed="rId13"/>
          <a:stretch>
            <a:fillRect/>
          </a:stretch>
        </p:blipFill>
        <p:spPr>
          <a:xfrm>
            <a:off x="10944427" y="260350"/>
            <a:ext cx="723600" cy="291979"/>
          </a:xfrm>
          <a:prstGeom prst="rect">
            <a:avLst/>
          </a:prstGeom>
        </p:spPr>
      </p:pic>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91" r:id="rId1"/>
    <p:sldLayoutId id="2147483662" r:id="rId2"/>
    <p:sldLayoutId id="2147483726" r:id="rId3"/>
    <p:sldLayoutId id="2147483716" r:id="rId4"/>
    <p:sldLayoutId id="2147483727" r:id="rId5"/>
    <p:sldLayoutId id="2147483722" r:id="rId6"/>
    <p:sldLayoutId id="2147483723" r:id="rId7"/>
    <p:sldLayoutId id="2147483724" r:id="rId8"/>
    <p:sldLayoutId id="2147483725" r:id="rId9"/>
    <p:sldLayoutId id="2147483721" r:id="rId10"/>
    <p:sldLayoutId id="2147483728" r:id="rId11"/>
  </p:sldLayoutIdLst>
  <p:hf hdr="0" dt="0"/>
  <p:txStyles>
    <p:titleStyle>
      <a:lvl1pPr algn="l" defTabSz="1073084" rtl="0" eaLnBrk="1" latinLnBrk="0" hangingPunct="1">
        <a:lnSpc>
          <a:spcPct val="90000"/>
        </a:lnSpc>
        <a:spcBef>
          <a:spcPct val="0"/>
        </a:spcBef>
        <a:buNone/>
        <a:defRPr sz="5164" kern="1200">
          <a:solidFill>
            <a:schemeClr val="tx1"/>
          </a:solidFill>
          <a:latin typeface="+mj-lt"/>
          <a:ea typeface="+mj-ea"/>
          <a:cs typeface="+mj-cs"/>
        </a:defRPr>
      </a:lvl1pPr>
    </p:titleStyle>
    <p:bodyStyle>
      <a:lvl1pPr marL="268271" indent="-268271" algn="l" defTabSz="1073084" rtl="0" eaLnBrk="1" latinLnBrk="0" hangingPunct="1">
        <a:lnSpc>
          <a:spcPct val="90000"/>
        </a:lnSpc>
        <a:spcBef>
          <a:spcPts val="1173"/>
        </a:spcBef>
        <a:buFont typeface="Arial" panose="020B0604020202020204" pitchFamily="34" charset="0"/>
        <a:buChar char="•"/>
        <a:defRPr sz="3286" kern="1200">
          <a:solidFill>
            <a:schemeClr val="tx1"/>
          </a:solidFill>
          <a:latin typeface="+mn-lt"/>
          <a:ea typeface="+mn-ea"/>
          <a:cs typeface="+mn-cs"/>
        </a:defRPr>
      </a:lvl1pPr>
      <a:lvl2pPr marL="804813" indent="-268271" algn="l" defTabSz="1073084" rtl="0" eaLnBrk="1" latinLnBrk="0" hangingPunct="1">
        <a:lnSpc>
          <a:spcPct val="90000"/>
        </a:lnSpc>
        <a:spcBef>
          <a:spcPts val="587"/>
        </a:spcBef>
        <a:buFont typeface="Arial" panose="020B0604020202020204" pitchFamily="34" charset="0"/>
        <a:buChar char="•"/>
        <a:defRPr sz="2817" kern="1200">
          <a:solidFill>
            <a:schemeClr val="tx1"/>
          </a:solidFill>
          <a:latin typeface="+mn-lt"/>
          <a:ea typeface="+mn-ea"/>
          <a:cs typeface="+mn-cs"/>
        </a:defRPr>
      </a:lvl2pPr>
      <a:lvl3pPr marL="1341355" indent="-268271" algn="l" defTabSz="1073084" rtl="0" eaLnBrk="1" latinLnBrk="0" hangingPunct="1">
        <a:lnSpc>
          <a:spcPct val="90000"/>
        </a:lnSpc>
        <a:spcBef>
          <a:spcPts val="587"/>
        </a:spcBef>
        <a:buFont typeface="Arial" panose="020B0604020202020204" pitchFamily="34" charset="0"/>
        <a:buChar char="•"/>
        <a:defRPr sz="2348" kern="1200">
          <a:solidFill>
            <a:schemeClr val="tx1"/>
          </a:solidFill>
          <a:latin typeface="+mn-lt"/>
          <a:ea typeface="+mn-ea"/>
          <a:cs typeface="+mn-cs"/>
        </a:defRPr>
      </a:lvl3pPr>
      <a:lvl4pPr marL="1877897"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4pPr>
      <a:lvl5pPr marL="2414438"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p:bodyStyle>
    <p:otherStyle>
      <a:defPPr>
        <a:defRPr lang="en-US"/>
      </a:defPPr>
      <a:lvl1pPr marL="0" algn="l" defTabSz="1073084" rtl="0" eaLnBrk="1" latinLnBrk="0" hangingPunct="1">
        <a:defRPr sz="2112" kern="1200">
          <a:solidFill>
            <a:schemeClr val="tx1"/>
          </a:solidFill>
          <a:latin typeface="+mn-lt"/>
          <a:ea typeface="+mn-ea"/>
          <a:cs typeface="+mn-cs"/>
        </a:defRPr>
      </a:lvl1pPr>
      <a:lvl2pPr marL="536542" algn="l" defTabSz="1073084" rtl="0" eaLnBrk="1" latinLnBrk="0" hangingPunct="1">
        <a:defRPr sz="2112" kern="1200">
          <a:solidFill>
            <a:schemeClr val="tx1"/>
          </a:solidFill>
          <a:latin typeface="+mn-lt"/>
          <a:ea typeface="+mn-ea"/>
          <a:cs typeface="+mn-cs"/>
        </a:defRPr>
      </a:lvl2pPr>
      <a:lvl3pPr marL="1073084" algn="l" defTabSz="1073084" rtl="0" eaLnBrk="1" latinLnBrk="0" hangingPunct="1">
        <a:defRPr sz="2112" kern="1200">
          <a:solidFill>
            <a:schemeClr val="tx1"/>
          </a:solidFill>
          <a:latin typeface="+mn-lt"/>
          <a:ea typeface="+mn-ea"/>
          <a:cs typeface="+mn-cs"/>
        </a:defRPr>
      </a:lvl3pPr>
      <a:lvl4pPr marL="1609626" algn="l" defTabSz="1073084" rtl="0" eaLnBrk="1" latinLnBrk="0" hangingPunct="1">
        <a:defRPr sz="2112" kern="1200">
          <a:solidFill>
            <a:schemeClr val="tx1"/>
          </a:solidFill>
          <a:latin typeface="+mn-lt"/>
          <a:ea typeface="+mn-ea"/>
          <a:cs typeface="+mn-cs"/>
        </a:defRPr>
      </a:lvl4pPr>
      <a:lvl5pPr marL="2146168" algn="l" defTabSz="1073084" rtl="0" eaLnBrk="1" latinLnBrk="0" hangingPunct="1">
        <a:defRPr sz="2112" kern="1200">
          <a:solidFill>
            <a:schemeClr val="tx1"/>
          </a:solidFill>
          <a:latin typeface="+mn-lt"/>
          <a:ea typeface="+mn-ea"/>
          <a:cs typeface="+mn-cs"/>
        </a:defRPr>
      </a:lvl5pPr>
      <a:lvl6pPr marL="2682710" algn="l" defTabSz="1073084" rtl="0" eaLnBrk="1" latinLnBrk="0" hangingPunct="1">
        <a:defRPr sz="2112" kern="1200">
          <a:solidFill>
            <a:schemeClr val="tx1"/>
          </a:solidFill>
          <a:latin typeface="+mn-lt"/>
          <a:ea typeface="+mn-ea"/>
          <a:cs typeface="+mn-cs"/>
        </a:defRPr>
      </a:lvl6pPr>
      <a:lvl7pPr marL="3219252" algn="l" defTabSz="1073084" rtl="0" eaLnBrk="1" latinLnBrk="0" hangingPunct="1">
        <a:defRPr sz="2112" kern="1200">
          <a:solidFill>
            <a:schemeClr val="tx1"/>
          </a:solidFill>
          <a:latin typeface="+mn-lt"/>
          <a:ea typeface="+mn-ea"/>
          <a:cs typeface="+mn-cs"/>
        </a:defRPr>
      </a:lvl7pPr>
      <a:lvl8pPr marL="3755794" algn="l" defTabSz="1073084" rtl="0" eaLnBrk="1" latinLnBrk="0" hangingPunct="1">
        <a:defRPr sz="2112" kern="1200">
          <a:solidFill>
            <a:schemeClr val="tx1"/>
          </a:solidFill>
          <a:latin typeface="+mn-lt"/>
          <a:ea typeface="+mn-ea"/>
          <a:cs typeface="+mn-cs"/>
        </a:defRPr>
      </a:lvl8pPr>
      <a:lvl9pPr marL="4292336" algn="l" defTabSz="1073084" rtl="0" eaLnBrk="1" latinLnBrk="0" hangingPunct="1">
        <a:defRPr sz="211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90" userDrawn="1">
          <p15:clr>
            <a:srgbClr val="F26B43"/>
          </p15:clr>
        </p15:guide>
        <p15:guide id="3" orient="horz" pos="346" userDrawn="1">
          <p15:clr>
            <a:srgbClr val="F26B43"/>
          </p15:clr>
        </p15:guide>
        <p15:guide id="4" orient="horz" pos="3974" userDrawn="1">
          <p15:clr>
            <a:srgbClr val="F26B43"/>
          </p15:clr>
        </p15:guide>
        <p15:guide id="5" pos="7348" userDrawn="1">
          <p15:clr>
            <a:srgbClr val="F26B43"/>
          </p15:clr>
        </p15:guide>
        <p15:guide id="6" pos="7190" userDrawn="1">
          <p15:clr>
            <a:srgbClr val="F26B43"/>
          </p15:clr>
        </p15:guide>
        <p15:guide id="7" pos="332" userDrawn="1">
          <p15:clr>
            <a:srgbClr val="F26B43"/>
          </p15:clr>
        </p15:guide>
        <p15:guide id="8" pos="3701" userDrawn="1">
          <p15:clr>
            <a:srgbClr val="F26B43"/>
          </p15:clr>
        </p15:guide>
        <p15:guide id="9" pos="3979" userDrawn="1">
          <p15:clr>
            <a:srgbClr val="F26B43"/>
          </p15:clr>
        </p15:guide>
        <p15:guide id="10" orient="horz" pos="164" userDrawn="1">
          <p15:clr>
            <a:srgbClr val="F26B43"/>
          </p15:clr>
        </p15:guide>
        <p15:guide id="11" orient="horz" pos="41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0349-B9D1-4318-ADB9-22BFA1942A14}"/>
              </a:ext>
            </a:extLst>
          </p:cNvPr>
          <p:cNvSpPr>
            <a:spLocks noGrp="1"/>
          </p:cNvSpPr>
          <p:nvPr>
            <p:ph type="title"/>
          </p:nvPr>
        </p:nvSpPr>
        <p:spPr>
          <a:xfrm>
            <a:off x="527540" y="1914525"/>
            <a:ext cx="11136924" cy="2579373"/>
          </a:xfrm>
        </p:spPr>
        <p:txBody>
          <a:bodyPr/>
          <a:lstStyle/>
          <a:p>
            <a:r>
              <a:rPr lang="en-GB" dirty="0"/>
              <a:t>Exploring the ICU Education Experience Across London During the COVID Pandemic: </a:t>
            </a:r>
            <a:r>
              <a:rPr lang="en-US" dirty="0"/>
              <a:t>Survey Results </a:t>
            </a:r>
            <a:br>
              <a:rPr lang="en-US" dirty="0"/>
            </a:br>
            <a:br>
              <a:rPr lang="en-US" sz="3600" b="0" dirty="0"/>
            </a:br>
            <a:r>
              <a:rPr lang="en-US" sz="3600" b="0" dirty="0"/>
              <a:t>	</a:t>
            </a:r>
            <a:r>
              <a:rPr lang="en-US" sz="3600" b="0" dirty="0">
                <a:solidFill>
                  <a:schemeClr val="accent3"/>
                </a:solidFill>
              </a:rPr>
              <a:t>Pharmacists redeployed to ICU </a:t>
            </a:r>
            <a:br>
              <a:rPr lang="en-US" sz="3600" b="0" dirty="0"/>
            </a:br>
            <a:endParaRPr lang="en-GB" sz="3600" b="0" dirty="0"/>
          </a:p>
        </p:txBody>
      </p:sp>
      <p:sp>
        <p:nvSpPr>
          <p:cNvPr id="3" name="Subtitle 2">
            <a:extLst>
              <a:ext uri="{FF2B5EF4-FFF2-40B4-BE49-F238E27FC236}">
                <a16:creationId xmlns:a16="http://schemas.microsoft.com/office/drawing/2014/main" id="{0AF694AA-D88C-4F9E-B7D7-6E67CC9B7C72}"/>
              </a:ext>
            </a:extLst>
          </p:cNvPr>
          <p:cNvSpPr>
            <a:spLocks noGrp="1"/>
          </p:cNvSpPr>
          <p:nvPr>
            <p:ph type="subTitle" idx="1"/>
          </p:nvPr>
        </p:nvSpPr>
        <p:spPr>
          <a:xfrm>
            <a:off x="527540" y="4844093"/>
            <a:ext cx="11136924" cy="473244"/>
          </a:xfrm>
        </p:spPr>
        <p:txBody>
          <a:bodyPr/>
          <a:lstStyle/>
          <a:p>
            <a:r>
              <a:rPr lang="en-GB" dirty="0"/>
              <a:t>London Transformation and Learning Collaboration (LTLC)</a:t>
            </a:r>
          </a:p>
        </p:txBody>
      </p:sp>
    </p:spTree>
    <p:extLst>
      <p:ext uri="{BB962C8B-B14F-4D97-AF65-F5344CB8AC3E}">
        <p14:creationId xmlns:p14="http://schemas.microsoft.com/office/powerpoint/2010/main" val="3091395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2" y="1509885"/>
            <a:ext cx="11137409" cy="4751389"/>
          </a:xfrm>
        </p:spPr>
        <p:txBody>
          <a:bodyPr/>
          <a:lstStyle/>
          <a:p>
            <a:pPr marL="285750" indent="-285750"/>
            <a:r>
              <a:rPr lang="en-US" sz="1800" dirty="0"/>
              <a:t>Many pharmacists said that no additional training that was needed</a:t>
            </a:r>
          </a:p>
          <a:p>
            <a:pPr marL="285750" indent="-285750"/>
            <a:r>
              <a:rPr lang="en-GB" sz="1800" dirty="0"/>
              <a:t>Elements of training felt to be lacking were: ICU medications (including sedation), delirium, ventilation, circulatory support, ARDS/respiratory failure and filtration</a:t>
            </a:r>
          </a:p>
          <a:p>
            <a:pPr marL="285750" indent="-285750"/>
            <a:r>
              <a:rPr lang="en-US" sz="1800" dirty="0"/>
              <a:t>In relation to ICU medications, some felt that there wasn’t enough time to develop familiarity with medications that they do not normally see that were being given to patients with abnormal parameters</a:t>
            </a:r>
          </a:p>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pPr marL="285750" indent="-285750"/>
            <a:endParaRPr lang="en-GB" sz="1800" dirty="0"/>
          </a:p>
          <a:p>
            <a:pPr marL="285750" indent="-285750"/>
            <a:r>
              <a:rPr lang="en-GB" sz="1800" dirty="0"/>
              <a:t>Orientation to the ward, team and the role was a common theme and was felt to be lacking</a:t>
            </a:r>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900" b="1" dirty="0">
                <a:solidFill>
                  <a:schemeClr val="accent1"/>
                </a:solidFill>
              </a:rPr>
              <a:t>Discussion Q</a:t>
            </a:r>
            <a:r>
              <a:rPr lang="en-US" sz="2900" b="1" i="1" dirty="0">
                <a:solidFill>
                  <a:schemeClr val="accent1"/>
                </a:solidFill>
              </a:rPr>
              <a:t>2: </a:t>
            </a:r>
            <a:r>
              <a:rPr lang="en-US" sz="2900" b="1" dirty="0"/>
              <a:t>What do you wish you had known more about/ had more specific training before you worked in CC?</a:t>
            </a:r>
            <a:endParaRPr lang="en-US" sz="2900" dirty="0"/>
          </a:p>
        </p:txBody>
      </p:sp>
      <p:grpSp>
        <p:nvGrpSpPr>
          <p:cNvPr id="4" name="Group 3">
            <a:extLst>
              <a:ext uri="{FF2B5EF4-FFF2-40B4-BE49-F238E27FC236}">
                <a16:creationId xmlns:a16="http://schemas.microsoft.com/office/drawing/2014/main" id="{D9E779FC-60C0-1D40-A226-7BAFC04A6B4C}"/>
              </a:ext>
            </a:extLst>
          </p:cNvPr>
          <p:cNvGrpSpPr>
            <a:grpSpLocks noChangeAspect="1"/>
          </p:cNvGrpSpPr>
          <p:nvPr/>
        </p:nvGrpSpPr>
        <p:grpSpPr>
          <a:xfrm>
            <a:off x="899841" y="4325773"/>
            <a:ext cx="816436" cy="815547"/>
            <a:chOff x="3405188" y="1804988"/>
            <a:chExt cx="1454150" cy="1452563"/>
          </a:xfrm>
        </p:grpSpPr>
        <p:sp>
          <p:nvSpPr>
            <p:cNvPr id="5" name="Oval 166">
              <a:extLst>
                <a:ext uri="{FF2B5EF4-FFF2-40B4-BE49-F238E27FC236}">
                  <a16:creationId xmlns:a16="http://schemas.microsoft.com/office/drawing/2014/main" id="{19CE8C7F-5331-F64C-8220-DA48EBD730E9}"/>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6" name="Freeform 153">
              <a:extLst>
                <a:ext uri="{FF2B5EF4-FFF2-40B4-BE49-F238E27FC236}">
                  <a16:creationId xmlns:a16="http://schemas.microsoft.com/office/drawing/2014/main" id="{5F713BE5-608B-8F4A-B001-F3A1969B4781}"/>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 name="Freeform 154">
              <a:extLst>
                <a:ext uri="{FF2B5EF4-FFF2-40B4-BE49-F238E27FC236}">
                  <a16:creationId xmlns:a16="http://schemas.microsoft.com/office/drawing/2014/main" id="{0AC1482A-EF55-8541-A838-F8E8D3F0E35F}"/>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 name="Freeform 155">
              <a:extLst>
                <a:ext uri="{FF2B5EF4-FFF2-40B4-BE49-F238E27FC236}">
                  <a16:creationId xmlns:a16="http://schemas.microsoft.com/office/drawing/2014/main" id="{CDC4A74A-F6FC-F84F-B7FE-3A53DEC23CA5}"/>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 name="Freeform 156">
              <a:extLst>
                <a:ext uri="{FF2B5EF4-FFF2-40B4-BE49-F238E27FC236}">
                  <a16:creationId xmlns:a16="http://schemas.microsoft.com/office/drawing/2014/main" id="{D8E14E23-8C59-E749-B90A-82E4194EED94}"/>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 name="Oval 157">
              <a:extLst>
                <a:ext uri="{FF2B5EF4-FFF2-40B4-BE49-F238E27FC236}">
                  <a16:creationId xmlns:a16="http://schemas.microsoft.com/office/drawing/2014/main" id="{8CC9EFA3-4926-8548-8EE6-570385FB603E}"/>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 name="Oval 158">
              <a:extLst>
                <a:ext uri="{FF2B5EF4-FFF2-40B4-BE49-F238E27FC236}">
                  <a16:creationId xmlns:a16="http://schemas.microsoft.com/office/drawing/2014/main" id="{9D5175A0-59DC-724C-89DB-E738F6FB52B3}"/>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 name="Freeform 159">
              <a:extLst>
                <a:ext uri="{FF2B5EF4-FFF2-40B4-BE49-F238E27FC236}">
                  <a16:creationId xmlns:a16="http://schemas.microsoft.com/office/drawing/2014/main" id="{04FDC5CB-CC52-5149-9757-93EC469BF85E}"/>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 name="Freeform 160">
              <a:extLst>
                <a:ext uri="{FF2B5EF4-FFF2-40B4-BE49-F238E27FC236}">
                  <a16:creationId xmlns:a16="http://schemas.microsoft.com/office/drawing/2014/main" id="{5E5B962A-AA1E-6448-96E4-BE58C9D030C5}"/>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 name="Freeform 161">
              <a:extLst>
                <a:ext uri="{FF2B5EF4-FFF2-40B4-BE49-F238E27FC236}">
                  <a16:creationId xmlns:a16="http://schemas.microsoft.com/office/drawing/2014/main" id="{BC2C0731-7B24-A842-BC4B-30A831A86630}"/>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162">
              <a:extLst>
                <a:ext uri="{FF2B5EF4-FFF2-40B4-BE49-F238E27FC236}">
                  <a16:creationId xmlns:a16="http://schemas.microsoft.com/office/drawing/2014/main" id="{43C26DAE-C5CA-7146-B70A-CCE9D50AEE1C}"/>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163">
              <a:extLst>
                <a:ext uri="{FF2B5EF4-FFF2-40B4-BE49-F238E27FC236}">
                  <a16:creationId xmlns:a16="http://schemas.microsoft.com/office/drawing/2014/main" id="{B7007923-3D6D-B647-8E35-13C8ABA5D40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164">
              <a:extLst>
                <a:ext uri="{FF2B5EF4-FFF2-40B4-BE49-F238E27FC236}">
                  <a16:creationId xmlns:a16="http://schemas.microsoft.com/office/drawing/2014/main" id="{565AA37B-6BA6-8B44-99C6-C5EE7C5A495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8" name="Freeform 165">
              <a:extLst>
                <a:ext uri="{FF2B5EF4-FFF2-40B4-BE49-F238E27FC236}">
                  <a16:creationId xmlns:a16="http://schemas.microsoft.com/office/drawing/2014/main" id="{C9F962CC-C7A4-8440-A7EA-9297C7F9D892}"/>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19" name="Oval Callout 14">
            <a:extLst>
              <a:ext uri="{FF2B5EF4-FFF2-40B4-BE49-F238E27FC236}">
                <a16:creationId xmlns:a16="http://schemas.microsoft.com/office/drawing/2014/main" id="{F247F35B-5E43-7341-B299-58D5F7AD44DF}"/>
              </a:ext>
            </a:extLst>
          </p:cNvPr>
          <p:cNvSpPr/>
          <p:nvPr/>
        </p:nvSpPr>
        <p:spPr>
          <a:xfrm>
            <a:off x="1956676" y="4499530"/>
            <a:ext cx="9114177" cy="688024"/>
          </a:xfrm>
          <a:prstGeom prst="wedgeRectCallout">
            <a:avLst>
              <a:gd name="adj1" fmla="val -54726"/>
              <a:gd name="adj2" fmla="val -6495"/>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List of alternative medications for basic ITU drugs - to be used in case of stock shortages”</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pharmacist</a:t>
            </a:r>
          </a:p>
        </p:txBody>
      </p:sp>
      <p:grpSp>
        <p:nvGrpSpPr>
          <p:cNvPr id="21" name="Group 20">
            <a:extLst>
              <a:ext uri="{FF2B5EF4-FFF2-40B4-BE49-F238E27FC236}">
                <a16:creationId xmlns:a16="http://schemas.microsoft.com/office/drawing/2014/main" id="{07F678B0-4FEE-2341-87AC-A4D0B3454D25}"/>
              </a:ext>
            </a:extLst>
          </p:cNvPr>
          <p:cNvGrpSpPr>
            <a:grpSpLocks noChangeAspect="1"/>
          </p:cNvGrpSpPr>
          <p:nvPr/>
        </p:nvGrpSpPr>
        <p:grpSpPr>
          <a:xfrm>
            <a:off x="843848" y="3291250"/>
            <a:ext cx="836631" cy="835759"/>
            <a:chOff x="5069815" y="1676599"/>
            <a:chExt cx="788060" cy="787236"/>
          </a:xfrm>
        </p:grpSpPr>
        <p:sp>
          <p:nvSpPr>
            <p:cNvPr id="22" name="Oval 895">
              <a:extLst>
                <a:ext uri="{FF2B5EF4-FFF2-40B4-BE49-F238E27FC236}">
                  <a16:creationId xmlns:a16="http://schemas.microsoft.com/office/drawing/2014/main" id="{01BD7295-CBDC-0549-891B-F0FF4C089B45}"/>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3" name="Freeform 709">
              <a:extLst>
                <a:ext uri="{FF2B5EF4-FFF2-40B4-BE49-F238E27FC236}">
                  <a16:creationId xmlns:a16="http://schemas.microsoft.com/office/drawing/2014/main" id="{B96C4842-5950-3D48-B642-7FD53D1B354F}"/>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710">
              <a:extLst>
                <a:ext uri="{FF2B5EF4-FFF2-40B4-BE49-F238E27FC236}">
                  <a16:creationId xmlns:a16="http://schemas.microsoft.com/office/drawing/2014/main" id="{26188A22-E6B1-004C-A7B7-1937C65A201C}"/>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711">
              <a:extLst>
                <a:ext uri="{FF2B5EF4-FFF2-40B4-BE49-F238E27FC236}">
                  <a16:creationId xmlns:a16="http://schemas.microsoft.com/office/drawing/2014/main" id="{8A177BD8-654F-2B4A-AA8E-7B1F37456F52}"/>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12">
              <a:extLst>
                <a:ext uri="{FF2B5EF4-FFF2-40B4-BE49-F238E27FC236}">
                  <a16:creationId xmlns:a16="http://schemas.microsoft.com/office/drawing/2014/main" id="{78173792-E176-8F4E-8314-C3E21FE9B306}"/>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13">
              <a:extLst>
                <a:ext uri="{FF2B5EF4-FFF2-40B4-BE49-F238E27FC236}">
                  <a16:creationId xmlns:a16="http://schemas.microsoft.com/office/drawing/2014/main" id="{E1715C41-856B-AE43-937D-91DDBB16A702}"/>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Rectangle 714">
              <a:extLst>
                <a:ext uri="{FF2B5EF4-FFF2-40B4-BE49-F238E27FC236}">
                  <a16:creationId xmlns:a16="http://schemas.microsoft.com/office/drawing/2014/main" id="{40B3F4BA-FBEF-1F4B-9193-33F6F6C99B3F}"/>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715">
              <a:extLst>
                <a:ext uri="{FF2B5EF4-FFF2-40B4-BE49-F238E27FC236}">
                  <a16:creationId xmlns:a16="http://schemas.microsoft.com/office/drawing/2014/main" id="{50AD26BD-D917-6F4E-B348-77400A6D6593}"/>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716">
              <a:extLst>
                <a:ext uri="{FF2B5EF4-FFF2-40B4-BE49-F238E27FC236}">
                  <a16:creationId xmlns:a16="http://schemas.microsoft.com/office/drawing/2014/main" id="{8FB11A7F-4DEE-0446-BF1A-3F993C6DE238}"/>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717">
              <a:extLst>
                <a:ext uri="{FF2B5EF4-FFF2-40B4-BE49-F238E27FC236}">
                  <a16:creationId xmlns:a16="http://schemas.microsoft.com/office/drawing/2014/main" id="{D6A10F18-567B-234B-B7D8-7E34D352DCFC}"/>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18">
              <a:extLst>
                <a:ext uri="{FF2B5EF4-FFF2-40B4-BE49-F238E27FC236}">
                  <a16:creationId xmlns:a16="http://schemas.microsoft.com/office/drawing/2014/main" id="{561C8941-5A03-004F-A646-BFB46BB55704}"/>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19">
              <a:extLst>
                <a:ext uri="{FF2B5EF4-FFF2-40B4-BE49-F238E27FC236}">
                  <a16:creationId xmlns:a16="http://schemas.microsoft.com/office/drawing/2014/main" id="{6D445C71-60EC-D84C-A622-96F7BA3AB40B}"/>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20">
              <a:extLst>
                <a:ext uri="{FF2B5EF4-FFF2-40B4-BE49-F238E27FC236}">
                  <a16:creationId xmlns:a16="http://schemas.microsoft.com/office/drawing/2014/main" id="{6E166B22-9849-AD48-A37A-82F03B74EE65}"/>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21">
              <a:extLst>
                <a:ext uri="{FF2B5EF4-FFF2-40B4-BE49-F238E27FC236}">
                  <a16:creationId xmlns:a16="http://schemas.microsoft.com/office/drawing/2014/main" id="{8F9AED5A-9742-074C-8278-575CBC64E07A}"/>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Oval 722">
              <a:extLst>
                <a:ext uri="{FF2B5EF4-FFF2-40B4-BE49-F238E27FC236}">
                  <a16:creationId xmlns:a16="http://schemas.microsoft.com/office/drawing/2014/main" id="{65209D10-15A3-CD4F-999A-95F9C0032DA3}"/>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Oval 723">
              <a:extLst>
                <a:ext uri="{FF2B5EF4-FFF2-40B4-BE49-F238E27FC236}">
                  <a16:creationId xmlns:a16="http://schemas.microsoft.com/office/drawing/2014/main" id="{71DE6CC8-EF13-274E-97EC-23C0F102A947}"/>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Oval 724">
              <a:extLst>
                <a:ext uri="{FF2B5EF4-FFF2-40B4-BE49-F238E27FC236}">
                  <a16:creationId xmlns:a16="http://schemas.microsoft.com/office/drawing/2014/main" id="{90B25A1F-21DD-5041-9108-5DCC6F8E61C4}"/>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Oval 725">
              <a:extLst>
                <a:ext uri="{FF2B5EF4-FFF2-40B4-BE49-F238E27FC236}">
                  <a16:creationId xmlns:a16="http://schemas.microsoft.com/office/drawing/2014/main" id="{401E6EAD-3E94-7646-B656-CFB1797D78D4}"/>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26">
              <a:extLst>
                <a:ext uri="{FF2B5EF4-FFF2-40B4-BE49-F238E27FC236}">
                  <a16:creationId xmlns:a16="http://schemas.microsoft.com/office/drawing/2014/main" id="{42DF3541-2B8E-4F4A-B8EB-F1EC4893F4D1}"/>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727">
              <a:extLst>
                <a:ext uri="{FF2B5EF4-FFF2-40B4-BE49-F238E27FC236}">
                  <a16:creationId xmlns:a16="http://schemas.microsoft.com/office/drawing/2014/main" id="{7DCB3662-5F37-0148-9AFB-4459372C2EBD}"/>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728">
              <a:extLst>
                <a:ext uri="{FF2B5EF4-FFF2-40B4-BE49-F238E27FC236}">
                  <a16:creationId xmlns:a16="http://schemas.microsoft.com/office/drawing/2014/main" id="{C17D6E28-F94C-F446-80C1-FA135829C865}"/>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729">
              <a:extLst>
                <a:ext uri="{FF2B5EF4-FFF2-40B4-BE49-F238E27FC236}">
                  <a16:creationId xmlns:a16="http://schemas.microsoft.com/office/drawing/2014/main" id="{D8508E8C-3703-E749-8E9E-432F7EBEECE1}"/>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Oval 730">
              <a:extLst>
                <a:ext uri="{FF2B5EF4-FFF2-40B4-BE49-F238E27FC236}">
                  <a16:creationId xmlns:a16="http://schemas.microsoft.com/office/drawing/2014/main" id="{9AAA1DE9-3CCE-4644-A5E4-F3D321449D39}"/>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731">
              <a:extLst>
                <a:ext uri="{FF2B5EF4-FFF2-40B4-BE49-F238E27FC236}">
                  <a16:creationId xmlns:a16="http://schemas.microsoft.com/office/drawing/2014/main" id="{358CA571-2F3C-0D4D-979D-BE3A5BAABCA2}"/>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Freeform 732">
              <a:extLst>
                <a:ext uri="{FF2B5EF4-FFF2-40B4-BE49-F238E27FC236}">
                  <a16:creationId xmlns:a16="http://schemas.microsoft.com/office/drawing/2014/main" id="{5D0DCBCC-4BFA-4846-8DA0-A6D64C11A5CE}"/>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Freeform 733">
              <a:extLst>
                <a:ext uri="{FF2B5EF4-FFF2-40B4-BE49-F238E27FC236}">
                  <a16:creationId xmlns:a16="http://schemas.microsoft.com/office/drawing/2014/main" id="{8AA337D5-0A98-E547-8959-A66F1AC7F54E}"/>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734">
              <a:extLst>
                <a:ext uri="{FF2B5EF4-FFF2-40B4-BE49-F238E27FC236}">
                  <a16:creationId xmlns:a16="http://schemas.microsoft.com/office/drawing/2014/main" id="{0EC2BA58-2010-114F-89D2-EDCC4FA649C6}"/>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735">
              <a:extLst>
                <a:ext uri="{FF2B5EF4-FFF2-40B4-BE49-F238E27FC236}">
                  <a16:creationId xmlns:a16="http://schemas.microsoft.com/office/drawing/2014/main" id="{9E766EC2-83F8-BB49-BDF0-AF9E506F045F}"/>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50" name="Oval Callout 14">
            <a:extLst>
              <a:ext uri="{FF2B5EF4-FFF2-40B4-BE49-F238E27FC236}">
                <a16:creationId xmlns:a16="http://schemas.microsoft.com/office/drawing/2014/main" id="{C74E2A0F-3989-164B-844C-5A36237A33D4}"/>
              </a:ext>
            </a:extLst>
          </p:cNvPr>
          <p:cNvSpPr/>
          <p:nvPr/>
        </p:nvSpPr>
        <p:spPr>
          <a:xfrm>
            <a:off x="1956677" y="3293793"/>
            <a:ext cx="9114177" cy="902563"/>
          </a:xfrm>
          <a:prstGeom prst="wedgeRectCallout">
            <a:avLst>
              <a:gd name="adj1" fmla="val -55125"/>
              <a:gd name="adj2" fmla="val -1256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Half a day training/refresher is not sufficient to build confidence in practice no matter how high your banding is. Having to refresh on IVs that are predominantly given in CC would have been a lot more helpful it was ongoing training</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pharmacist</a:t>
            </a:r>
          </a:p>
        </p:txBody>
      </p:sp>
      <p:grpSp>
        <p:nvGrpSpPr>
          <p:cNvPr id="53" name="Group 52">
            <a:extLst>
              <a:ext uri="{FF2B5EF4-FFF2-40B4-BE49-F238E27FC236}">
                <a16:creationId xmlns:a16="http://schemas.microsoft.com/office/drawing/2014/main" id="{2D97E5E2-601B-5243-A309-497D52D25A97}"/>
              </a:ext>
            </a:extLst>
          </p:cNvPr>
          <p:cNvGrpSpPr>
            <a:grpSpLocks noChangeAspect="1"/>
          </p:cNvGrpSpPr>
          <p:nvPr/>
        </p:nvGrpSpPr>
        <p:grpSpPr>
          <a:xfrm>
            <a:off x="919805" y="5697095"/>
            <a:ext cx="871797" cy="870845"/>
            <a:chOff x="3402012" y="5520531"/>
            <a:chExt cx="1454150" cy="1452563"/>
          </a:xfrm>
        </p:grpSpPr>
        <p:sp>
          <p:nvSpPr>
            <p:cNvPr id="54" name="Oval 152">
              <a:extLst>
                <a:ext uri="{FF2B5EF4-FFF2-40B4-BE49-F238E27FC236}">
                  <a16:creationId xmlns:a16="http://schemas.microsoft.com/office/drawing/2014/main" id="{747E42B3-9B95-194E-B473-B7F4FD4C2C12}"/>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55" name="Rectangle 45">
              <a:extLst>
                <a:ext uri="{FF2B5EF4-FFF2-40B4-BE49-F238E27FC236}">
                  <a16:creationId xmlns:a16="http://schemas.microsoft.com/office/drawing/2014/main" id="{711D4ECA-3CB8-974B-8FFB-9A2200418AEE}"/>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Freeform 46">
              <a:extLst>
                <a:ext uri="{FF2B5EF4-FFF2-40B4-BE49-F238E27FC236}">
                  <a16:creationId xmlns:a16="http://schemas.microsoft.com/office/drawing/2014/main" id="{55FDFF02-5D16-D44A-9D50-3B9B2FF750AB}"/>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47">
              <a:extLst>
                <a:ext uri="{FF2B5EF4-FFF2-40B4-BE49-F238E27FC236}">
                  <a16:creationId xmlns:a16="http://schemas.microsoft.com/office/drawing/2014/main" id="{879BB8E1-F254-544A-859D-B4CCF0DCFF68}"/>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48">
              <a:extLst>
                <a:ext uri="{FF2B5EF4-FFF2-40B4-BE49-F238E27FC236}">
                  <a16:creationId xmlns:a16="http://schemas.microsoft.com/office/drawing/2014/main" id="{5664AB73-3696-7646-8A49-8CE23FAC6FE8}"/>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49">
              <a:extLst>
                <a:ext uri="{FF2B5EF4-FFF2-40B4-BE49-F238E27FC236}">
                  <a16:creationId xmlns:a16="http://schemas.microsoft.com/office/drawing/2014/main" id="{74B0191A-9C57-1544-BD6E-A71062907524}"/>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50">
              <a:extLst>
                <a:ext uri="{FF2B5EF4-FFF2-40B4-BE49-F238E27FC236}">
                  <a16:creationId xmlns:a16="http://schemas.microsoft.com/office/drawing/2014/main" id="{5F81791A-3CC2-B34C-A27D-FE02B00F1ED8}"/>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51">
              <a:extLst>
                <a:ext uri="{FF2B5EF4-FFF2-40B4-BE49-F238E27FC236}">
                  <a16:creationId xmlns:a16="http://schemas.microsoft.com/office/drawing/2014/main" id="{0480621C-7B47-7043-95D3-628FC921A812}"/>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52">
              <a:extLst>
                <a:ext uri="{FF2B5EF4-FFF2-40B4-BE49-F238E27FC236}">
                  <a16:creationId xmlns:a16="http://schemas.microsoft.com/office/drawing/2014/main" id="{9EAFA9B9-6B8A-8D4A-8B85-DC606AB34B50}"/>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53">
              <a:extLst>
                <a:ext uri="{FF2B5EF4-FFF2-40B4-BE49-F238E27FC236}">
                  <a16:creationId xmlns:a16="http://schemas.microsoft.com/office/drawing/2014/main" id="{015D438E-EDB7-DC40-A5CD-C5397DD7B094}"/>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54">
              <a:extLst>
                <a:ext uri="{FF2B5EF4-FFF2-40B4-BE49-F238E27FC236}">
                  <a16:creationId xmlns:a16="http://schemas.microsoft.com/office/drawing/2014/main" id="{4AE28ED7-60B4-414C-B07C-3522AE241C28}"/>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55">
              <a:extLst>
                <a:ext uri="{FF2B5EF4-FFF2-40B4-BE49-F238E27FC236}">
                  <a16:creationId xmlns:a16="http://schemas.microsoft.com/office/drawing/2014/main" id="{4916EA79-46E0-AF46-9093-1A74D4FEE642}"/>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56">
              <a:extLst>
                <a:ext uri="{FF2B5EF4-FFF2-40B4-BE49-F238E27FC236}">
                  <a16:creationId xmlns:a16="http://schemas.microsoft.com/office/drawing/2014/main" id="{746B2E48-7BBB-4F4A-B2F6-D11C5DCFE9BB}"/>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57">
              <a:extLst>
                <a:ext uri="{FF2B5EF4-FFF2-40B4-BE49-F238E27FC236}">
                  <a16:creationId xmlns:a16="http://schemas.microsoft.com/office/drawing/2014/main" id="{440E26AA-524A-374A-BCF8-753AE12EDBD6}"/>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Freeform 58">
              <a:extLst>
                <a:ext uri="{FF2B5EF4-FFF2-40B4-BE49-F238E27FC236}">
                  <a16:creationId xmlns:a16="http://schemas.microsoft.com/office/drawing/2014/main" id="{7B392285-4C88-394B-860A-2FD4C86F3E17}"/>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Freeform 59">
              <a:extLst>
                <a:ext uri="{FF2B5EF4-FFF2-40B4-BE49-F238E27FC236}">
                  <a16:creationId xmlns:a16="http://schemas.microsoft.com/office/drawing/2014/main" id="{242F18A0-CAB7-2949-B0FD-845071526FBE}"/>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60">
              <a:extLst>
                <a:ext uri="{FF2B5EF4-FFF2-40B4-BE49-F238E27FC236}">
                  <a16:creationId xmlns:a16="http://schemas.microsoft.com/office/drawing/2014/main" id="{7D4006AA-31A6-0F4A-98B7-6BBB1467C1F5}"/>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Freeform 61">
              <a:extLst>
                <a:ext uri="{FF2B5EF4-FFF2-40B4-BE49-F238E27FC236}">
                  <a16:creationId xmlns:a16="http://schemas.microsoft.com/office/drawing/2014/main" id="{27E595ED-C417-2747-9A8E-F48552864014}"/>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62">
              <a:extLst>
                <a:ext uri="{FF2B5EF4-FFF2-40B4-BE49-F238E27FC236}">
                  <a16:creationId xmlns:a16="http://schemas.microsoft.com/office/drawing/2014/main" id="{973E179B-283C-014C-A5B1-500610D318BE}"/>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63">
              <a:extLst>
                <a:ext uri="{FF2B5EF4-FFF2-40B4-BE49-F238E27FC236}">
                  <a16:creationId xmlns:a16="http://schemas.microsoft.com/office/drawing/2014/main" id="{F37E6BB2-3510-9146-94FA-070107DB9352}"/>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64">
              <a:extLst>
                <a:ext uri="{FF2B5EF4-FFF2-40B4-BE49-F238E27FC236}">
                  <a16:creationId xmlns:a16="http://schemas.microsoft.com/office/drawing/2014/main" id="{48ED30BE-BA36-6249-A709-0106184D203D}"/>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65">
              <a:extLst>
                <a:ext uri="{FF2B5EF4-FFF2-40B4-BE49-F238E27FC236}">
                  <a16:creationId xmlns:a16="http://schemas.microsoft.com/office/drawing/2014/main" id="{188F1129-2EDE-164F-B9FD-4DD4A1CA2416}"/>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52" name="Oval Callout 14">
            <a:extLst>
              <a:ext uri="{FF2B5EF4-FFF2-40B4-BE49-F238E27FC236}">
                <a16:creationId xmlns:a16="http://schemas.microsoft.com/office/drawing/2014/main" id="{5B23815B-CB28-F042-A8C8-C5CF54F971EB}"/>
              </a:ext>
            </a:extLst>
          </p:cNvPr>
          <p:cNvSpPr/>
          <p:nvPr/>
        </p:nvSpPr>
        <p:spPr>
          <a:xfrm>
            <a:off x="1956676" y="5809006"/>
            <a:ext cx="9114177" cy="688024"/>
          </a:xfrm>
          <a:prstGeom prst="wedgeRectCallout">
            <a:avLst>
              <a:gd name="adj1" fmla="val -54871"/>
              <a:gd name="adj2" fmla="val -10347"/>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More an intro to permanent staff on ITU: I was new to them, they were new to new, but everyone was so busy that often I was never introduced properly”</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pharmacist</a:t>
            </a:r>
          </a:p>
        </p:txBody>
      </p:sp>
    </p:spTree>
    <p:extLst>
      <p:ext uri="{BB962C8B-B14F-4D97-AF65-F5344CB8AC3E}">
        <p14:creationId xmlns:p14="http://schemas.microsoft.com/office/powerpoint/2010/main" val="365441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Q3. What were the most useful things you learnt whilst looking after patients in CC?* Who did you learn this from and how?</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6" name="Table 4">
            <a:extLst>
              <a:ext uri="{FF2B5EF4-FFF2-40B4-BE49-F238E27FC236}">
                <a16:creationId xmlns:a16="http://schemas.microsoft.com/office/drawing/2014/main" id="{426DB85F-34D2-644D-B114-EA0090381A2E}"/>
              </a:ext>
            </a:extLst>
          </p:cNvPr>
          <p:cNvGraphicFramePr>
            <a:graphicFrameLocks/>
          </p:cNvGraphicFramePr>
          <p:nvPr>
            <p:extLst>
              <p:ext uri="{D42A27DB-BD31-4B8C-83A1-F6EECF244321}">
                <p14:modId xmlns:p14="http://schemas.microsoft.com/office/powerpoint/2010/main" val="906437929"/>
              </p:ext>
            </p:extLst>
          </p:nvPr>
        </p:nvGraphicFramePr>
        <p:xfrm>
          <a:off x="528221" y="1869117"/>
          <a:ext cx="5890138" cy="4823970"/>
        </p:xfrm>
        <a:graphic>
          <a:graphicData uri="http://schemas.openxmlformats.org/drawingml/2006/table">
            <a:tbl>
              <a:tblPr firstRow="1" bandRow="1">
                <a:tableStyleId>{5C22544A-7EE6-4342-B048-85BDC9FD1C3A}</a:tableStyleId>
              </a:tblPr>
              <a:tblGrid>
                <a:gridCol w="5223222">
                  <a:extLst>
                    <a:ext uri="{9D8B030D-6E8A-4147-A177-3AD203B41FA5}">
                      <a16:colId xmlns:a16="http://schemas.microsoft.com/office/drawing/2014/main" val="1017731223"/>
                    </a:ext>
                  </a:extLst>
                </a:gridCol>
                <a:gridCol w="666916">
                  <a:extLst>
                    <a:ext uri="{9D8B030D-6E8A-4147-A177-3AD203B41FA5}">
                      <a16:colId xmlns:a16="http://schemas.microsoft.com/office/drawing/2014/main" val="630586413"/>
                    </a:ext>
                  </a:extLst>
                </a:gridCol>
              </a:tblGrid>
              <a:tr h="370840">
                <a:tc gridSpan="2">
                  <a:txBody>
                    <a:bodyPr/>
                    <a:lstStyle/>
                    <a:p>
                      <a:pPr algn="ctr"/>
                      <a:r>
                        <a:rPr lang="en-GB" dirty="0"/>
                        <a:t>Useful Things Learnt</a:t>
                      </a:r>
                    </a:p>
                  </a:txBody>
                  <a:tcPr/>
                </a:tc>
                <a:tc hMerge="1">
                  <a:txBody>
                    <a:bodyPr/>
                    <a:lstStyle/>
                    <a:p>
                      <a:endParaRPr lang="en-GB" dirty="0"/>
                    </a:p>
                  </a:txBody>
                  <a:tcPr/>
                </a:tc>
                <a:extLst>
                  <a:ext uri="{0D108BD9-81ED-4DB2-BD59-A6C34878D82A}">
                    <a16:rowId xmlns:a16="http://schemas.microsoft.com/office/drawing/2014/main" val="2936821860"/>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Patient assessment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4113152576"/>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Sedation</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1024706783"/>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Teamwork/communication</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90051627"/>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ICU drugs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899854304"/>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COVID knowledge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3068478531"/>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Anticoagulation</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4258615156"/>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Ventilation</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221378492"/>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Drug shortages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579758573"/>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Cardiovascular support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581898120"/>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Filtration/renal replacement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0069915"/>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Proning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309182878"/>
                  </a:ext>
                </a:extLst>
              </a:tr>
              <a:tr h="367554">
                <a:tc>
                  <a:txBody>
                    <a:bodyPr/>
                    <a:lstStyle/>
                    <a:p>
                      <a:pPr marL="0" algn="l" defTabSz="1073084" rtl="0" eaLnBrk="1" fontAlgn="b" latinLnBrk="0" hangingPunct="1"/>
                      <a:r>
                        <a:rPr lang="en-GB" sz="2112" kern="1200" dirty="0">
                          <a:solidFill>
                            <a:schemeClr val="dk1"/>
                          </a:solidFill>
                          <a:latin typeface="+mn-lt"/>
                          <a:ea typeface="+mn-ea"/>
                          <a:cs typeface="+mn-cs"/>
                        </a:rPr>
                        <a:t>Infusions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3077828714"/>
                  </a:ext>
                </a:extLst>
              </a:tr>
            </a:tbl>
          </a:graphicData>
        </a:graphic>
      </p:graphicFrame>
      <p:graphicFrame>
        <p:nvGraphicFramePr>
          <p:cNvPr id="7" name="Table 4">
            <a:extLst>
              <a:ext uri="{FF2B5EF4-FFF2-40B4-BE49-F238E27FC236}">
                <a16:creationId xmlns:a16="http://schemas.microsoft.com/office/drawing/2014/main" id="{A236D1DD-E8D7-C243-9C02-3645307DB5F5}"/>
              </a:ext>
            </a:extLst>
          </p:cNvPr>
          <p:cNvGraphicFramePr>
            <a:graphicFrameLocks/>
          </p:cNvGraphicFramePr>
          <p:nvPr>
            <p:extLst>
              <p:ext uri="{D42A27DB-BD31-4B8C-83A1-F6EECF244321}">
                <p14:modId xmlns:p14="http://schemas.microsoft.com/office/powerpoint/2010/main" val="2724156993"/>
              </p:ext>
            </p:extLst>
          </p:nvPr>
        </p:nvGraphicFramePr>
        <p:xfrm>
          <a:off x="6747424" y="1728581"/>
          <a:ext cx="4589138" cy="2239637"/>
        </p:xfrm>
        <a:graphic>
          <a:graphicData uri="http://schemas.openxmlformats.org/drawingml/2006/table">
            <a:tbl>
              <a:tblPr firstRow="1" bandRow="1">
                <a:tableStyleId>{5C22544A-7EE6-4342-B048-85BDC9FD1C3A}</a:tableStyleId>
              </a:tblPr>
              <a:tblGrid>
                <a:gridCol w="3954443">
                  <a:extLst>
                    <a:ext uri="{9D8B030D-6E8A-4147-A177-3AD203B41FA5}">
                      <a16:colId xmlns:a16="http://schemas.microsoft.com/office/drawing/2014/main" val="2954088137"/>
                    </a:ext>
                  </a:extLst>
                </a:gridCol>
                <a:gridCol w="634695">
                  <a:extLst>
                    <a:ext uri="{9D8B030D-6E8A-4147-A177-3AD203B41FA5}">
                      <a16:colId xmlns:a16="http://schemas.microsoft.com/office/drawing/2014/main" val="655648206"/>
                    </a:ext>
                  </a:extLst>
                </a:gridCol>
              </a:tblGrid>
              <a:tr h="403119">
                <a:tc gridSpan="2">
                  <a:txBody>
                    <a:bodyPr/>
                    <a:lstStyle/>
                    <a:p>
                      <a:pPr algn="ctr"/>
                      <a:r>
                        <a:rPr lang="en-GB" dirty="0"/>
                        <a:t>From Who</a:t>
                      </a:r>
                    </a:p>
                  </a:txBody>
                  <a:tcPr/>
                </a:tc>
                <a:tc hMerge="1">
                  <a:txBody>
                    <a:bodyPr/>
                    <a:lstStyle/>
                    <a:p>
                      <a:endParaRPr lang="en-GB" dirty="0"/>
                    </a:p>
                  </a:txBody>
                  <a:tcPr/>
                </a:tc>
                <a:extLst>
                  <a:ext uri="{0D108BD9-81ED-4DB2-BD59-A6C34878D82A}">
                    <a16:rowId xmlns:a16="http://schemas.microsoft.com/office/drawing/2014/main" val="2288870915"/>
                  </a:ext>
                </a:extLst>
              </a:tr>
              <a:tr h="365263">
                <a:tc>
                  <a:txBody>
                    <a:bodyPr/>
                    <a:lstStyle/>
                    <a:p>
                      <a:pPr algn="l" rtl="0" fontAlgn="b"/>
                      <a:r>
                        <a:rPr lang="en-GB" sz="2112" kern="1200" dirty="0">
                          <a:solidFill>
                            <a:schemeClr val="dk1"/>
                          </a:solidFill>
                          <a:latin typeface="+mn-lt"/>
                          <a:ea typeface="+mn-ea"/>
                          <a:cs typeface="+mn-cs"/>
                        </a:rPr>
                        <a:t>ICU pharmacy team</a:t>
                      </a:r>
                    </a:p>
                  </a:txBody>
                  <a:tcPr marL="9525" marR="9525" marT="9525" marB="0" anchor="b"/>
                </a:tc>
                <a:tc>
                  <a:txBody>
                    <a:bodyPr/>
                    <a:lstStyle/>
                    <a:p>
                      <a:pPr algn="ctr" rtl="0" fontAlgn="b"/>
                      <a:r>
                        <a:rPr lang="en-GB" sz="2112" kern="1200" dirty="0">
                          <a:solidFill>
                            <a:schemeClr val="dk1"/>
                          </a:solidFill>
                          <a:latin typeface="+mn-lt"/>
                          <a:ea typeface="+mn-ea"/>
                          <a:cs typeface="+mn-cs"/>
                        </a:rPr>
                        <a:t>27</a:t>
                      </a:r>
                    </a:p>
                  </a:txBody>
                  <a:tcPr marL="9525" marR="9525" marT="9525" marB="0" anchor="b"/>
                </a:tc>
                <a:extLst>
                  <a:ext uri="{0D108BD9-81ED-4DB2-BD59-A6C34878D82A}">
                    <a16:rowId xmlns:a16="http://schemas.microsoft.com/office/drawing/2014/main" val="679619494"/>
                  </a:ext>
                </a:extLst>
              </a:tr>
              <a:tr h="365263">
                <a:tc>
                  <a:txBody>
                    <a:bodyPr/>
                    <a:lstStyle/>
                    <a:p>
                      <a:pPr algn="l" rtl="0" fontAlgn="b"/>
                      <a:r>
                        <a:rPr lang="en-GB" sz="2112" kern="1200" dirty="0">
                          <a:solidFill>
                            <a:schemeClr val="dk1"/>
                          </a:solidFill>
                          <a:latin typeface="+mn-lt"/>
                          <a:ea typeface="+mn-ea"/>
                          <a:cs typeface="+mn-cs"/>
                        </a:rPr>
                        <a:t>Other staff members </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561883393"/>
                  </a:ext>
                </a:extLst>
              </a:tr>
              <a:tr h="365263">
                <a:tc>
                  <a:txBody>
                    <a:bodyPr/>
                    <a:lstStyle/>
                    <a:p>
                      <a:pPr algn="l" rtl="0" fontAlgn="b"/>
                      <a:r>
                        <a:rPr lang="en-GB" sz="2112" kern="1200" dirty="0">
                          <a:solidFill>
                            <a:schemeClr val="dk1"/>
                          </a:solidFill>
                          <a:latin typeface="+mn-lt"/>
                          <a:ea typeface="+mn-ea"/>
                          <a:cs typeface="+mn-cs"/>
                        </a:rPr>
                        <a:t>Doctors</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864043078"/>
                  </a:ext>
                </a:extLst>
              </a:tr>
              <a:tr h="365263">
                <a:tc>
                  <a:txBody>
                    <a:bodyPr/>
                    <a:lstStyle/>
                    <a:p>
                      <a:pPr algn="l" rtl="0" fontAlgn="b"/>
                      <a:r>
                        <a:rPr lang="en-GB" sz="2112" kern="1200" dirty="0">
                          <a:solidFill>
                            <a:schemeClr val="dk1"/>
                          </a:solidFill>
                          <a:latin typeface="+mn-lt"/>
                          <a:ea typeface="+mn-ea"/>
                          <a:cs typeface="+mn-cs"/>
                        </a:rPr>
                        <a:t>Nurses</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3124250727"/>
                  </a:ext>
                </a:extLst>
              </a:tr>
              <a:tr h="365263">
                <a:tc>
                  <a:txBody>
                    <a:bodyPr/>
                    <a:lstStyle/>
                    <a:p>
                      <a:pPr algn="l" rtl="0" fontAlgn="b"/>
                      <a:r>
                        <a:rPr lang="en-GB" sz="2112" kern="1200" dirty="0">
                          <a:solidFill>
                            <a:schemeClr val="dk1"/>
                          </a:solidFill>
                          <a:latin typeface="+mn-lt"/>
                          <a:ea typeface="+mn-ea"/>
                          <a:cs typeface="+mn-cs"/>
                        </a:rPr>
                        <a:t>Wellbeing team</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477717367"/>
                  </a:ext>
                </a:extLst>
              </a:tr>
            </a:tbl>
          </a:graphicData>
        </a:graphic>
      </p:graphicFrame>
      <p:graphicFrame>
        <p:nvGraphicFramePr>
          <p:cNvPr id="9" name="Table 4">
            <a:extLst>
              <a:ext uri="{FF2B5EF4-FFF2-40B4-BE49-F238E27FC236}">
                <a16:creationId xmlns:a16="http://schemas.microsoft.com/office/drawing/2014/main" id="{FBA77EB4-4DAD-8D4A-8FDD-4987E13F1624}"/>
              </a:ext>
            </a:extLst>
          </p:cNvPr>
          <p:cNvGraphicFramePr>
            <a:graphicFrameLocks/>
          </p:cNvGraphicFramePr>
          <p:nvPr>
            <p:extLst>
              <p:ext uri="{D42A27DB-BD31-4B8C-83A1-F6EECF244321}">
                <p14:modId xmlns:p14="http://schemas.microsoft.com/office/powerpoint/2010/main" val="1290122538"/>
              </p:ext>
            </p:extLst>
          </p:nvPr>
        </p:nvGraphicFramePr>
        <p:xfrm>
          <a:off x="6747424" y="4069043"/>
          <a:ext cx="4589138" cy="2604900"/>
        </p:xfrm>
        <a:graphic>
          <a:graphicData uri="http://schemas.openxmlformats.org/drawingml/2006/table">
            <a:tbl>
              <a:tblPr firstRow="1" bandRow="1">
                <a:tableStyleId>{5C22544A-7EE6-4342-B048-85BDC9FD1C3A}</a:tableStyleId>
              </a:tblPr>
              <a:tblGrid>
                <a:gridCol w="3954443">
                  <a:extLst>
                    <a:ext uri="{9D8B030D-6E8A-4147-A177-3AD203B41FA5}">
                      <a16:colId xmlns:a16="http://schemas.microsoft.com/office/drawing/2014/main" val="2954088137"/>
                    </a:ext>
                  </a:extLst>
                </a:gridCol>
                <a:gridCol w="634695">
                  <a:extLst>
                    <a:ext uri="{9D8B030D-6E8A-4147-A177-3AD203B41FA5}">
                      <a16:colId xmlns:a16="http://schemas.microsoft.com/office/drawing/2014/main" val="655648206"/>
                    </a:ext>
                  </a:extLst>
                </a:gridCol>
              </a:tblGrid>
              <a:tr h="403119">
                <a:tc gridSpan="2">
                  <a:txBody>
                    <a:bodyPr/>
                    <a:lstStyle/>
                    <a:p>
                      <a:pPr algn="ctr"/>
                      <a:r>
                        <a:rPr lang="en-GB" dirty="0"/>
                        <a:t>How</a:t>
                      </a:r>
                    </a:p>
                  </a:txBody>
                  <a:tcPr/>
                </a:tc>
                <a:tc hMerge="1">
                  <a:txBody>
                    <a:bodyPr/>
                    <a:lstStyle/>
                    <a:p>
                      <a:endParaRPr lang="en-GB" dirty="0"/>
                    </a:p>
                  </a:txBody>
                  <a:tcPr/>
                </a:tc>
                <a:extLst>
                  <a:ext uri="{0D108BD9-81ED-4DB2-BD59-A6C34878D82A}">
                    <a16:rowId xmlns:a16="http://schemas.microsoft.com/office/drawing/2014/main" val="2288870915"/>
                  </a:ext>
                </a:extLst>
              </a:tr>
              <a:tr h="365263">
                <a:tc>
                  <a:txBody>
                    <a:bodyPr/>
                    <a:lstStyle/>
                    <a:p>
                      <a:pPr algn="l" rtl="0" fontAlgn="b"/>
                      <a:r>
                        <a:rPr lang="en-GB" sz="2112" kern="1200" dirty="0">
                          <a:solidFill>
                            <a:schemeClr val="dk1"/>
                          </a:solidFill>
                          <a:latin typeface="+mn-lt"/>
                          <a:ea typeface="+mn-ea"/>
                          <a:cs typeface="+mn-cs"/>
                        </a:rPr>
                        <a:t>Shadowing</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679619494"/>
                  </a:ext>
                </a:extLst>
              </a:tr>
              <a:tr h="365263">
                <a:tc>
                  <a:txBody>
                    <a:bodyPr/>
                    <a:lstStyle/>
                    <a:p>
                      <a:pPr algn="l" rtl="0" fontAlgn="b"/>
                      <a:r>
                        <a:rPr lang="en-GB" sz="2112" kern="1200" dirty="0">
                          <a:solidFill>
                            <a:schemeClr val="dk1"/>
                          </a:solidFill>
                          <a:latin typeface="+mn-lt"/>
                          <a:ea typeface="+mn-ea"/>
                          <a:cs typeface="+mn-cs"/>
                        </a:rPr>
                        <a:t>Huddles</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561883393"/>
                  </a:ext>
                </a:extLst>
              </a:tr>
              <a:tr h="365263">
                <a:tc>
                  <a:txBody>
                    <a:bodyPr/>
                    <a:lstStyle/>
                    <a:p>
                      <a:pPr algn="l" rtl="0" fontAlgn="b"/>
                      <a:r>
                        <a:rPr lang="en-GB" sz="2112" kern="1200" dirty="0">
                          <a:solidFill>
                            <a:schemeClr val="dk1"/>
                          </a:solidFill>
                          <a:latin typeface="+mn-lt"/>
                          <a:ea typeface="+mn-ea"/>
                          <a:cs typeface="+mn-cs"/>
                        </a:rPr>
                        <a:t>Teaching sessions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2864043078"/>
                  </a:ext>
                </a:extLst>
              </a:tr>
              <a:tr h="365263">
                <a:tc>
                  <a:txBody>
                    <a:bodyPr/>
                    <a:lstStyle/>
                    <a:p>
                      <a:pPr algn="l" rtl="0" fontAlgn="b"/>
                      <a:r>
                        <a:rPr lang="en-GB" sz="2112" kern="1200" dirty="0">
                          <a:solidFill>
                            <a:schemeClr val="dk1"/>
                          </a:solidFill>
                          <a:latin typeface="+mn-lt"/>
                          <a:ea typeface="+mn-ea"/>
                          <a:cs typeface="+mn-cs"/>
                        </a:rPr>
                        <a:t>Self-directed study</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3124250727"/>
                  </a:ext>
                </a:extLst>
              </a:tr>
              <a:tr h="365263">
                <a:tc>
                  <a:txBody>
                    <a:bodyPr/>
                    <a:lstStyle/>
                    <a:p>
                      <a:pPr algn="l" rtl="0" fontAlgn="b"/>
                      <a:r>
                        <a:rPr lang="en-GB" sz="2112" kern="1200" dirty="0">
                          <a:solidFill>
                            <a:schemeClr val="dk1"/>
                          </a:solidFill>
                          <a:latin typeface="+mn-lt"/>
                          <a:ea typeface="+mn-ea"/>
                          <a:cs typeface="+mn-cs"/>
                        </a:rPr>
                        <a:t>Ward round</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3606032434"/>
                  </a:ext>
                </a:extLst>
              </a:tr>
              <a:tr h="365263">
                <a:tc>
                  <a:txBody>
                    <a:bodyPr/>
                    <a:lstStyle/>
                    <a:p>
                      <a:pPr algn="l" rtl="0" fontAlgn="b"/>
                      <a:r>
                        <a:rPr lang="en-GB" sz="2112" kern="1200" dirty="0">
                          <a:solidFill>
                            <a:schemeClr val="dk1"/>
                          </a:solidFill>
                          <a:latin typeface="+mn-lt"/>
                          <a:ea typeface="+mn-ea"/>
                          <a:cs typeface="+mn-cs"/>
                        </a:rPr>
                        <a:t>Microsoft teams</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477717367"/>
                  </a:ext>
                </a:extLst>
              </a:tr>
            </a:tbl>
          </a:graphicData>
        </a:graphic>
      </p:graphicFrame>
    </p:spTree>
    <p:extLst>
      <p:ext uri="{BB962C8B-B14F-4D97-AF65-F5344CB8AC3E}">
        <p14:creationId xmlns:p14="http://schemas.microsoft.com/office/powerpoint/2010/main" val="287176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12551" y="1843166"/>
            <a:ext cx="11137409" cy="4751389"/>
          </a:xfrm>
        </p:spPr>
        <p:txBody>
          <a:bodyPr/>
          <a:lstStyle/>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endParaRPr lang="en-US"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800" b="1" dirty="0">
                <a:solidFill>
                  <a:schemeClr val="accent1"/>
                </a:solidFill>
              </a:rPr>
              <a:t>Discussion Q</a:t>
            </a:r>
            <a:r>
              <a:rPr lang="en-US" sz="2800" b="1" dirty="0"/>
              <a:t>3: What were the most useful things you learnt whilst looking after patient in CC? Who did you learn this from and how?</a:t>
            </a:r>
            <a:endParaRPr lang="en-US" sz="2800" dirty="0"/>
          </a:p>
        </p:txBody>
      </p:sp>
      <p:sp>
        <p:nvSpPr>
          <p:cNvPr id="22" name="Rectangle 21">
            <a:extLst>
              <a:ext uri="{FF2B5EF4-FFF2-40B4-BE49-F238E27FC236}">
                <a16:creationId xmlns:a16="http://schemas.microsoft.com/office/drawing/2014/main" id="{C65ED6BF-D6EC-FD49-873A-381E0A09805A}"/>
              </a:ext>
            </a:extLst>
          </p:cNvPr>
          <p:cNvSpPr/>
          <p:nvPr/>
        </p:nvSpPr>
        <p:spPr>
          <a:xfrm>
            <a:off x="527051" y="1949439"/>
            <a:ext cx="11258946" cy="3139321"/>
          </a:xfrm>
          <a:prstGeom prst="rect">
            <a:avLst/>
          </a:prstGeom>
        </p:spPr>
        <p:txBody>
          <a:bodyPr wrap="square">
            <a:spAutoFit/>
          </a:bodyPr>
          <a:lstStyle/>
          <a:p>
            <a:pPr marL="285750" indent="-285750">
              <a:buFont typeface="Arial" panose="020B0604020202020204" pitchFamily="34" charset="0"/>
              <a:buChar char="•"/>
            </a:pPr>
            <a:r>
              <a:rPr lang="en-US" dirty="0"/>
              <a:t>It was felt that learning how to carry out a patient assessments in ICU was useful and some mentioned Mnemonics such as FLATCHUGs, RAAS and the A-E assessment </a:t>
            </a:r>
          </a:p>
          <a:p>
            <a:pPr marL="285750" indent="-285750">
              <a:buFont typeface="Arial" panose="020B0604020202020204" pitchFamily="34" charset="0"/>
              <a:buChar char="•"/>
            </a:pPr>
            <a:endParaRPr lang="en-US" dirty="0">
              <a:highlight>
                <a:srgbClr val="FFFF00"/>
              </a:highlight>
            </a:endParaRPr>
          </a:p>
          <a:p>
            <a:pPr marL="285750" indent="-285750">
              <a:buFont typeface="Arial" panose="020B0604020202020204" pitchFamily="34" charset="0"/>
              <a:buChar char="•"/>
            </a:pPr>
            <a:r>
              <a:rPr lang="en-US" dirty="0"/>
              <a:t>ICU drugs, particularly those relating to sedation and anticoagulation, were felt to be useful knowledge learnt on ICU</a:t>
            </a:r>
          </a:p>
          <a:p>
            <a:endParaRPr lang="en-US" dirty="0">
              <a:highlight>
                <a:srgbClr val="FFFF00"/>
              </a:highlight>
            </a:endParaRPr>
          </a:p>
          <a:p>
            <a:pPr marL="285750" indent="-285750">
              <a:buFont typeface="Arial" panose="020B0604020202020204" pitchFamily="34" charset="0"/>
              <a:buChar char="•"/>
            </a:pPr>
            <a:r>
              <a:rPr lang="en-US" dirty="0"/>
              <a:t>Non-technical skills including communication and teamwork were useful skills learned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ICU pharmacy team were the greatest source on knowledge for redeployed pharmacists mainly whilst shadowing, although many commented on the importance of other staff members</a:t>
            </a:r>
          </a:p>
          <a:p>
            <a:pPr marL="285750" indent="-285750">
              <a:buFont typeface="Arial" panose="020B0604020202020204" pitchFamily="34" charset="0"/>
              <a:buChar char="•"/>
            </a:pPr>
            <a:endParaRPr lang="en-US" dirty="0"/>
          </a:p>
        </p:txBody>
      </p:sp>
      <p:sp>
        <p:nvSpPr>
          <p:cNvPr id="33" name="Oval 158">
            <a:extLst>
              <a:ext uri="{FF2B5EF4-FFF2-40B4-BE49-F238E27FC236}">
                <a16:creationId xmlns:a16="http://schemas.microsoft.com/office/drawing/2014/main" id="{0B80547A-B119-8244-9837-B53C4AF0A5B7}"/>
              </a:ext>
            </a:extLst>
          </p:cNvPr>
          <p:cNvSpPr>
            <a:spLocks noChangeArrowheads="1"/>
          </p:cNvSpPr>
          <p:nvPr/>
        </p:nvSpPr>
        <p:spPr bwMode="auto">
          <a:xfrm>
            <a:off x="631090" y="6031580"/>
            <a:ext cx="24831" cy="36017"/>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Tree>
    <p:extLst>
      <p:ext uri="{BB962C8B-B14F-4D97-AF65-F5344CB8AC3E}">
        <p14:creationId xmlns:p14="http://schemas.microsoft.com/office/powerpoint/2010/main" val="210436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Q4a: What were the steepest learning curves you faced on redeployment? How did you overcome them?</a:t>
            </a:r>
            <a:endParaRPr lang="en-GB" sz="3200" b="1"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7" name="Table 4">
            <a:extLst>
              <a:ext uri="{FF2B5EF4-FFF2-40B4-BE49-F238E27FC236}">
                <a16:creationId xmlns:a16="http://schemas.microsoft.com/office/drawing/2014/main" id="{11EF5D0C-FE40-F54E-BDFD-EADC0863F923}"/>
              </a:ext>
            </a:extLst>
          </p:cNvPr>
          <p:cNvGraphicFramePr>
            <a:graphicFrameLocks noGrp="1"/>
          </p:cNvGraphicFramePr>
          <p:nvPr>
            <p:extLst>
              <p:ext uri="{D42A27DB-BD31-4B8C-83A1-F6EECF244321}">
                <p14:modId xmlns:p14="http://schemas.microsoft.com/office/powerpoint/2010/main" val="3889105688"/>
              </p:ext>
            </p:extLst>
          </p:nvPr>
        </p:nvGraphicFramePr>
        <p:xfrm>
          <a:off x="432123" y="1829406"/>
          <a:ext cx="7320399" cy="2817078"/>
        </p:xfrm>
        <a:graphic>
          <a:graphicData uri="http://schemas.openxmlformats.org/drawingml/2006/table">
            <a:tbl>
              <a:tblPr firstRow="1" bandRow="1">
                <a:tableStyleId>{5C22544A-7EE6-4342-B048-85BDC9FD1C3A}</a:tableStyleId>
              </a:tblPr>
              <a:tblGrid>
                <a:gridCol w="3106208">
                  <a:extLst>
                    <a:ext uri="{9D8B030D-6E8A-4147-A177-3AD203B41FA5}">
                      <a16:colId xmlns:a16="http://schemas.microsoft.com/office/drawing/2014/main" val="3846423990"/>
                    </a:ext>
                  </a:extLst>
                </a:gridCol>
                <a:gridCol w="477078">
                  <a:extLst>
                    <a:ext uri="{9D8B030D-6E8A-4147-A177-3AD203B41FA5}">
                      <a16:colId xmlns:a16="http://schemas.microsoft.com/office/drawing/2014/main" val="2122518428"/>
                    </a:ext>
                  </a:extLst>
                </a:gridCol>
                <a:gridCol w="3114261">
                  <a:extLst>
                    <a:ext uri="{9D8B030D-6E8A-4147-A177-3AD203B41FA5}">
                      <a16:colId xmlns:a16="http://schemas.microsoft.com/office/drawing/2014/main" val="2365030933"/>
                    </a:ext>
                  </a:extLst>
                </a:gridCol>
                <a:gridCol w="622852">
                  <a:extLst>
                    <a:ext uri="{9D8B030D-6E8A-4147-A177-3AD203B41FA5}">
                      <a16:colId xmlns:a16="http://schemas.microsoft.com/office/drawing/2014/main" val="2685137121"/>
                    </a:ext>
                  </a:extLst>
                </a:gridCol>
              </a:tblGrid>
              <a:tr h="403180">
                <a:tc gridSpan="2">
                  <a:txBody>
                    <a:bodyPr/>
                    <a:lstStyle/>
                    <a:p>
                      <a:pPr algn="ctr"/>
                      <a:r>
                        <a:rPr lang="en-GB" dirty="0"/>
                        <a:t>Skills and Knowledge</a:t>
                      </a:r>
                    </a:p>
                  </a:txBody>
                  <a:tcPr/>
                </a:tc>
                <a:tc hMerge="1">
                  <a:txBody>
                    <a:bodyPr/>
                    <a:lstStyle/>
                    <a:p>
                      <a:endParaRPr lang="en-GB" dirty="0"/>
                    </a:p>
                  </a:txBody>
                  <a:tcPr/>
                </a:tc>
                <a:tc gridSpan="2">
                  <a:txBody>
                    <a:bodyPr/>
                    <a:lstStyle/>
                    <a:p>
                      <a:pPr algn="ctr"/>
                      <a:r>
                        <a:rPr lang="en-GB" dirty="0"/>
                        <a:t>Other</a:t>
                      </a:r>
                    </a:p>
                  </a:txBody>
                  <a:tcPr/>
                </a:tc>
                <a:tc hMerge="1">
                  <a:txBody>
                    <a:bodyPr/>
                    <a:lstStyle/>
                    <a:p>
                      <a:endParaRPr lang="en-GB" dirty="0"/>
                    </a:p>
                  </a:txBody>
                  <a:tcPr/>
                </a:tc>
                <a:extLst>
                  <a:ext uri="{0D108BD9-81ED-4DB2-BD59-A6C34878D82A}">
                    <a16:rowId xmlns:a16="http://schemas.microsoft.com/office/drawing/2014/main" val="2670054699"/>
                  </a:ext>
                </a:extLst>
              </a:tr>
              <a:tr h="400626">
                <a:tc>
                  <a:txBody>
                    <a:bodyPr/>
                    <a:lstStyle/>
                    <a:p>
                      <a:pPr algn="l" rtl="0" fontAlgn="b"/>
                      <a:r>
                        <a:rPr lang="en-GB" sz="2112" kern="1200" dirty="0">
                          <a:solidFill>
                            <a:schemeClr val="dk1"/>
                          </a:solidFill>
                          <a:latin typeface="+mn-lt"/>
                          <a:ea typeface="+mn-ea"/>
                          <a:cs typeface="+mn-cs"/>
                        </a:rPr>
                        <a:t>ICU Drugs/drug formulation</a:t>
                      </a:r>
                    </a:p>
                  </a:txBody>
                  <a:tcPr marL="9525" marR="9525" marT="9525" marB="0" anchor="b"/>
                </a:tc>
                <a:tc>
                  <a:txBody>
                    <a:bodyPr/>
                    <a:lstStyle/>
                    <a:p>
                      <a:pPr algn="ctr" rtl="0" fontAlgn="b"/>
                      <a:r>
                        <a:rPr lang="en-GB" sz="2112" kern="1200" dirty="0">
                          <a:solidFill>
                            <a:schemeClr val="dk1"/>
                          </a:solidFill>
                          <a:latin typeface="+mn-lt"/>
                          <a:ea typeface="+mn-ea"/>
                          <a:cs typeface="+mn-cs"/>
                        </a:rPr>
                        <a:t>9</a:t>
                      </a:r>
                    </a:p>
                  </a:txBody>
                  <a:tcPr marL="9525" marR="9525" marT="9525" marB="0" anchor="b"/>
                </a:tc>
                <a:tc>
                  <a:txBody>
                    <a:bodyPr/>
                    <a:lstStyle/>
                    <a:p>
                      <a:pPr algn="l" rtl="0" fontAlgn="b"/>
                      <a:r>
                        <a:rPr lang="en-GB" sz="2112" kern="1200" dirty="0">
                          <a:solidFill>
                            <a:schemeClr val="dk1"/>
                          </a:solidFill>
                          <a:latin typeface="+mn-lt"/>
                          <a:ea typeface="+mn-ea"/>
                          <a:cs typeface="+mn-cs"/>
                        </a:rPr>
                        <a:t>New Environment/role</a:t>
                      </a:r>
                    </a:p>
                  </a:txBody>
                  <a:tcPr marL="9525" marR="9525" marT="9525" marB="0" anchor="b"/>
                </a:tc>
                <a:tc>
                  <a:txBody>
                    <a:bodyPr/>
                    <a:lstStyle/>
                    <a:p>
                      <a:pPr algn="ctr" rtl="0" fontAlgn="b"/>
                      <a:r>
                        <a:rPr lang="en-GB" sz="2112" kern="1200" dirty="0">
                          <a:solidFill>
                            <a:schemeClr val="dk1"/>
                          </a:solidFill>
                          <a:latin typeface="+mn-lt"/>
                          <a:ea typeface="+mn-ea"/>
                          <a:cs typeface="+mn-cs"/>
                        </a:rPr>
                        <a:t>11</a:t>
                      </a:r>
                    </a:p>
                  </a:txBody>
                  <a:tcPr marL="9525" marR="9525" marT="9525" marB="0" anchor="b"/>
                </a:tc>
                <a:extLst>
                  <a:ext uri="{0D108BD9-81ED-4DB2-BD59-A6C34878D82A}">
                    <a16:rowId xmlns:a16="http://schemas.microsoft.com/office/drawing/2014/main" val="2431330949"/>
                  </a:ext>
                </a:extLst>
              </a:tr>
              <a:tr h="400626">
                <a:tc>
                  <a:txBody>
                    <a:bodyPr/>
                    <a:lstStyle/>
                    <a:p>
                      <a:pPr algn="l" rtl="0" fontAlgn="b"/>
                      <a:r>
                        <a:rPr lang="en-GB" sz="2112" kern="1200" dirty="0">
                          <a:solidFill>
                            <a:schemeClr val="dk1"/>
                          </a:solidFill>
                          <a:latin typeface="+mn-lt"/>
                          <a:ea typeface="+mn-ea"/>
                          <a:cs typeface="+mn-cs"/>
                        </a:rPr>
                        <a:t>PPE and infection control</a:t>
                      </a:r>
                    </a:p>
                  </a:txBody>
                  <a:tcPr marL="9525" marR="9525" marT="9525" marB="0" anchor="b"/>
                </a:tc>
                <a:tc>
                  <a:txBody>
                    <a:bodyPr/>
                    <a:lstStyle/>
                    <a:p>
                      <a:pPr algn="ctr" rtl="0" fontAlgn="b"/>
                      <a:r>
                        <a:rPr lang="en-GB" sz="2112" kern="1200">
                          <a:solidFill>
                            <a:schemeClr val="dk1"/>
                          </a:solidFill>
                          <a:latin typeface="+mn-lt"/>
                          <a:ea typeface="+mn-ea"/>
                          <a:cs typeface="+mn-cs"/>
                        </a:rPr>
                        <a:t>6</a:t>
                      </a:r>
                    </a:p>
                  </a:txBody>
                  <a:tcPr marL="9525" marR="9525" marT="9525" marB="0" anchor="b"/>
                </a:tc>
                <a:tc>
                  <a:txBody>
                    <a:bodyPr/>
                    <a:lstStyle/>
                    <a:p>
                      <a:pPr algn="l" rtl="0" fontAlgn="b"/>
                      <a:r>
                        <a:rPr lang="en-GB" sz="2112" kern="1200" dirty="0">
                          <a:solidFill>
                            <a:schemeClr val="dk1"/>
                          </a:solidFill>
                          <a:latin typeface="+mn-lt"/>
                          <a:ea typeface="+mn-ea"/>
                          <a:cs typeface="+mn-cs"/>
                        </a:rPr>
                        <a:t>Psychological stress</a:t>
                      </a:r>
                    </a:p>
                  </a:txBody>
                  <a:tcPr marL="9525" marR="9525" marT="9525" marB="0" anchor="b"/>
                </a:tc>
                <a:tc>
                  <a:txBody>
                    <a:bodyPr/>
                    <a:lstStyle/>
                    <a:p>
                      <a:pPr algn="ctr" rtl="0" fontAlgn="b"/>
                      <a:r>
                        <a:rPr lang="en-GB" sz="2112" kern="1200" dirty="0">
                          <a:solidFill>
                            <a:schemeClr val="dk1"/>
                          </a:solidFill>
                          <a:latin typeface="+mn-lt"/>
                          <a:ea typeface="+mn-ea"/>
                          <a:cs typeface="+mn-cs"/>
                        </a:rPr>
                        <a:t>9</a:t>
                      </a:r>
                    </a:p>
                  </a:txBody>
                  <a:tcPr marL="9525" marR="9525" marT="9525" marB="0" anchor="b"/>
                </a:tc>
                <a:extLst>
                  <a:ext uri="{0D108BD9-81ED-4DB2-BD59-A6C34878D82A}">
                    <a16:rowId xmlns:a16="http://schemas.microsoft.com/office/drawing/2014/main" val="2417201025"/>
                  </a:ext>
                </a:extLst>
              </a:tr>
              <a:tr h="400626">
                <a:tc>
                  <a:txBody>
                    <a:bodyPr/>
                    <a:lstStyle/>
                    <a:p>
                      <a:pPr algn="l" rtl="0" fontAlgn="b"/>
                      <a:r>
                        <a:rPr lang="en-GB" sz="2112" kern="1200" dirty="0">
                          <a:solidFill>
                            <a:schemeClr val="dk1"/>
                          </a:solidFill>
                          <a:latin typeface="+mn-lt"/>
                          <a:ea typeface="+mn-ea"/>
                          <a:cs typeface="+mn-cs"/>
                        </a:rPr>
                        <a:t>Drug shortages/substitutes</a:t>
                      </a:r>
                    </a:p>
                  </a:txBody>
                  <a:tcPr marL="9525" marR="9525" marT="9525" marB="0" anchor="b"/>
                </a:tc>
                <a:tc>
                  <a:txBody>
                    <a:bodyPr/>
                    <a:lstStyle/>
                    <a:p>
                      <a:pPr algn="ctr" rtl="0" fontAlgn="b"/>
                      <a:r>
                        <a:rPr lang="en-GB" sz="2112" kern="1200">
                          <a:solidFill>
                            <a:schemeClr val="dk1"/>
                          </a:solidFill>
                          <a:latin typeface="+mn-lt"/>
                          <a:ea typeface="+mn-ea"/>
                          <a:cs typeface="+mn-cs"/>
                        </a:rPr>
                        <a:t>5</a:t>
                      </a:r>
                    </a:p>
                  </a:txBody>
                  <a:tcPr marL="9525" marR="9525" marT="9525" marB="0" anchor="b"/>
                </a:tc>
                <a:tc>
                  <a:txBody>
                    <a:bodyPr/>
                    <a:lstStyle/>
                    <a:p>
                      <a:pPr algn="l" rtl="0" fontAlgn="b"/>
                      <a:r>
                        <a:rPr lang="en-GB" sz="2112" kern="1200" dirty="0">
                          <a:solidFill>
                            <a:schemeClr val="dk1"/>
                          </a:solidFill>
                          <a:latin typeface="+mn-lt"/>
                          <a:ea typeface="+mn-ea"/>
                          <a:cs typeface="+mn-cs"/>
                        </a:rPr>
                        <a:t>Workload</a:t>
                      </a:r>
                    </a:p>
                  </a:txBody>
                  <a:tcPr marL="9525" marR="9525" marT="9525" marB="0" anchor="b"/>
                </a:tc>
                <a:tc>
                  <a:txBody>
                    <a:bodyPr/>
                    <a:lstStyle/>
                    <a:p>
                      <a:pPr algn="ctr" rtl="0" fontAlgn="b"/>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1735771730"/>
                  </a:ext>
                </a:extLst>
              </a:tr>
              <a:tr h="400626">
                <a:tc>
                  <a:txBody>
                    <a:bodyPr/>
                    <a:lstStyle/>
                    <a:p>
                      <a:pPr algn="l" rtl="0" fontAlgn="b"/>
                      <a:r>
                        <a:rPr lang="en-GB" sz="2112" kern="1200" dirty="0">
                          <a:solidFill>
                            <a:schemeClr val="dk1"/>
                          </a:solidFill>
                          <a:latin typeface="+mn-lt"/>
                          <a:ea typeface="+mn-ea"/>
                          <a:cs typeface="+mn-cs"/>
                        </a:rPr>
                        <a:t>Patient assessment</a:t>
                      </a:r>
                    </a:p>
                  </a:txBody>
                  <a:tcPr marL="9525" marR="9525" marT="9525" marB="0" anchor="b"/>
                </a:tc>
                <a:tc>
                  <a:txBody>
                    <a:bodyPr/>
                    <a:lstStyle/>
                    <a:p>
                      <a:pPr algn="ctr" rtl="0" fontAlgn="b"/>
                      <a:r>
                        <a:rPr lang="en-GB" sz="2112" kern="1200">
                          <a:solidFill>
                            <a:schemeClr val="dk1"/>
                          </a:solidFill>
                          <a:latin typeface="+mn-lt"/>
                          <a:ea typeface="+mn-ea"/>
                          <a:cs typeface="+mn-cs"/>
                        </a:rPr>
                        <a:t>5</a:t>
                      </a:r>
                    </a:p>
                  </a:txBody>
                  <a:tcPr marL="9525" marR="9525" marT="9525" marB="0" anchor="b"/>
                </a:tc>
                <a:tc>
                  <a:txBody>
                    <a:bodyPr/>
                    <a:lstStyle/>
                    <a:p>
                      <a:pPr algn="l" rtl="0" fontAlgn="b"/>
                      <a:r>
                        <a:rPr lang="en-GB" sz="2112" kern="1200" dirty="0">
                          <a:solidFill>
                            <a:schemeClr val="dk1"/>
                          </a:solidFill>
                          <a:latin typeface="+mn-lt"/>
                          <a:ea typeface="+mn-ea"/>
                          <a:cs typeface="+mn-cs"/>
                        </a:rPr>
                        <a:t>Working with non-ICU staff</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323827341"/>
                  </a:ext>
                </a:extLst>
              </a:tr>
              <a:tr h="400626">
                <a:tc>
                  <a:txBody>
                    <a:bodyPr/>
                    <a:lstStyle/>
                    <a:p>
                      <a:pPr algn="l" rtl="0" fontAlgn="b"/>
                      <a:r>
                        <a:rPr lang="en-GB" sz="2112" kern="1200" dirty="0">
                          <a:solidFill>
                            <a:schemeClr val="dk1"/>
                          </a:solidFill>
                          <a:latin typeface="+mn-lt"/>
                          <a:ea typeface="+mn-ea"/>
                          <a:cs typeface="+mn-cs"/>
                        </a:rPr>
                        <a:t>Clinical trials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algn="l" rtl="0" fontAlgn="b"/>
                      <a:r>
                        <a:rPr lang="en-GB" sz="2112" kern="1200" dirty="0">
                          <a:solidFill>
                            <a:schemeClr val="dk1"/>
                          </a:solidFill>
                          <a:latin typeface="+mn-lt"/>
                          <a:ea typeface="+mn-ea"/>
                          <a:cs typeface="+mn-cs"/>
                        </a:rPr>
                        <a:t>Physical stress</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799069424"/>
                  </a:ext>
                </a:extLst>
              </a:tr>
              <a:tr h="400626">
                <a:tc>
                  <a:txBody>
                    <a:bodyPr/>
                    <a:lstStyle/>
                    <a:p>
                      <a:pPr algn="l" rtl="0"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GB"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l" rtl="0" fontAlgn="b"/>
                      <a:r>
                        <a:rPr lang="en-GB" sz="2112" kern="1200" dirty="0">
                          <a:solidFill>
                            <a:schemeClr val="dk1"/>
                          </a:solidFill>
                          <a:latin typeface="+mn-lt"/>
                          <a:ea typeface="+mn-ea"/>
                          <a:cs typeface="+mn-cs"/>
                        </a:rPr>
                        <a:t>Working as MDT</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4150995473"/>
                  </a:ext>
                </a:extLst>
              </a:tr>
            </a:tbl>
          </a:graphicData>
        </a:graphic>
      </p:graphicFrame>
      <p:graphicFrame>
        <p:nvGraphicFramePr>
          <p:cNvPr id="8" name="Table 3">
            <a:extLst>
              <a:ext uri="{FF2B5EF4-FFF2-40B4-BE49-F238E27FC236}">
                <a16:creationId xmlns:a16="http://schemas.microsoft.com/office/drawing/2014/main" id="{8DE01488-6875-CE4E-9113-4F6664574898}"/>
              </a:ext>
            </a:extLst>
          </p:cNvPr>
          <p:cNvGraphicFramePr>
            <a:graphicFrameLocks noGrp="1"/>
          </p:cNvGraphicFramePr>
          <p:nvPr>
            <p:extLst>
              <p:ext uri="{D42A27DB-BD31-4B8C-83A1-F6EECF244321}">
                <p14:modId xmlns:p14="http://schemas.microsoft.com/office/powerpoint/2010/main" val="1368971468"/>
              </p:ext>
            </p:extLst>
          </p:nvPr>
        </p:nvGraphicFramePr>
        <p:xfrm>
          <a:off x="7977808" y="1829406"/>
          <a:ext cx="3525080" cy="3750882"/>
        </p:xfrm>
        <a:graphic>
          <a:graphicData uri="http://schemas.openxmlformats.org/drawingml/2006/table">
            <a:tbl>
              <a:tblPr firstRow="1" bandRow="1">
                <a:tableStyleId>{5C22544A-7EE6-4342-B048-85BDC9FD1C3A}</a:tableStyleId>
              </a:tblPr>
              <a:tblGrid>
                <a:gridCol w="2875723">
                  <a:extLst>
                    <a:ext uri="{9D8B030D-6E8A-4147-A177-3AD203B41FA5}">
                      <a16:colId xmlns:a16="http://schemas.microsoft.com/office/drawing/2014/main" val="1768799076"/>
                    </a:ext>
                  </a:extLst>
                </a:gridCol>
                <a:gridCol w="649357">
                  <a:extLst>
                    <a:ext uri="{9D8B030D-6E8A-4147-A177-3AD203B41FA5}">
                      <a16:colId xmlns:a16="http://schemas.microsoft.com/office/drawing/2014/main" val="3321782768"/>
                    </a:ext>
                  </a:extLst>
                </a:gridCol>
              </a:tblGrid>
              <a:tr h="370840">
                <a:tc gridSpan="2">
                  <a:txBody>
                    <a:bodyPr/>
                    <a:lstStyle/>
                    <a:p>
                      <a:r>
                        <a:rPr lang="en-GB" dirty="0"/>
                        <a:t>How were they overcome</a:t>
                      </a:r>
                    </a:p>
                  </a:txBody>
                  <a:tcPr/>
                </a:tc>
                <a:tc hMerge="1">
                  <a:txBody>
                    <a:bodyPr/>
                    <a:lstStyle/>
                    <a:p>
                      <a:endParaRPr lang="en-GB" dirty="0"/>
                    </a:p>
                  </a:txBody>
                  <a:tcPr/>
                </a:tc>
                <a:extLst>
                  <a:ext uri="{0D108BD9-81ED-4DB2-BD59-A6C34878D82A}">
                    <a16:rowId xmlns:a16="http://schemas.microsoft.com/office/drawing/2014/main" val="129854801"/>
                  </a:ext>
                </a:extLst>
              </a:tr>
              <a:tr h="370840">
                <a:tc>
                  <a:txBody>
                    <a:bodyPr/>
                    <a:lstStyle/>
                    <a:p>
                      <a:pPr algn="l" rtl="0" fontAlgn="b"/>
                      <a:r>
                        <a:rPr lang="en-GB" sz="2112" kern="1200" dirty="0">
                          <a:solidFill>
                            <a:schemeClr val="dk1"/>
                          </a:solidFill>
                          <a:latin typeface="+mn-lt"/>
                          <a:ea typeface="+mn-ea"/>
                          <a:cs typeface="+mn-cs"/>
                        </a:rPr>
                        <a:t>Internet including apps</a:t>
                      </a:r>
                    </a:p>
                  </a:txBody>
                  <a:tcPr marL="9525" marR="9525" marT="9525" marB="0" anchor="b"/>
                </a:tc>
                <a:tc>
                  <a:txBody>
                    <a:bodyPr/>
                    <a:lstStyle/>
                    <a:p>
                      <a:pPr algn="ctr" rtl="0" fontAlgn="b"/>
                      <a:r>
                        <a:rPr lang="en-GB" sz="2112" kern="1200" dirty="0">
                          <a:solidFill>
                            <a:schemeClr val="dk1"/>
                          </a:solidFill>
                          <a:latin typeface="+mn-lt"/>
                          <a:ea typeface="+mn-ea"/>
                          <a:cs typeface="+mn-cs"/>
                        </a:rPr>
                        <a:t>21</a:t>
                      </a:r>
                    </a:p>
                  </a:txBody>
                  <a:tcPr marL="9525" marR="9525" marT="9525" marB="0" anchor="b"/>
                </a:tc>
                <a:extLst>
                  <a:ext uri="{0D108BD9-81ED-4DB2-BD59-A6C34878D82A}">
                    <a16:rowId xmlns:a16="http://schemas.microsoft.com/office/drawing/2014/main" val="2124897303"/>
                  </a:ext>
                </a:extLst>
              </a:tr>
              <a:tr h="370840">
                <a:tc>
                  <a:txBody>
                    <a:bodyPr/>
                    <a:lstStyle/>
                    <a:p>
                      <a:pPr algn="l" rtl="0" fontAlgn="b"/>
                      <a:r>
                        <a:rPr lang="en-GB" sz="2112" kern="1200" dirty="0">
                          <a:solidFill>
                            <a:schemeClr val="dk1"/>
                          </a:solidFill>
                          <a:latin typeface="+mn-lt"/>
                          <a:ea typeface="+mn-ea"/>
                          <a:cs typeface="+mn-cs"/>
                        </a:rPr>
                        <a:t>Colleague support</a:t>
                      </a:r>
                    </a:p>
                  </a:txBody>
                  <a:tcPr marL="9525" marR="9525" marT="9525" marB="0" anchor="b"/>
                </a:tc>
                <a:tc>
                  <a:txBody>
                    <a:bodyPr/>
                    <a:lstStyle/>
                    <a:p>
                      <a:pPr algn="ctr" rtl="0" fontAlgn="b"/>
                      <a:r>
                        <a:rPr lang="en-GB" sz="2112" kern="1200" dirty="0">
                          <a:solidFill>
                            <a:schemeClr val="dk1"/>
                          </a:solidFill>
                          <a:latin typeface="+mn-lt"/>
                          <a:ea typeface="+mn-ea"/>
                          <a:cs typeface="+mn-cs"/>
                        </a:rPr>
                        <a:t>20</a:t>
                      </a:r>
                    </a:p>
                  </a:txBody>
                  <a:tcPr marL="9525" marR="9525" marT="9525" marB="0" anchor="b"/>
                </a:tc>
                <a:extLst>
                  <a:ext uri="{0D108BD9-81ED-4DB2-BD59-A6C34878D82A}">
                    <a16:rowId xmlns:a16="http://schemas.microsoft.com/office/drawing/2014/main" val="2937453278"/>
                  </a:ext>
                </a:extLst>
              </a:tr>
              <a:tr h="370840">
                <a:tc>
                  <a:txBody>
                    <a:bodyPr/>
                    <a:lstStyle/>
                    <a:p>
                      <a:pPr algn="l" rtl="0" fontAlgn="b"/>
                      <a:r>
                        <a:rPr lang="en-GB" sz="2112" kern="1200" dirty="0">
                          <a:solidFill>
                            <a:schemeClr val="dk1"/>
                          </a:solidFill>
                          <a:latin typeface="+mn-lt"/>
                          <a:ea typeface="+mn-ea"/>
                          <a:cs typeface="+mn-cs"/>
                        </a:rPr>
                        <a:t>ICU pharmacists</a:t>
                      </a:r>
                    </a:p>
                  </a:txBody>
                  <a:tcPr marL="9525" marR="9525" marT="9525" marB="0" anchor="b"/>
                </a:tc>
                <a:tc>
                  <a:txBody>
                    <a:bodyPr/>
                    <a:lstStyle/>
                    <a:p>
                      <a:pPr algn="ctr" rtl="0" fontAlgn="b"/>
                      <a:r>
                        <a:rPr lang="en-GB" sz="2112" kern="1200" dirty="0">
                          <a:solidFill>
                            <a:schemeClr val="dk1"/>
                          </a:solidFill>
                          <a:latin typeface="+mn-lt"/>
                          <a:ea typeface="+mn-ea"/>
                          <a:cs typeface="+mn-cs"/>
                        </a:rPr>
                        <a:t>15</a:t>
                      </a:r>
                    </a:p>
                  </a:txBody>
                  <a:tcPr marL="9525" marR="9525" marT="9525" marB="0" anchor="b"/>
                </a:tc>
                <a:extLst>
                  <a:ext uri="{0D108BD9-81ED-4DB2-BD59-A6C34878D82A}">
                    <a16:rowId xmlns:a16="http://schemas.microsoft.com/office/drawing/2014/main" val="2822144663"/>
                  </a:ext>
                </a:extLst>
              </a:tr>
              <a:tr h="370840">
                <a:tc>
                  <a:txBody>
                    <a:bodyPr/>
                    <a:lstStyle/>
                    <a:p>
                      <a:pPr algn="l" rtl="0" fontAlgn="b"/>
                      <a:r>
                        <a:rPr lang="en-GB" sz="2112" kern="1200" dirty="0">
                          <a:solidFill>
                            <a:schemeClr val="dk1"/>
                          </a:solidFill>
                          <a:latin typeface="+mn-lt"/>
                          <a:ea typeface="+mn-ea"/>
                          <a:cs typeface="+mn-cs"/>
                        </a:rPr>
                        <a:t>Books/literature</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1561110204"/>
                  </a:ext>
                </a:extLst>
              </a:tr>
              <a:tr h="370840">
                <a:tc>
                  <a:txBody>
                    <a:bodyPr/>
                    <a:lstStyle/>
                    <a:p>
                      <a:pPr algn="l" rtl="0" fontAlgn="b"/>
                      <a:r>
                        <a:rPr lang="en-GB" sz="2112" kern="1200" dirty="0">
                          <a:solidFill>
                            <a:schemeClr val="dk1"/>
                          </a:solidFill>
                          <a:latin typeface="+mn-lt"/>
                          <a:ea typeface="+mn-ea"/>
                          <a:cs typeface="+mn-cs"/>
                        </a:rPr>
                        <a:t>Intranet/local guidelines</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3848214100"/>
                  </a:ext>
                </a:extLst>
              </a:tr>
              <a:tr h="370840">
                <a:tc>
                  <a:txBody>
                    <a:bodyPr/>
                    <a:lstStyle/>
                    <a:p>
                      <a:pPr algn="l" rtl="0" fontAlgn="b"/>
                      <a:r>
                        <a:rPr lang="en-GB" sz="2112" kern="1200" dirty="0">
                          <a:solidFill>
                            <a:schemeClr val="dk1"/>
                          </a:solidFill>
                          <a:latin typeface="+mn-lt"/>
                          <a:ea typeface="+mn-ea"/>
                          <a:cs typeface="+mn-cs"/>
                        </a:rPr>
                        <a:t>Support from trust</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758237310"/>
                  </a:ext>
                </a:extLst>
              </a:tr>
              <a:tr h="370840">
                <a:tc>
                  <a:txBody>
                    <a:bodyPr/>
                    <a:lstStyle/>
                    <a:p>
                      <a:pPr algn="l" rtl="0" fontAlgn="b"/>
                      <a:r>
                        <a:rPr lang="en-GB" sz="2112" kern="1200" dirty="0">
                          <a:solidFill>
                            <a:schemeClr val="dk1"/>
                          </a:solidFill>
                          <a:latin typeface="+mn-lt"/>
                          <a:ea typeface="+mn-ea"/>
                          <a:cs typeface="+mn-cs"/>
                        </a:rPr>
                        <a:t>Induction</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493588546"/>
                  </a:ext>
                </a:extLst>
              </a:tr>
              <a:tr h="370840">
                <a:tc>
                  <a:txBody>
                    <a:bodyPr/>
                    <a:lstStyle/>
                    <a:p>
                      <a:pPr algn="l" rtl="0" fontAlgn="b"/>
                      <a:r>
                        <a:rPr lang="en-GB" sz="2112" kern="1200" dirty="0">
                          <a:solidFill>
                            <a:schemeClr val="dk1"/>
                          </a:solidFill>
                          <a:latin typeface="+mn-lt"/>
                          <a:ea typeface="+mn-ea"/>
                          <a:cs typeface="+mn-cs"/>
                        </a:rPr>
                        <a:t>Clinical trial team</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943204168"/>
                  </a:ext>
                </a:extLst>
              </a:tr>
              <a:tr h="370840">
                <a:tc>
                  <a:txBody>
                    <a:bodyPr/>
                    <a:lstStyle/>
                    <a:p>
                      <a:pPr algn="l" rtl="0" fontAlgn="b"/>
                      <a:r>
                        <a:rPr lang="en-GB" sz="2112" kern="1200" dirty="0">
                          <a:solidFill>
                            <a:schemeClr val="dk1"/>
                          </a:solidFill>
                          <a:latin typeface="+mn-lt"/>
                          <a:ea typeface="+mn-ea"/>
                          <a:cs typeface="+mn-cs"/>
                        </a:rPr>
                        <a:t>Self-care</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891223241"/>
                  </a:ext>
                </a:extLst>
              </a:tr>
            </a:tbl>
          </a:graphicData>
        </a:graphic>
      </p:graphicFrame>
    </p:spTree>
    <p:extLst>
      <p:ext uri="{BB962C8B-B14F-4D97-AF65-F5344CB8AC3E}">
        <p14:creationId xmlns:p14="http://schemas.microsoft.com/office/powerpoint/2010/main" val="356704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1" y="1497307"/>
            <a:ext cx="11137409" cy="4751389"/>
          </a:xfrm>
        </p:spPr>
        <p:txBody>
          <a:bodyPr/>
          <a:lstStyle/>
          <a:p>
            <a:r>
              <a:rPr lang="en-US" sz="1800" dirty="0"/>
              <a:t>ICU drugs and drug formulations were a common response, along with PPE, drug shortages and patient assessment</a:t>
            </a:r>
          </a:p>
          <a:p>
            <a:r>
              <a:rPr lang="en-US" sz="1800" dirty="0"/>
              <a:t>The lack of knowledge about the new working environment and the new role was commonly discussed including where things were, how a shift worked and how the ICU team was structured </a:t>
            </a:r>
          </a:p>
          <a:p>
            <a:pPr marL="285750" indent="-285750"/>
            <a:r>
              <a:rPr lang="en-US" sz="1800" dirty="0"/>
              <a:t>Coping with psychological and physical stress were steep learning curves for many</a:t>
            </a:r>
          </a:p>
          <a:p>
            <a:pPr marL="822292" lvl="1" indent="-285750"/>
            <a:r>
              <a:rPr lang="en-US" sz="1800" dirty="0"/>
              <a:t>Physical stress included fatigue, dehydration and wearing PPE</a:t>
            </a:r>
          </a:p>
          <a:p>
            <a:pPr marL="285750" indent="-285750"/>
            <a:r>
              <a:rPr lang="en-US" sz="1800" dirty="0"/>
              <a:t>Colleagues, mainly ICU pharmacists, were crucial to managing the steep learning curves</a:t>
            </a:r>
          </a:p>
          <a:p>
            <a:pPr marL="285750" indent="-285750"/>
            <a:r>
              <a:rPr lang="en-US" sz="1800" dirty="0"/>
              <a:t>Additional training that people undertook was often online</a:t>
            </a:r>
          </a:p>
          <a:p>
            <a:pPr marL="285750" indent="-285750"/>
            <a:endParaRPr lang="en-US" sz="1800" dirty="0">
              <a:highlight>
                <a:srgbClr val="FFFF00"/>
              </a:highlight>
            </a:endParaRPr>
          </a:p>
          <a:p>
            <a:pPr marL="285750" indent="-285750"/>
            <a:endParaRPr lang="en-US" sz="1800" dirty="0"/>
          </a:p>
          <a:p>
            <a:pPr marL="285750" indent="-285750"/>
            <a:endParaRPr lang="en-US" sz="1800" dirty="0"/>
          </a:p>
          <a:p>
            <a:pPr marL="285750" indent="-285750"/>
            <a:endParaRPr lang="en-US" sz="1800" dirty="0"/>
          </a:p>
          <a:p>
            <a:endParaRPr lang="en-US"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800" b="1" dirty="0">
                <a:solidFill>
                  <a:schemeClr val="accent1"/>
                </a:solidFill>
              </a:rPr>
              <a:t>Discussion</a:t>
            </a:r>
            <a:r>
              <a:rPr lang="en-US" sz="2800" b="1" i="1" dirty="0">
                <a:solidFill>
                  <a:schemeClr val="accent1"/>
                </a:solidFill>
              </a:rPr>
              <a:t> </a:t>
            </a:r>
            <a:r>
              <a:rPr lang="en-US" sz="2800" b="1" dirty="0"/>
              <a:t>Q4: What were the steepest learning curves you faced on redeployment? How did you overcome them?</a:t>
            </a:r>
            <a:endParaRPr lang="en-US" sz="2800" dirty="0"/>
          </a:p>
        </p:txBody>
      </p:sp>
      <p:sp>
        <p:nvSpPr>
          <p:cNvPr id="22" name="Rectangle 21">
            <a:extLst>
              <a:ext uri="{FF2B5EF4-FFF2-40B4-BE49-F238E27FC236}">
                <a16:creationId xmlns:a16="http://schemas.microsoft.com/office/drawing/2014/main" id="{C65ED6BF-D6EC-FD49-873A-381E0A09805A}"/>
              </a:ext>
            </a:extLst>
          </p:cNvPr>
          <p:cNvSpPr/>
          <p:nvPr/>
        </p:nvSpPr>
        <p:spPr>
          <a:xfrm>
            <a:off x="405514" y="2596875"/>
            <a:ext cx="11258946" cy="646331"/>
          </a:xfrm>
          <a:prstGeom prst="rect">
            <a:avLst/>
          </a:prstGeom>
        </p:spPr>
        <p:txBody>
          <a:bodyPr wrap="square">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30" name="Group 29">
            <a:extLst>
              <a:ext uri="{FF2B5EF4-FFF2-40B4-BE49-F238E27FC236}">
                <a16:creationId xmlns:a16="http://schemas.microsoft.com/office/drawing/2014/main" id="{2DBAB662-FA67-BC49-A161-F1EA49B89085}"/>
              </a:ext>
            </a:extLst>
          </p:cNvPr>
          <p:cNvGrpSpPr>
            <a:grpSpLocks noChangeAspect="1"/>
          </p:cNvGrpSpPr>
          <p:nvPr/>
        </p:nvGrpSpPr>
        <p:grpSpPr>
          <a:xfrm>
            <a:off x="760096" y="4486141"/>
            <a:ext cx="797291" cy="796422"/>
            <a:chOff x="3405188" y="1804988"/>
            <a:chExt cx="1454150" cy="1452563"/>
          </a:xfrm>
        </p:grpSpPr>
        <p:sp>
          <p:nvSpPr>
            <p:cNvPr id="31" name="Oval 166">
              <a:extLst>
                <a:ext uri="{FF2B5EF4-FFF2-40B4-BE49-F238E27FC236}">
                  <a16:creationId xmlns:a16="http://schemas.microsoft.com/office/drawing/2014/main" id="{26E71722-36D3-7640-A5E0-D579CBB5BEE9}"/>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32" name="Freeform 153">
              <a:extLst>
                <a:ext uri="{FF2B5EF4-FFF2-40B4-BE49-F238E27FC236}">
                  <a16:creationId xmlns:a16="http://schemas.microsoft.com/office/drawing/2014/main" id="{9A52A9EF-6453-564D-80CE-B443B99D9F47}"/>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154">
              <a:extLst>
                <a:ext uri="{FF2B5EF4-FFF2-40B4-BE49-F238E27FC236}">
                  <a16:creationId xmlns:a16="http://schemas.microsoft.com/office/drawing/2014/main" id="{AE239B0D-4661-AE4B-9848-9106A8C7557E}"/>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155">
              <a:extLst>
                <a:ext uri="{FF2B5EF4-FFF2-40B4-BE49-F238E27FC236}">
                  <a16:creationId xmlns:a16="http://schemas.microsoft.com/office/drawing/2014/main" id="{48B6E379-90F9-374B-9768-84510BE36169}"/>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156">
              <a:extLst>
                <a:ext uri="{FF2B5EF4-FFF2-40B4-BE49-F238E27FC236}">
                  <a16:creationId xmlns:a16="http://schemas.microsoft.com/office/drawing/2014/main" id="{F37B5CD7-B69E-2949-880B-CA9D02159A7E}"/>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Oval 157">
              <a:extLst>
                <a:ext uri="{FF2B5EF4-FFF2-40B4-BE49-F238E27FC236}">
                  <a16:creationId xmlns:a16="http://schemas.microsoft.com/office/drawing/2014/main" id="{9C345EC3-AA5B-0E4C-AF59-9CE25F7259DB}"/>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Oval 158">
              <a:extLst>
                <a:ext uri="{FF2B5EF4-FFF2-40B4-BE49-F238E27FC236}">
                  <a16:creationId xmlns:a16="http://schemas.microsoft.com/office/drawing/2014/main" id="{1DE3153E-4CFC-2046-AA81-D01D7CB30093}"/>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159">
              <a:extLst>
                <a:ext uri="{FF2B5EF4-FFF2-40B4-BE49-F238E27FC236}">
                  <a16:creationId xmlns:a16="http://schemas.microsoft.com/office/drawing/2014/main" id="{73BF4103-1963-3045-B993-A320728E3C92}"/>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Freeform 160">
              <a:extLst>
                <a:ext uri="{FF2B5EF4-FFF2-40B4-BE49-F238E27FC236}">
                  <a16:creationId xmlns:a16="http://schemas.microsoft.com/office/drawing/2014/main" id="{404C08A8-41FB-B340-A87D-AAEF7C592CD4}"/>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Freeform 161">
              <a:extLst>
                <a:ext uri="{FF2B5EF4-FFF2-40B4-BE49-F238E27FC236}">
                  <a16:creationId xmlns:a16="http://schemas.microsoft.com/office/drawing/2014/main" id="{21B6DF77-BC3E-A140-B611-8F308054975B}"/>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162">
              <a:extLst>
                <a:ext uri="{FF2B5EF4-FFF2-40B4-BE49-F238E27FC236}">
                  <a16:creationId xmlns:a16="http://schemas.microsoft.com/office/drawing/2014/main" id="{C1304BAE-5048-4D4B-9691-7A0DF6DF263E}"/>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163">
              <a:extLst>
                <a:ext uri="{FF2B5EF4-FFF2-40B4-BE49-F238E27FC236}">
                  <a16:creationId xmlns:a16="http://schemas.microsoft.com/office/drawing/2014/main" id="{4E992F68-8916-0F48-8563-D3E5B936B425}"/>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164">
              <a:extLst>
                <a:ext uri="{FF2B5EF4-FFF2-40B4-BE49-F238E27FC236}">
                  <a16:creationId xmlns:a16="http://schemas.microsoft.com/office/drawing/2014/main" id="{EA41C729-5A2F-2445-93AD-8EEDFBD7463B}"/>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165">
              <a:extLst>
                <a:ext uri="{FF2B5EF4-FFF2-40B4-BE49-F238E27FC236}">
                  <a16:creationId xmlns:a16="http://schemas.microsoft.com/office/drawing/2014/main" id="{DBB57040-8386-6245-82DD-FBE6A6F15DCA}"/>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52" name="Group 51">
            <a:extLst>
              <a:ext uri="{FF2B5EF4-FFF2-40B4-BE49-F238E27FC236}">
                <a16:creationId xmlns:a16="http://schemas.microsoft.com/office/drawing/2014/main" id="{EDCF3586-F6D0-E34B-AB2A-9EBBFA216847}"/>
              </a:ext>
            </a:extLst>
          </p:cNvPr>
          <p:cNvGrpSpPr/>
          <p:nvPr/>
        </p:nvGrpSpPr>
        <p:grpSpPr>
          <a:xfrm>
            <a:off x="1772377" y="4342774"/>
            <a:ext cx="10089018" cy="656301"/>
            <a:chOff x="5201036" y="2372125"/>
            <a:chExt cx="8455635" cy="1039044"/>
          </a:xfrm>
        </p:grpSpPr>
        <p:grpSp>
          <p:nvGrpSpPr>
            <p:cNvPr id="53" name="Group 52">
              <a:extLst>
                <a:ext uri="{FF2B5EF4-FFF2-40B4-BE49-F238E27FC236}">
                  <a16:creationId xmlns:a16="http://schemas.microsoft.com/office/drawing/2014/main" id="{8B66B4AD-5CE0-B84F-B2AC-F570A160765C}"/>
                </a:ext>
              </a:extLst>
            </p:cNvPr>
            <p:cNvGrpSpPr>
              <a:grpSpLocks noChangeAspect="1"/>
            </p:cNvGrpSpPr>
            <p:nvPr/>
          </p:nvGrpSpPr>
          <p:grpSpPr>
            <a:xfrm>
              <a:off x="7864688" y="3257513"/>
              <a:ext cx="23955" cy="74260"/>
              <a:chOff x="4116388" y="2938463"/>
              <a:chExt cx="31750" cy="98425"/>
            </a:xfrm>
          </p:grpSpPr>
          <p:sp>
            <p:nvSpPr>
              <p:cNvPr id="55" name="Oval 157">
                <a:extLst>
                  <a:ext uri="{FF2B5EF4-FFF2-40B4-BE49-F238E27FC236}">
                    <a16:creationId xmlns:a16="http://schemas.microsoft.com/office/drawing/2014/main" id="{144996EA-F890-1949-8C27-F2A52C242061}"/>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Oval 158">
                <a:extLst>
                  <a:ext uri="{FF2B5EF4-FFF2-40B4-BE49-F238E27FC236}">
                    <a16:creationId xmlns:a16="http://schemas.microsoft.com/office/drawing/2014/main" id="{378DE0FA-A042-9E42-940D-2F785E346178}"/>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54" name="Oval Callout 3">
              <a:extLst>
                <a:ext uri="{FF2B5EF4-FFF2-40B4-BE49-F238E27FC236}">
                  <a16:creationId xmlns:a16="http://schemas.microsoft.com/office/drawing/2014/main" id="{6647023F-1F54-A449-A642-E0999AAC6F4F}"/>
                </a:ext>
              </a:extLst>
            </p:cNvPr>
            <p:cNvSpPr/>
            <p:nvPr/>
          </p:nvSpPr>
          <p:spPr>
            <a:xfrm>
              <a:off x="5201036" y="2372125"/>
              <a:ext cx="8455635" cy="1039044"/>
            </a:xfrm>
            <a:prstGeom prst="wedgeRectCallout">
              <a:avLst>
                <a:gd name="adj1" fmla="val -53830"/>
                <a:gd name="adj2" fmla="val 26766"/>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Arial" panose="020B0604020202020204" pitchFamily="34" charset="0"/>
                  <a:cs typeface="Arial" panose="020B0604020202020204" pitchFamily="34" charset="0"/>
                </a:rPr>
                <a:t>“</a:t>
              </a:r>
              <a:r>
                <a:rPr lang="en-GB" dirty="0">
                  <a:solidFill>
                    <a:schemeClr val="bg1"/>
                  </a:solidFill>
                </a:rPr>
                <a:t>knowledge base of the drugs used, infusion rates, various routes of administrations. how to get the information required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Redeployed Pharmacist</a:t>
              </a:r>
              <a:endParaRPr lang="en-US" b="1" i="1" dirty="0">
                <a:latin typeface="Arial" panose="020B0604020202020204" pitchFamily="34" charset="0"/>
                <a:cs typeface="Arial" panose="020B0604020202020204" pitchFamily="34" charset="0"/>
              </a:endParaRPr>
            </a:p>
          </p:txBody>
        </p:sp>
      </p:grpSp>
      <p:sp>
        <p:nvSpPr>
          <p:cNvPr id="27" name="Oval Callout 3">
            <a:extLst>
              <a:ext uri="{FF2B5EF4-FFF2-40B4-BE49-F238E27FC236}">
                <a16:creationId xmlns:a16="http://schemas.microsoft.com/office/drawing/2014/main" id="{71C8BB2C-6CC4-4645-942E-A1C183BC5AA5}"/>
              </a:ext>
            </a:extLst>
          </p:cNvPr>
          <p:cNvSpPr/>
          <p:nvPr/>
        </p:nvSpPr>
        <p:spPr>
          <a:xfrm>
            <a:off x="1790432" y="5843029"/>
            <a:ext cx="5723552" cy="631189"/>
          </a:xfrm>
          <a:prstGeom prst="wedgeRectCallout">
            <a:avLst>
              <a:gd name="adj1" fmla="val -56627"/>
              <a:gd name="adj2" fmla="val -39605"/>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Arial" panose="020B0604020202020204" pitchFamily="34" charset="0"/>
                <a:cs typeface="Arial" panose="020B0604020202020204" pitchFamily="34" charset="0"/>
              </a:rPr>
              <a:t>“</a:t>
            </a:r>
            <a:r>
              <a:rPr lang="en-GB" dirty="0">
                <a:solidFill>
                  <a:schemeClr val="bg1"/>
                </a:solidFill>
              </a:rPr>
              <a:t>getting to grips with drugs that prior to ITU exposure </a:t>
            </a:r>
            <a:r>
              <a:rPr lang="en-GB" dirty="0" err="1">
                <a:solidFill>
                  <a:schemeClr val="bg1"/>
                </a:solidFill>
              </a:rPr>
              <a:t>i</a:t>
            </a:r>
            <a:r>
              <a:rPr lang="en-GB" dirty="0">
                <a:solidFill>
                  <a:schemeClr val="bg1"/>
                </a:solidFill>
              </a:rPr>
              <a:t> had never come across before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Redeployed Pharmacist</a:t>
            </a:r>
            <a:endParaRPr lang="en-US" b="1" i="1" dirty="0">
              <a:latin typeface="Arial" panose="020B0604020202020204" pitchFamily="34" charset="0"/>
              <a:cs typeface="Arial" panose="020B0604020202020204" pitchFamily="34" charset="0"/>
            </a:endParaRPr>
          </a:p>
        </p:txBody>
      </p:sp>
      <p:grpSp>
        <p:nvGrpSpPr>
          <p:cNvPr id="28" name="Group 27">
            <a:extLst>
              <a:ext uri="{FF2B5EF4-FFF2-40B4-BE49-F238E27FC236}">
                <a16:creationId xmlns:a16="http://schemas.microsoft.com/office/drawing/2014/main" id="{2CFB3BCF-C29C-B042-AD89-D0274983F857}"/>
              </a:ext>
            </a:extLst>
          </p:cNvPr>
          <p:cNvGrpSpPr>
            <a:grpSpLocks noChangeAspect="1"/>
          </p:cNvGrpSpPr>
          <p:nvPr/>
        </p:nvGrpSpPr>
        <p:grpSpPr>
          <a:xfrm>
            <a:off x="219403" y="4893430"/>
            <a:ext cx="836631" cy="835759"/>
            <a:chOff x="5069815" y="1676599"/>
            <a:chExt cx="788060" cy="787236"/>
          </a:xfrm>
        </p:grpSpPr>
        <p:sp>
          <p:nvSpPr>
            <p:cNvPr id="29" name="Oval 895">
              <a:extLst>
                <a:ext uri="{FF2B5EF4-FFF2-40B4-BE49-F238E27FC236}">
                  <a16:creationId xmlns:a16="http://schemas.microsoft.com/office/drawing/2014/main" id="{10EA128C-BC8A-9745-AFB1-0EF74CAF13E3}"/>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36" name="Freeform 709">
              <a:extLst>
                <a:ext uri="{FF2B5EF4-FFF2-40B4-BE49-F238E27FC236}">
                  <a16:creationId xmlns:a16="http://schemas.microsoft.com/office/drawing/2014/main" id="{CEB628A6-4AF9-B945-9000-221D740C5EC3}"/>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710">
              <a:extLst>
                <a:ext uri="{FF2B5EF4-FFF2-40B4-BE49-F238E27FC236}">
                  <a16:creationId xmlns:a16="http://schemas.microsoft.com/office/drawing/2014/main" id="{5741BCFB-F9AA-6347-8283-6CC2FDBF6EC2}"/>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Freeform 711">
              <a:extLst>
                <a:ext uri="{FF2B5EF4-FFF2-40B4-BE49-F238E27FC236}">
                  <a16:creationId xmlns:a16="http://schemas.microsoft.com/office/drawing/2014/main" id="{17FD45E7-B27A-E148-BC88-2EB0F2E40E8D}"/>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Freeform 712">
              <a:extLst>
                <a:ext uri="{FF2B5EF4-FFF2-40B4-BE49-F238E27FC236}">
                  <a16:creationId xmlns:a16="http://schemas.microsoft.com/office/drawing/2014/main" id="{8AD6FB30-08CF-B142-AEC7-83063D7695F1}"/>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13">
              <a:extLst>
                <a:ext uri="{FF2B5EF4-FFF2-40B4-BE49-F238E27FC236}">
                  <a16:creationId xmlns:a16="http://schemas.microsoft.com/office/drawing/2014/main" id="{99B5456B-47F1-3948-AD47-B6F6DCB11681}"/>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Rectangle 714">
              <a:extLst>
                <a:ext uri="{FF2B5EF4-FFF2-40B4-BE49-F238E27FC236}">
                  <a16:creationId xmlns:a16="http://schemas.microsoft.com/office/drawing/2014/main" id="{1F257FBA-85E0-7E4E-B15B-83437921DDF4}"/>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715">
              <a:extLst>
                <a:ext uri="{FF2B5EF4-FFF2-40B4-BE49-F238E27FC236}">
                  <a16:creationId xmlns:a16="http://schemas.microsoft.com/office/drawing/2014/main" id="{B0DBFBAD-67B3-E743-8FF7-E686357F9599}"/>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716">
              <a:extLst>
                <a:ext uri="{FF2B5EF4-FFF2-40B4-BE49-F238E27FC236}">
                  <a16:creationId xmlns:a16="http://schemas.microsoft.com/office/drawing/2014/main" id="{E661DD27-ABC4-1842-B004-CF96015BB9C7}"/>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717">
              <a:extLst>
                <a:ext uri="{FF2B5EF4-FFF2-40B4-BE49-F238E27FC236}">
                  <a16:creationId xmlns:a16="http://schemas.microsoft.com/office/drawing/2014/main" id="{44CAB297-06DE-5846-B8B6-2409DD73FA06}"/>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718">
              <a:extLst>
                <a:ext uri="{FF2B5EF4-FFF2-40B4-BE49-F238E27FC236}">
                  <a16:creationId xmlns:a16="http://schemas.microsoft.com/office/drawing/2014/main" id="{758A0C26-1449-5745-A722-9FF332FC2B9C}"/>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719">
              <a:extLst>
                <a:ext uri="{FF2B5EF4-FFF2-40B4-BE49-F238E27FC236}">
                  <a16:creationId xmlns:a16="http://schemas.microsoft.com/office/drawing/2014/main" id="{AF633CEA-A10A-7A42-A973-4C06F123B038}"/>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720">
              <a:extLst>
                <a:ext uri="{FF2B5EF4-FFF2-40B4-BE49-F238E27FC236}">
                  <a16:creationId xmlns:a16="http://schemas.microsoft.com/office/drawing/2014/main" id="{F1C9DDBA-E531-8D40-841D-F5FA21C98BA1}"/>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721">
              <a:extLst>
                <a:ext uri="{FF2B5EF4-FFF2-40B4-BE49-F238E27FC236}">
                  <a16:creationId xmlns:a16="http://schemas.microsoft.com/office/drawing/2014/main" id="{B9219E46-0451-5B4D-B636-FE1CCD24EB42}"/>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Oval 722">
              <a:extLst>
                <a:ext uri="{FF2B5EF4-FFF2-40B4-BE49-F238E27FC236}">
                  <a16:creationId xmlns:a16="http://schemas.microsoft.com/office/drawing/2014/main" id="{C75D36B4-810B-C44B-9374-84A1BFC20340}"/>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Oval 723">
              <a:extLst>
                <a:ext uri="{FF2B5EF4-FFF2-40B4-BE49-F238E27FC236}">
                  <a16:creationId xmlns:a16="http://schemas.microsoft.com/office/drawing/2014/main" id="{753020C0-260F-4A43-BBD8-0BFBA54C9E9E}"/>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Oval 724">
              <a:extLst>
                <a:ext uri="{FF2B5EF4-FFF2-40B4-BE49-F238E27FC236}">
                  <a16:creationId xmlns:a16="http://schemas.microsoft.com/office/drawing/2014/main" id="{8E3FAA7E-EDF7-6B4C-A7AB-95F43A045B95}"/>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Oval 725">
              <a:extLst>
                <a:ext uri="{FF2B5EF4-FFF2-40B4-BE49-F238E27FC236}">
                  <a16:creationId xmlns:a16="http://schemas.microsoft.com/office/drawing/2014/main" id="{E3748868-598B-7748-9F1B-6937F112334C}"/>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726">
              <a:extLst>
                <a:ext uri="{FF2B5EF4-FFF2-40B4-BE49-F238E27FC236}">
                  <a16:creationId xmlns:a16="http://schemas.microsoft.com/office/drawing/2014/main" id="{F5983460-DD33-0843-ADA1-DBCB9ABED8F7}"/>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Freeform 727">
              <a:extLst>
                <a:ext uri="{FF2B5EF4-FFF2-40B4-BE49-F238E27FC236}">
                  <a16:creationId xmlns:a16="http://schemas.microsoft.com/office/drawing/2014/main" id="{688917CF-1D01-1641-AEB3-582B8DA4BC0E}"/>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Freeform 728">
              <a:extLst>
                <a:ext uri="{FF2B5EF4-FFF2-40B4-BE49-F238E27FC236}">
                  <a16:creationId xmlns:a16="http://schemas.microsoft.com/office/drawing/2014/main" id="{1B4494D7-4BD6-0F45-A394-7437EF71E749}"/>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729">
              <a:extLst>
                <a:ext uri="{FF2B5EF4-FFF2-40B4-BE49-F238E27FC236}">
                  <a16:creationId xmlns:a16="http://schemas.microsoft.com/office/drawing/2014/main" id="{B1608193-1F89-1140-8F9A-C76599D609CB}"/>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Oval 730">
              <a:extLst>
                <a:ext uri="{FF2B5EF4-FFF2-40B4-BE49-F238E27FC236}">
                  <a16:creationId xmlns:a16="http://schemas.microsoft.com/office/drawing/2014/main" id="{57487F51-285F-D544-A0EC-CC0C38179870}"/>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731">
              <a:extLst>
                <a:ext uri="{FF2B5EF4-FFF2-40B4-BE49-F238E27FC236}">
                  <a16:creationId xmlns:a16="http://schemas.microsoft.com/office/drawing/2014/main" id="{715E28BC-08B5-434D-907C-D36185B6A57A}"/>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732">
              <a:extLst>
                <a:ext uri="{FF2B5EF4-FFF2-40B4-BE49-F238E27FC236}">
                  <a16:creationId xmlns:a16="http://schemas.microsoft.com/office/drawing/2014/main" id="{C5D71348-A8F1-134C-A57E-2D8770A69DD1}"/>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733">
              <a:extLst>
                <a:ext uri="{FF2B5EF4-FFF2-40B4-BE49-F238E27FC236}">
                  <a16:creationId xmlns:a16="http://schemas.microsoft.com/office/drawing/2014/main" id="{5A7A7E29-A17A-A843-8304-BF8EE10F1287}"/>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734">
              <a:extLst>
                <a:ext uri="{FF2B5EF4-FFF2-40B4-BE49-F238E27FC236}">
                  <a16:creationId xmlns:a16="http://schemas.microsoft.com/office/drawing/2014/main" id="{CD3D8680-DE56-3A49-A1F3-EB38FCD5E40E}"/>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6" name="Freeform 735">
              <a:extLst>
                <a:ext uri="{FF2B5EF4-FFF2-40B4-BE49-F238E27FC236}">
                  <a16:creationId xmlns:a16="http://schemas.microsoft.com/office/drawing/2014/main" id="{9189948A-AF82-C742-9CE9-B0EF2BAEEAD9}"/>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77" name="Group 76">
            <a:extLst>
              <a:ext uri="{FF2B5EF4-FFF2-40B4-BE49-F238E27FC236}">
                <a16:creationId xmlns:a16="http://schemas.microsoft.com/office/drawing/2014/main" id="{EE817D3E-61E4-9D48-AFF6-CA50C56745D7}"/>
              </a:ext>
            </a:extLst>
          </p:cNvPr>
          <p:cNvGrpSpPr>
            <a:grpSpLocks noChangeAspect="1"/>
          </p:cNvGrpSpPr>
          <p:nvPr/>
        </p:nvGrpSpPr>
        <p:grpSpPr>
          <a:xfrm>
            <a:off x="694027" y="5165742"/>
            <a:ext cx="871797" cy="870845"/>
            <a:chOff x="3402012" y="5520531"/>
            <a:chExt cx="1454150" cy="1452563"/>
          </a:xfrm>
        </p:grpSpPr>
        <p:sp>
          <p:nvSpPr>
            <p:cNvPr id="78" name="Oval 152">
              <a:extLst>
                <a:ext uri="{FF2B5EF4-FFF2-40B4-BE49-F238E27FC236}">
                  <a16:creationId xmlns:a16="http://schemas.microsoft.com/office/drawing/2014/main" id="{C4B243F8-FC5E-444D-AC66-1FB1F4FD6192}"/>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79" name="Rectangle 45">
              <a:extLst>
                <a:ext uri="{FF2B5EF4-FFF2-40B4-BE49-F238E27FC236}">
                  <a16:creationId xmlns:a16="http://schemas.microsoft.com/office/drawing/2014/main" id="{4CC74A03-020A-EE43-91C0-CB95CD0F2163}"/>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0" name="Freeform 46">
              <a:extLst>
                <a:ext uri="{FF2B5EF4-FFF2-40B4-BE49-F238E27FC236}">
                  <a16:creationId xmlns:a16="http://schemas.microsoft.com/office/drawing/2014/main" id="{8AEE611C-FBB6-3940-B27E-69239183E1E1}"/>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1" name="Freeform 47">
              <a:extLst>
                <a:ext uri="{FF2B5EF4-FFF2-40B4-BE49-F238E27FC236}">
                  <a16:creationId xmlns:a16="http://schemas.microsoft.com/office/drawing/2014/main" id="{6775EC5C-4A2E-184B-951A-502290ADDA85}"/>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2" name="Freeform 48">
              <a:extLst>
                <a:ext uri="{FF2B5EF4-FFF2-40B4-BE49-F238E27FC236}">
                  <a16:creationId xmlns:a16="http://schemas.microsoft.com/office/drawing/2014/main" id="{B3290F2E-D041-FF49-998A-943E308AA32A}"/>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3" name="Freeform 49">
              <a:extLst>
                <a:ext uri="{FF2B5EF4-FFF2-40B4-BE49-F238E27FC236}">
                  <a16:creationId xmlns:a16="http://schemas.microsoft.com/office/drawing/2014/main" id="{4E563CEB-8888-F74F-8118-62A3E087DB07}"/>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4" name="Freeform 50">
              <a:extLst>
                <a:ext uri="{FF2B5EF4-FFF2-40B4-BE49-F238E27FC236}">
                  <a16:creationId xmlns:a16="http://schemas.microsoft.com/office/drawing/2014/main" id="{8B4712CB-9BCA-C749-8E49-F190BF9479A0}"/>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5" name="Freeform 51">
              <a:extLst>
                <a:ext uri="{FF2B5EF4-FFF2-40B4-BE49-F238E27FC236}">
                  <a16:creationId xmlns:a16="http://schemas.microsoft.com/office/drawing/2014/main" id="{CF7B076A-AB32-0142-98CD-47EBC35E17B7}"/>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6" name="Freeform 52">
              <a:extLst>
                <a:ext uri="{FF2B5EF4-FFF2-40B4-BE49-F238E27FC236}">
                  <a16:creationId xmlns:a16="http://schemas.microsoft.com/office/drawing/2014/main" id="{A9975F53-AF0F-E14B-9398-56833E1EB35F}"/>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7" name="Freeform 53">
              <a:extLst>
                <a:ext uri="{FF2B5EF4-FFF2-40B4-BE49-F238E27FC236}">
                  <a16:creationId xmlns:a16="http://schemas.microsoft.com/office/drawing/2014/main" id="{64441029-49C0-064E-8CF3-2E35D0053B55}"/>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8" name="Freeform 54">
              <a:extLst>
                <a:ext uri="{FF2B5EF4-FFF2-40B4-BE49-F238E27FC236}">
                  <a16:creationId xmlns:a16="http://schemas.microsoft.com/office/drawing/2014/main" id="{BD08DC3B-B6EB-6441-9287-6CA54F0E5DBE}"/>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9" name="Freeform 55">
              <a:extLst>
                <a:ext uri="{FF2B5EF4-FFF2-40B4-BE49-F238E27FC236}">
                  <a16:creationId xmlns:a16="http://schemas.microsoft.com/office/drawing/2014/main" id="{ECF9A13A-932E-D04F-9D0D-8461439EDA85}"/>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0" name="Freeform 56">
              <a:extLst>
                <a:ext uri="{FF2B5EF4-FFF2-40B4-BE49-F238E27FC236}">
                  <a16:creationId xmlns:a16="http://schemas.microsoft.com/office/drawing/2014/main" id="{8AA890A9-A012-3C4A-B6E8-170848584DCC}"/>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1" name="Freeform 57">
              <a:extLst>
                <a:ext uri="{FF2B5EF4-FFF2-40B4-BE49-F238E27FC236}">
                  <a16:creationId xmlns:a16="http://schemas.microsoft.com/office/drawing/2014/main" id="{9D9A2BA2-17F8-B044-B70A-A348A7265F51}"/>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2" name="Freeform 58">
              <a:extLst>
                <a:ext uri="{FF2B5EF4-FFF2-40B4-BE49-F238E27FC236}">
                  <a16:creationId xmlns:a16="http://schemas.microsoft.com/office/drawing/2014/main" id="{37A7DA4E-6418-BC4A-B2AC-0E4418E7A006}"/>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3" name="Freeform 59">
              <a:extLst>
                <a:ext uri="{FF2B5EF4-FFF2-40B4-BE49-F238E27FC236}">
                  <a16:creationId xmlns:a16="http://schemas.microsoft.com/office/drawing/2014/main" id="{05BA63C7-6A0B-8E43-A06F-DFA0671F1AFF}"/>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4" name="Freeform 60">
              <a:extLst>
                <a:ext uri="{FF2B5EF4-FFF2-40B4-BE49-F238E27FC236}">
                  <a16:creationId xmlns:a16="http://schemas.microsoft.com/office/drawing/2014/main" id="{7C9CA898-BB9C-F745-96EA-18B678EF0870}"/>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5" name="Freeform 61">
              <a:extLst>
                <a:ext uri="{FF2B5EF4-FFF2-40B4-BE49-F238E27FC236}">
                  <a16:creationId xmlns:a16="http://schemas.microsoft.com/office/drawing/2014/main" id="{7E16E469-88ED-634B-8929-43CCB242F6FE}"/>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6" name="Freeform 62">
              <a:extLst>
                <a:ext uri="{FF2B5EF4-FFF2-40B4-BE49-F238E27FC236}">
                  <a16:creationId xmlns:a16="http://schemas.microsoft.com/office/drawing/2014/main" id="{FFECE7CC-FD3B-9641-B5BA-D811BDED8E47}"/>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7" name="Freeform 63">
              <a:extLst>
                <a:ext uri="{FF2B5EF4-FFF2-40B4-BE49-F238E27FC236}">
                  <a16:creationId xmlns:a16="http://schemas.microsoft.com/office/drawing/2014/main" id="{8F9E439A-E9F9-6D4B-819C-01511C0800A6}"/>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8" name="Freeform 64">
              <a:extLst>
                <a:ext uri="{FF2B5EF4-FFF2-40B4-BE49-F238E27FC236}">
                  <a16:creationId xmlns:a16="http://schemas.microsoft.com/office/drawing/2014/main" id="{3F52D6B6-0A48-C347-8752-11C612EB2846}"/>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9" name="Freeform 65">
              <a:extLst>
                <a:ext uri="{FF2B5EF4-FFF2-40B4-BE49-F238E27FC236}">
                  <a16:creationId xmlns:a16="http://schemas.microsoft.com/office/drawing/2014/main" id="{F253DDF5-B6C2-4A47-8554-80013CBCD1C4}"/>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26" name="Oval Callout 3">
            <a:extLst>
              <a:ext uri="{FF2B5EF4-FFF2-40B4-BE49-F238E27FC236}">
                <a16:creationId xmlns:a16="http://schemas.microsoft.com/office/drawing/2014/main" id="{A38D7950-A6AC-8741-8C2C-875641818EB4}"/>
              </a:ext>
            </a:extLst>
          </p:cNvPr>
          <p:cNvSpPr/>
          <p:nvPr/>
        </p:nvSpPr>
        <p:spPr>
          <a:xfrm>
            <a:off x="1790432" y="5093750"/>
            <a:ext cx="10089017" cy="631189"/>
          </a:xfrm>
          <a:prstGeom prst="wedgeRectCallout">
            <a:avLst>
              <a:gd name="adj1" fmla="val -54618"/>
              <a:gd name="adj2" fmla="val 14984"/>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Arial" panose="020B0604020202020204" pitchFamily="34" charset="0"/>
                <a:cs typeface="Arial" panose="020B0604020202020204" pitchFamily="34" charset="0"/>
              </a:rPr>
              <a:t>“</a:t>
            </a:r>
            <a:r>
              <a:rPr lang="en-GB" dirty="0">
                <a:solidFill>
                  <a:schemeClr val="bg1"/>
                </a:solidFill>
              </a:rPr>
              <a:t>The procurement of medications. I had to predict usage and apply this to our orders. Finding out alternatives for medications that were no longer available in the supply chain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Redeployed Pharmacist</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7730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9A940BFC-B7A7-D84F-A15E-7CBDAAA69970}"/>
              </a:ext>
            </a:extLst>
          </p:cNvPr>
          <p:cNvGrpSpPr>
            <a:grpSpLocks noChangeAspect="1"/>
          </p:cNvGrpSpPr>
          <p:nvPr/>
        </p:nvGrpSpPr>
        <p:grpSpPr>
          <a:xfrm>
            <a:off x="5546567" y="4903048"/>
            <a:ext cx="782832" cy="781980"/>
            <a:chOff x="3405188" y="1804988"/>
            <a:chExt cx="1454150" cy="1452563"/>
          </a:xfrm>
        </p:grpSpPr>
        <p:sp>
          <p:nvSpPr>
            <p:cNvPr id="21" name="Oval 166">
              <a:extLst>
                <a:ext uri="{FF2B5EF4-FFF2-40B4-BE49-F238E27FC236}">
                  <a16:creationId xmlns:a16="http://schemas.microsoft.com/office/drawing/2014/main" id="{A903B278-EFCE-A849-B4F8-0CF905395B7C}"/>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2" name="Freeform 153">
              <a:extLst>
                <a:ext uri="{FF2B5EF4-FFF2-40B4-BE49-F238E27FC236}">
                  <a16:creationId xmlns:a16="http://schemas.microsoft.com/office/drawing/2014/main" id="{5C09F715-83E0-A44F-8913-C3A17260856C}"/>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3" name="Freeform 154">
              <a:extLst>
                <a:ext uri="{FF2B5EF4-FFF2-40B4-BE49-F238E27FC236}">
                  <a16:creationId xmlns:a16="http://schemas.microsoft.com/office/drawing/2014/main" id="{AA8A6EEA-A3C2-4E4E-8213-C625EC6041E2}"/>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155">
              <a:extLst>
                <a:ext uri="{FF2B5EF4-FFF2-40B4-BE49-F238E27FC236}">
                  <a16:creationId xmlns:a16="http://schemas.microsoft.com/office/drawing/2014/main" id="{4B40E26D-C691-5949-8FC6-5402410707CA}"/>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156">
              <a:extLst>
                <a:ext uri="{FF2B5EF4-FFF2-40B4-BE49-F238E27FC236}">
                  <a16:creationId xmlns:a16="http://schemas.microsoft.com/office/drawing/2014/main" id="{A1C9A694-4CBC-BF4E-9B5F-D41603AC2905}"/>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Oval 157">
              <a:extLst>
                <a:ext uri="{FF2B5EF4-FFF2-40B4-BE49-F238E27FC236}">
                  <a16:creationId xmlns:a16="http://schemas.microsoft.com/office/drawing/2014/main" id="{F6E44982-E7B2-AD45-8C36-2C442C94B335}"/>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Oval 158">
              <a:extLst>
                <a:ext uri="{FF2B5EF4-FFF2-40B4-BE49-F238E27FC236}">
                  <a16:creationId xmlns:a16="http://schemas.microsoft.com/office/drawing/2014/main" id="{0C17415D-5F7F-F74C-B1E2-757781F94052}"/>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Freeform 159">
              <a:extLst>
                <a:ext uri="{FF2B5EF4-FFF2-40B4-BE49-F238E27FC236}">
                  <a16:creationId xmlns:a16="http://schemas.microsoft.com/office/drawing/2014/main" id="{78FD0ACF-1D9F-FD4B-BC3D-8F099BDAC121}"/>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160">
              <a:extLst>
                <a:ext uri="{FF2B5EF4-FFF2-40B4-BE49-F238E27FC236}">
                  <a16:creationId xmlns:a16="http://schemas.microsoft.com/office/drawing/2014/main" id="{8B0D2E71-31BF-924E-9A81-711172AAE7AB}"/>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161">
              <a:extLst>
                <a:ext uri="{FF2B5EF4-FFF2-40B4-BE49-F238E27FC236}">
                  <a16:creationId xmlns:a16="http://schemas.microsoft.com/office/drawing/2014/main" id="{EDE72B19-DFD5-0D41-8F01-77CF58F9F365}"/>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162">
              <a:extLst>
                <a:ext uri="{FF2B5EF4-FFF2-40B4-BE49-F238E27FC236}">
                  <a16:creationId xmlns:a16="http://schemas.microsoft.com/office/drawing/2014/main" id="{C2FD1112-B81B-764D-8179-230B576777B5}"/>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163">
              <a:extLst>
                <a:ext uri="{FF2B5EF4-FFF2-40B4-BE49-F238E27FC236}">
                  <a16:creationId xmlns:a16="http://schemas.microsoft.com/office/drawing/2014/main" id="{0B0CB603-3F69-A74E-B827-AE119CC9514B}"/>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164">
              <a:extLst>
                <a:ext uri="{FF2B5EF4-FFF2-40B4-BE49-F238E27FC236}">
                  <a16:creationId xmlns:a16="http://schemas.microsoft.com/office/drawing/2014/main" id="{306AA13D-C18F-EF46-8D55-A61924CB00FE}"/>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165">
              <a:extLst>
                <a:ext uri="{FF2B5EF4-FFF2-40B4-BE49-F238E27FC236}">
                  <a16:creationId xmlns:a16="http://schemas.microsoft.com/office/drawing/2014/main" id="{83211B35-952F-854A-83F2-AF34D947E119}"/>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39" name="Group 38">
            <a:extLst>
              <a:ext uri="{FF2B5EF4-FFF2-40B4-BE49-F238E27FC236}">
                <a16:creationId xmlns:a16="http://schemas.microsoft.com/office/drawing/2014/main" id="{D5211050-C48F-2D47-B7B9-97579D70AA78}"/>
              </a:ext>
            </a:extLst>
          </p:cNvPr>
          <p:cNvGrpSpPr>
            <a:grpSpLocks noChangeAspect="1"/>
          </p:cNvGrpSpPr>
          <p:nvPr/>
        </p:nvGrpSpPr>
        <p:grpSpPr>
          <a:xfrm>
            <a:off x="6079237" y="4786878"/>
            <a:ext cx="836631" cy="835759"/>
            <a:chOff x="5069815" y="1676599"/>
            <a:chExt cx="788060" cy="787236"/>
          </a:xfrm>
        </p:grpSpPr>
        <p:sp>
          <p:nvSpPr>
            <p:cNvPr id="40" name="Oval 895">
              <a:extLst>
                <a:ext uri="{FF2B5EF4-FFF2-40B4-BE49-F238E27FC236}">
                  <a16:creationId xmlns:a16="http://schemas.microsoft.com/office/drawing/2014/main" id="{96349CD9-7A57-584A-9D00-54C669121699}"/>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41" name="Freeform 709">
              <a:extLst>
                <a:ext uri="{FF2B5EF4-FFF2-40B4-BE49-F238E27FC236}">
                  <a16:creationId xmlns:a16="http://schemas.microsoft.com/office/drawing/2014/main" id="{D6031EE5-3A17-6044-86DF-A5D83920F9DE}"/>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710">
              <a:extLst>
                <a:ext uri="{FF2B5EF4-FFF2-40B4-BE49-F238E27FC236}">
                  <a16:creationId xmlns:a16="http://schemas.microsoft.com/office/drawing/2014/main" id="{A388FEFD-84A2-454F-B728-98CC1875B388}"/>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711">
              <a:extLst>
                <a:ext uri="{FF2B5EF4-FFF2-40B4-BE49-F238E27FC236}">
                  <a16:creationId xmlns:a16="http://schemas.microsoft.com/office/drawing/2014/main" id="{8936CBE7-2536-EB47-BCE8-5EFEACE80982}"/>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Freeform 712">
              <a:extLst>
                <a:ext uri="{FF2B5EF4-FFF2-40B4-BE49-F238E27FC236}">
                  <a16:creationId xmlns:a16="http://schemas.microsoft.com/office/drawing/2014/main" id="{8AE7D832-08EC-384D-9554-FD1028A26F57}"/>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713">
              <a:extLst>
                <a:ext uri="{FF2B5EF4-FFF2-40B4-BE49-F238E27FC236}">
                  <a16:creationId xmlns:a16="http://schemas.microsoft.com/office/drawing/2014/main" id="{1C2C87A5-CA53-394C-8A26-4076EA9B2EFD}"/>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Rectangle 714">
              <a:extLst>
                <a:ext uri="{FF2B5EF4-FFF2-40B4-BE49-F238E27FC236}">
                  <a16:creationId xmlns:a16="http://schemas.microsoft.com/office/drawing/2014/main" id="{35481DF0-D793-934C-AFC2-649BA3483687}"/>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Freeform 715">
              <a:extLst>
                <a:ext uri="{FF2B5EF4-FFF2-40B4-BE49-F238E27FC236}">
                  <a16:creationId xmlns:a16="http://schemas.microsoft.com/office/drawing/2014/main" id="{9617FB94-5A7B-D847-9B72-2182850666C5}"/>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716">
              <a:extLst>
                <a:ext uri="{FF2B5EF4-FFF2-40B4-BE49-F238E27FC236}">
                  <a16:creationId xmlns:a16="http://schemas.microsoft.com/office/drawing/2014/main" id="{591BC8F8-94ED-284A-84FC-30C0BC1FE836}"/>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717">
              <a:extLst>
                <a:ext uri="{FF2B5EF4-FFF2-40B4-BE49-F238E27FC236}">
                  <a16:creationId xmlns:a16="http://schemas.microsoft.com/office/drawing/2014/main" id="{CC5B31FE-4737-774A-88BE-0CB1A486A6B5}"/>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718">
              <a:extLst>
                <a:ext uri="{FF2B5EF4-FFF2-40B4-BE49-F238E27FC236}">
                  <a16:creationId xmlns:a16="http://schemas.microsoft.com/office/drawing/2014/main" id="{B7E50E60-C6E7-E045-8DEA-DD8D5D6CEF22}"/>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719">
              <a:extLst>
                <a:ext uri="{FF2B5EF4-FFF2-40B4-BE49-F238E27FC236}">
                  <a16:creationId xmlns:a16="http://schemas.microsoft.com/office/drawing/2014/main" id="{8807DD37-2026-244B-8E35-0D2DDF1A58C7}"/>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720">
              <a:extLst>
                <a:ext uri="{FF2B5EF4-FFF2-40B4-BE49-F238E27FC236}">
                  <a16:creationId xmlns:a16="http://schemas.microsoft.com/office/drawing/2014/main" id="{744C45B8-B1D2-304E-B48F-3D78ADF9E603}"/>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3" name="Freeform 721">
              <a:extLst>
                <a:ext uri="{FF2B5EF4-FFF2-40B4-BE49-F238E27FC236}">
                  <a16:creationId xmlns:a16="http://schemas.microsoft.com/office/drawing/2014/main" id="{E165249E-DD42-EB4D-B346-3CBD101D75FB}"/>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4" name="Oval 722">
              <a:extLst>
                <a:ext uri="{FF2B5EF4-FFF2-40B4-BE49-F238E27FC236}">
                  <a16:creationId xmlns:a16="http://schemas.microsoft.com/office/drawing/2014/main" id="{628DDABF-2D3F-C04C-8CB5-0A34FCC008E9}"/>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5" name="Oval 723">
              <a:extLst>
                <a:ext uri="{FF2B5EF4-FFF2-40B4-BE49-F238E27FC236}">
                  <a16:creationId xmlns:a16="http://schemas.microsoft.com/office/drawing/2014/main" id="{4E8A4DE4-3C36-9A45-9FF7-11B2296D2EE2}"/>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Oval 724">
              <a:extLst>
                <a:ext uri="{FF2B5EF4-FFF2-40B4-BE49-F238E27FC236}">
                  <a16:creationId xmlns:a16="http://schemas.microsoft.com/office/drawing/2014/main" id="{ABFEED2A-9288-F647-9BC9-FD1A00BF8507}"/>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Oval 725">
              <a:extLst>
                <a:ext uri="{FF2B5EF4-FFF2-40B4-BE49-F238E27FC236}">
                  <a16:creationId xmlns:a16="http://schemas.microsoft.com/office/drawing/2014/main" id="{7D0BA3D7-B167-9447-B5B7-5CC666E07062}"/>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726">
              <a:extLst>
                <a:ext uri="{FF2B5EF4-FFF2-40B4-BE49-F238E27FC236}">
                  <a16:creationId xmlns:a16="http://schemas.microsoft.com/office/drawing/2014/main" id="{C49D0C4F-917E-F34A-9AC9-48B406838954}"/>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727">
              <a:extLst>
                <a:ext uri="{FF2B5EF4-FFF2-40B4-BE49-F238E27FC236}">
                  <a16:creationId xmlns:a16="http://schemas.microsoft.com/office/drawing/2014/main" id="{4B83761A-6ABE-8E48-90AA-EAA7C8503114}"/>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728">
              <a:extLst>
                <a:ext uri="{FF2B5EF4-FFF2-40B4-BE49-F238E27FC236}">
                  <a16:creationId xmlns:a16="http://schemas.microsoft.com/office/drawing/2014/main" id="{C3FC83D8-A521-474F-84E1-6588E63CBA35}"/>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729">
              <a:extLst>
                <a:ext uri="{FF2B5EF4-FFF2-40B4-BE49-F238E27FC236}">
                  <a16:creationId xmlns:a16="http://schemas.microsoft.com/office/drawing/2014/main" id="{4C2243E2-08E6-4E4C-9D4D-A9BADF9EAE9C}"/>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Oval 730">
              <a:extLst>
                <a:ext uri="{FF2B5EF4-FFF2-40B4-BE49-F238E27FC236}">
                  <a16:creationId xmlns:a16="http://schemas.microsoft.com/office/drawing/2014/main" id="{6A393A4A-FE8A-2046-8473-9C3D49267846}"/>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731">
              <a:extLst>
                <a:ext uri="{FF2B5EF4-FFF2-40B4-BE49-F238E27FC236}">
                  <a16:creationId xmlns:a16="http://schemas.microsoft.com/office/drawing/2014/main" id="{67BA7346-34F1-0540-B96B-1AC97A63891B}"/>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732">
              <a:extLst>
                <a:ext uri="{FF2B5EF4-FFF2-40B4-BE49-F238E27FC236}">
                  <a16:creationId xmlns:a16="http://schemas.microsoft.com/office/drawing/2014/main" id="{75ED32EC-8664-4F4D-A6C0-A9D1E4955338}"/>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733">
              <a:extLst>
                <a:ext uri="{FF2B5EF4-FFF2-40B4-BE49-F238E27FC236}">
                  <a16:creationId xmlns:a16="http://schemas.microsoft.com/office/drawing/2014/main" id="{0082C20E-0DFA-0649-BC13-4258A00C1B2D}"/>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734">
              <a:extLst>
                <a:ext uri="{FF2B5EF4-FFF2-40B4-BE49-F238E27FC236}">
                  <a16:creationId xmlns:a16="http://schemas.microsoft.com/office/drawing/2014/main" id="{9BC587C4-1B2B-5742-AF2B-33AC666441DF}"/>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735">
              <a:extLst>
                <a:ext uri="{FF2B5EF4-FFF2-40B4-BE49-F238E27FC236}">
                  <a16:creationId xmlns:a16="http://schemas.microsoft.com/office/drawing/2014/main" id="{8A2934DB-A362-6C48-BCE0-EFE1EA087287}"/>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68" name="Group 67">
            <a:extLst>
              <a:ext uri="{FF2B5EF4-FFF2-40B4-BE49-F238E27FC236}">
                <a16:creationId xmlns:a16="http://schemas.microsoft.com/office/drawing/2014/main" id="{C0CB616F-C4F2-C542-9113-B76FF82F55D4}"/>
              </a:ext>
            </a:extLst>
          </p:cNvPr>
          <p:cNvGrpSpPr>
            <a:grpSpLocks noChangeAspect="1"/>
          </p:cNvGrpSpPr>
          <p:nvPr/>
        </p:nvGrpSpPr>
        <p:grpSpPr>
          <a:xfrm>
            <a:off x="5756129" y="5463199"/>
            <a:ext cx="871797" cy="870845"/>
            <a:chOff x="3402012" y="5520531"/>
            <a:chExt cx="1454150" cy="1452563"/>
          </a:xfrm>
        </p:grpSpPr>
        <p:sp>
          <p:nvSpPr>
            <p:cNvPr id="69" name="Oval 152">
              <a:extLst>
                <a:ext uri="{FF2B5EF4-FFF2-40B4-BE49-F238E27FC236}">
                  <a16:creationId xmlns:a16="http://schemas.microsoft.com/office/drawing/2014/main" id="{356EA818-429A-5143-939B-B484A5C82352}"/>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70" name="Rectangle 45">
              <a:extLst>
                <a:ext uri="{FF2B5EF4-FFF2-40B4-BE49-F238E27FC236}">
                  <a16:creationId xmlns:a16="http://schemas.microsoft.com/office/drawing/2014/main" id="{432B1ABA-2F12-774F-9BB4-8CD949E3DE21}"/>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Freeform 46">
              <a:extLst>
                <a:ext uri="{FF2B5EF4-FFF2-40B4-BE49-F238E27FC236}">
                  <a16:creationId xmlns:a16="http://schemas.microsoft.com/office/drawing/2014/main" id="{A5D6A519-6B7E-6647-BB51-A3B058C49160}"/>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47">
              <a:extLst>
                <a:ext uri="{FF2B5EF4-FFF2-40B4-BE49-F238E27FC236}">
                  <a16:creationId xmlns:a16="http://schemas.microsoft.com/office/drawing/2014/main" id="{E0F1BD3D-B4FF-9744-8209-9DAD339EE1C3}"/>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48">
              <a:extLst>
                <a:ext uri="{FF2B5EF4-FFF2-40B4-BE49-F238E27FC236}">
                  <a16:creationId xmlns:a16="http://schemas.microsoft.com/office/drawing/2014/main" id="{1DE72661-3A84-AE4F-963D-F287C5D047F3}"/>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49">
              <a:extLst>
                <a:ext uri="{FF2B5EF4-FFF2-40B4-BE49-F238E27FC236}">
                  <a16:creationId xmlns:a16="http://schemas.microsoft.com/office/drawing/2014/main" id="{677EC145-B04D-594D-BDF1-1F9FDE59698F}"/>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50">
              <a:extLst>
                <a:ext uri="{FF2B5EF4-FFF2-40B4-BE49-F238E27FC236}">
                  <a16:creationId xmlns:a16="http://schemas.microsoft.com/office/drawing/2014/main" id="{09D22401-4E4F-A84D-8B13-82356D995D8F}"/>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6" name="Freeform 51">
              <a:extLst>
                <a:ext uri="{FF2B5EF4-FFF2-40B4-BE49-F238E27FC236}">
                  <a16:creationId xmlns:a16="http://schemas.microsoft.com/office/drawing/2014/main" id="{E63B9135-DD62-4346-9A5F-25B6EFE34D5E}"/>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7" name="Freeform 52">
              <a:extLst>
                <a:ext uri="{FF2B5EF4-FFF2-40B4-BE49-F238E27FC236}">
                  <a16:creationId xmlns:a16="http://schemas.microsoft.com/office/drawing/2014/main" id="{BBE58883-CEF0-ED4A-B914-E305628897BD}"/>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8" name="Freeform 53">
              <a:extLst>
                <a:ext uri="{FF2B5EF4-FFF2-40B4-BE49-F238E27FC236}">
                  <a16:creationId xmlns:a16="http://schemas.microsoft.com/office/drawing/2014/main" id="{ECDBADE0-2D64-7C4D-ABC6-7699F1698EEE}"/>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9" name="Freeform 54">
              <a:extLst>
                <a:ext uri="{FF2B5EF4-FFF2-40B4-BE49-F238E27FC236}">
                  <a16:creationId xmlns:a16="http://schemas.microsoft.com/office/drawing/2014/main" id="{D371DF7D-98EC-7B4F-90C8-E76CDE89554B}"/>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0" name="Freeform 55">
              <a:extLst>
                <a:ext uri="{FF2B5EF4-FFF2-40B4-BE49-F238E27FC236}">
                  <a16:creationId xmlns:a16="http://schemas.microsoft.com/office/drawing/2014/main" id="{8CE7A414-B11D-9E44-9423-86526BFBA62C}"/>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1" name="Freeform 56">
              <a:extLst>
                <a:ext uri="{FF2B5EF4-FFF2-40B4-BE49-F238E27FC236}">
                  <a16:creationId xmlns:a16="http://schemas.microsoft.com/office/drawing/2014/main" id="{3D5F0F34-B54A-CE41-818F-E71440C85441}"/>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2" name="Freeform 57">
              <a:extLst>
                <a:ext uri="{FF2B5EF4-FFF2-40B4-BE49-F238E27FC236}">
                  <a16:creationId xmlns:a16="http://schemas.microsoft.com/office/drawing/2014/main" id="{0EAF7A65-F654-AE4F-B0EC-84D2B77F08DC}"/>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3" name="Freeform 58">
              <a:extLst>
                <a:ext uri="{FF2B5EF4-FFF2-40B4-BE49-F238E27FC236}">
                  <a16:creationId xmlns:a16="http://schemas.microsoft.com/office/drawing/2014/main" id="{735AFD7E-0BF1-DC42-ACB6-4DAD126123CB}"/>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4" name="Freeform 59">
              <a:extLst>
                <a:ext uri="{FF2B5EF4-FFF2-40B4-BE49-F238E27FC236}">
                  <a16:creationId xmlns:a16="http://schemas.microsoft.com/office/drawing/2014/main" id="{6E9C33EF-7FE2-1143-91B9-12EF7F55CD61}"/>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5" name="Freeform 60">
              <a:extLst>
                <a:ext uri="{FF2B5EF4-FFF2-40B4-BE49-F238E27FC236}">
                  <a16:creationId xmlns:a16="http://schemas.microsoft.com/office/drawing/2014/main" id="{046F4A66-DD22-394A-BFBC-574BCBE8C70C}"/>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6" name="Freeform 61">
              <a:extLst>
                <a:ext uri="{FF2B5EF4-FFF2-40B4-BE49-F238E27FC236}">
                  <a16:creationId xmlns:a16="http://schemas.microsoft.com/office/drawing/2014/main" id="{E5488920-D981-F74C-BE8F-831FE9188C2D}"/>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7" name="Freeform 62">
              <a:extLst>
                <a:ext uri="{FF2B5EF4-FFF2-40B4-BE49-F238E27FC236}">
                  <a16:creationId xmlns:a16="http://schemas.microsoft.com/office/drawing/2014/main" id="{E2E05B42-64C5-A547-B9FF-3796D39282CE}"/>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8" name="Freeform 63">
              <a:extLst>
                <a:ext uri="{FF2B5EF4-FFF2-40B4-BE49-F238E27FC236}">
                  <a16:creationId xmlns:a16="http://schemas.microsoft.com/office/drawing/2014/main" id="{35414FB7-F0FD-C542-BD1D-287E39237908}"/>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9" name="Freeform 64">
              <a:extLst>
                <a:ext uri="{FF2B5EF4-FFF2-40B4-BE49-F238E27FC236}">
                  <a16:creationId xmlns:a16="http://schemas.microsoft.com/office/drawing/2014/main" id="{B2994972-7907-E14E-93D6-D1350AA6F205}"/>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0" name="Freeform 65">
              <a:extLst>
                <a:ext uri="{FF2B5EF4-FFF2-40B4-BE49-F238E27FC236}">
                  <a16:creationId xmlns:a16="http://schemas.microsoft.com/office/drawing/2014/main" id="{760F092B-F18F-4E4A-97AC-5EC0962D695C}"/>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Q5: What would you do differently if you had to go back to your initial redeployment?</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7" name="Table 4">
            <a:extLst>
              <a:ext uri="{FF2B5EF4-FFF2-40B4-BE49-F238E27FC236}">
                <a16:creationId xmlns:a16="http://schemas.microsoft.com/office/drawing/2014/main" id="{B5743C1F-034F-0B47-A03A-2237DD287D13}"/>
              </a:ext>
            </a:extLst>
          </p:cNvPr>
          <p:cNvGraphicFramePr>
            <a:graphicFrameLocks/>
          </p:cNvGraphicFramePr>
          <p:nvPr>
            <p:extLst>
              <p:ext uri="{D42A27DB-BD31-4B8C-83A1-F6EECF244321}">
                <p14:modId xmlns:p14="http://schemas.microsoft.com/office/powerpoint/2010/main" val="96885185"/>
              </p:ext>
            </p:extLst>
          </p:nvPr>
        </p:nvGraphicFramePr>
        <p:xfrm>
          <a:off x="528221" y="1676875"/>
          <a:ext cx="4913209" cy="3750882"/>
        </p:xfrm>
        <a:graphic>
          <a:graphicData uri="http://schemas.openxmlformats.org/drawingml/2006/table">
            <a:tbl>
              <a:tblPr firstRow="1" bandRow="1">
                <a:tableStyleId>{5C22544A-7EE6-4342-B048-85BDC9FD1C3A}</a:tableStyleId>
              </a:tblPr>
              <a:tblGrid>
                <a:gridCol w="4328592">
                  <a:extLst>
                    <a:ext uri="{9D8B030D-6E8A-4147-A177-3AD203B41FA5}">
                      <a16:colId xmlns:a16="http://schemas.microsoft.com/office/drawing/2014/main" val="2905971348"/>
                    </a:ext>
                  </a:extLst>
                </a:gridCol>
                <a:gridCol w="584617">
                  <a:extLst>
                    <a:ext uri="{9D8B030D-6E8A-4147-A177-3AD203B41FA5}">
                      <a16:colId xmlns:a16="http://schemas.microsoft.com/office/drawing/2014/main" val="458933988"/>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2069803141"/>
                  </a:ext>
                </a:extLst>
              </a:tr>
              <a:tr h="370840">
                <a:tc>
                  <a:txBody>
                    <a:bodyPr/>
                    <a:lstStyle/>
                    <a:p>
                      <a:pPr algn="l" rtl="0" fontAlgn="b"/>
                      <a:r>
                        <a:rPr lang="en-GB" sz="2112" kern="1200" dirty="0">
                          <a:solidFill>
                            <a:schemeClr val="dk1"/>
                          </a:solidFill>
                          <a:latin typeface="+mn-lt"/>
                          <a:ea typeface="+mn-ea"/>
                          <a:cs typeface="+mn-cs"/>
                        </a:rPr>
                        <a:t>More training</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458981131"/>
                  </a:ext>
                </a:extLst>
              </a:tr>
              <a:tr h="370840">
                <a:tc>
                  <a:txBody>
                    <a:bodyPr/>
                    <a:lstStyle/>
                    <a:p>
                      <a:pPr algn="l" rtl="0" fontAlgn="b"/>
                      <a:r>
                        <a:rPr lang="en-GB" sz="2112" kern="1200" dirty="0">
                          <a:solidFill>
                            <a:schemeClr val="dk1"/>
                          </a:solidFill>
                          <a:latin typeface="+mn-lt"/>
                          <a:ea typeface="+mn-ea"/>
                          <a:cs typeface="+mn-cs"/>
                        </a:rPr>
                        <a:t>More self-directed study</a:t>
                      </a:r>
                    </a:p>
                  </a:txBody>
                  <a:tcPr marL="9525" marR="9525" marT="9525" marB="0" anchor="b"/>
                </a:tc>
                <a:tc>
                  <a:txBody>
                    <a:bodyPr/>
                    <a:lstStyle/>
                    <a:p>
                      <a:pPr algn="ctr" rtl="0" fontAlgn="b"/>
                      <a:r>
                        <a:rPr lang="en-GB" sz="2112" kern="120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3132562894"/>
                  </a:ext>
                </a:extLst>
              </a:tr>
              <a:tr h="370840">
                <a:tc>
                  <a:txBody>
                    <a:bodyPr/>
                    <a:lstStyle/>
                    <a:p>
                      <a:pPr algn="l" rtl="0" fontAlgn="b"/>
                      <a:r>
                        <a:rPr lang="en-GB" sz="2112" kern="1200" dirty="0">
                          <a:solidFill>
                            <a:schemeClr val="dk1"/>
                          </a:solidFill>
                          <a:latin typeface="+mn-lt"/>
                          <a:ea typeface="+mn-ea"/>
                          <a:cs typeface="+mn-cs"/>
                        </a:rPr>
                        <a:t>Supernumerary/shadowing in ICU</a:t>
                      </a:r>
                    </a:p>
                  </a:txBody>
                  <a:tcPr marL="9525" marR="9525" marT="9525" marB="0" anchor="b"/>
                </a:tc>
                <a:tc>
                  <a:txBody>
                    <a:bodyPr/>
                    <a:lstStyle/>
                    <a:p>
                      <a:pPr algn="ctr" rtl="0" fontAlgn="b"/>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2929776450"/>
                  </a:ext>
                </a:extLst>
              </a:tr>
              <a:tr h="370840">
                <a:tc>
                  <a:txBody>
                    <a:bodyPr/>
                    <a:lstStyle/>
                    <a:p>
                      <a:pPr algn="l" rtl="0" fontAlgn="b"/>
                      <a:r>
                        <a:rPr lang="en-GB" sz="2112" kern="1200" dirty="0">
                          <a:solidFill>
                            <a:schemeClr val="dk1"/>
                          </a:solidFill>
                          <a:latin typeface="+mn-lt"/>
                          <a:ea typeface="+mn-ea"/>
                          <a:cs typeface="+mn-cs"/>
                        </a:rPr>
                        <a:t>Nothing</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35668052"/>
                  </a:ext>
                </a:extLst>
              </a:tr>
              <a:tr h="370840">
                <a:tc>
                  <a:txBody>
                    <a:bodyPr/>
                    <a:lstStyle/>
                    <a:p>
                      <a:pPr algn="l" rtl="0" fontAlgn="b"/>
                      <a:r>
                        <a:rPr lang="en-GB" sz="2112" kern="1200" dirty="0">
                          <a:solidFill>
                            <a:schemeClr val="dk1"/>
                          </a:solidFill>
                          <a:latin typeface="+mn-lt"/>
                          <a:ea typeface="+mn-ea"/>
                          <a:cs typeface="+mn-cs"/>
                        </a:rPr>
                        <a:t>Be more confident</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2229030332"/>
                  </a:ext>
                </a:extLst>
              </a:tr>
              <a:tr h="370840">
                <a:tc>
                  <a:txBody>
                    <a:bodyPr/>
                    <a:lstStyle/>
                    <a:p>
                      <a:pPr algn="l" rtl="0" fontAlgn="b"/>
                      <a:r>
                        <a:rPr lang="en-GB" sz="2112" kern="1200" dirty="0">
                          <a:solidFill>
                            <a:schemeClr val="dk1"/>
                          </a:solidFill>
                          <a:latin typeface="+mn-lt"/>
                          <a:ea typeface="+mn-ea"/>
                          <a:cs typeface="+mn-cs"/>
                        </a:rPr>
                        <a:t>Improve teamwork/communication</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381663565"/>
                  </a:ext>
                </a:extLst>
              </a:tr>
              <a:tr h="370840">
                <a:tc>
                  <a:txBody>
                    <a:bodyPr/>
                    <a:lstStyle/>
                    <a:p>
                      <a:pPr algn="l" rtl="0" fontAlgn="b"/>
                      <a:r>
                        <a:rPr lang="en-GB" sz="2112" kern="1200" dirty="0">
                          <a:solidFill>
                            <a:schemeClr val="dk1"/>
                          </a:solidFill>
                          <a:latin typeface="+mn-lt"/>
                          <a:ea typeface="+mn-ea"/>
                          <a:cs typeface="+mn-cs"/>
                        </a:rPr>
                        <a:t>Better self-care</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2981102082"/>
                  </a:ext>
                </a:extLst>
              </a:tr>
              <a:tr h="370840">
                <a:tc>
                  <a:txBody>
                    <a:bodyPr/>
                    <a:lstStyle/>
                    <a:p>
                      <a:pPr algn="l" rtl="0" fontAlgn="b"/>
                      <a:r>
                        <a:rPr lang="en-GB" sz="2112" kern="1200" dirty="0">
                          <a:solidFill>
                            <a:schemeClr val="dk1"/>
                          </a:solidFill>
                          <a:latin typeface="+mn-lt"/>
                          <a:ea typeface="+mn-ea"/>
                          <a:cs typeface="+mn-cs"/>
                        </a:rPr>
                        <a:t>Discuss with colleagues more</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4088556944"/>
                  </a:ext>
                </a:extLst>
              </a:tr>
              <a:tr h="370840">
                <a:tc>
                  <a:txBody>
                    <a:bodyPr/>
                    <a:lstStyle/>
                    <a:p>
                      <a:pPr algn="l" rtl="0" fontAlgn="b"/>
                      <a:r>
                        <a:rPr lang="en-GB" sz="2112" kern="1200" dirty="0">
                          <a:solidFill>
                            <a:schemeClr val="dk1"/>
                          </a:solidFill>
                          <a:latin typeface="+mn-lt"/>
                          <a:ea typeface="+mn-ea"/>
                          <a:cs typeface="+mn-cs"/>
                        </a:rPr>
                        <a:t>Attend ward rounds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2721109449"/>
                  </a:ext>
                </a:extLst>
              </a:tr>
            </a:tbl>
          </a:graphicData>
        </a:graphic>
      </p:graphicFrame>
      <p:sp>
        <p:nvSpPr>
          <p:cNvPr id="11" name="Rectangle 10">
            <a:extLst>
              <a:ext uri="{FF2B5EF4-FFF2-40B4-BE49-F238E27FC236}">
                <a16:creationId xmlns:a16="http://schemas.microsoft.com/office/drawing/2014/main" id="{1C90CDA0-76B5-7242-9067-C103BE09DE74}"/>
              </a:ext>
            </a:extLst>
          </p:cNvPr>
          <p:cNvSpPr/>
          <p:nvPr/>
        </p:nvSpPr>
        <p:spPr>
          <a:xfrm>
            <a:off x="5695961" y="1617048"/>
            <a:ext cx="5969667" cy="3139321"/>
          </a:xfrm>
          <a:prstGeom prst="rect">
            <a:avLst/>
          </a:prstGeom>
        </p:spPr>
        <p:txBody>
          <a:bodyPr wrap="square">
            <a:spAutoFit/>
          </a:bodyPr>
          <a:lstStyle/>
          <a:p>
            <a:pPr marL="285750" indent="-285750">
              <a:buFont typeface="Arial" panose="020B0604020202020204" pitchFamily="34" charset="0"/>
              <a:buChar char="•"/>
            </a:pPr>
            <a:r>
              <a:rPr lang="en-US" dirty="0"/>
              <a:t>Many pharmacists mentioned that they would like more training and many discussed they would have done more self-directed learning </a:t>
            </a:r>
            <a:endParaRPr lang="en-US" dirty="0">
              <a:highlight>
                <a:srgbClr val="FFFF00"/>
              </a:highlight>
            </a:endParaRPr>
          </a:p>
          <a:p>
            <a:pPr marL="285750" indent="-285750">
              <a:buFont typeface="Arial" panose="020B0604020202020204" pitchFamily="34" charset="0"/>
              <a:buChar char="•"/>
            </a:pPr>
            <a:r>
              <a:rPr lang="en-US" dirty="0"/>
              <a:t>Spending in time in ICU before starting redeployment was considered important</a:t>
            </a:r>
          </a:p>
          <a:p>
            <a:pPr marL="285750" indent="-285750">
              <a:buFont typeface="Arial" panose="020B0604020202020204" pitchFamily="34" charset="0"/>
              <a:buChar char="•"/>
            </a:pPr>
            <a:r>
              <a:rPr lang="en-US" dirty="0"/>
              <a:t>Some say they would not do anything differently and some that they would be more positive about the experience </a:t>
            </a:r>
          </a:p>
          <a:p>
            <a:pPr marL="285750" indent="-285750">
              <a:buFont typeface="Arial" panose="020B0604020202020204" pitchFamily="34" charset="0"/>
              <a:buChar char="•"/>
            </a:pPr>
            <a:r>
              <a:rPr lang="en-US" dirty="0"/>
              <a:t>Some commented that they would like to see better teamwork and communication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sp>
        <p:nvSpPr>
          <p:cNvPr id="35" name="Oval Callout 14">
            <a:extLst>
              <a:ext uri="{FF2B5EF4-FFF2-40B4-BE49-F238E27FC236}">
                <a16:creationId xmlns:a16="http://schemas.microsoft.com/office/drawing/2014/main" id="{44AA4F9A-FBD1-DA46-A0DE-B96D2F5B244E}"/>
              </a:ext>
            </a:extLst>
          </p:cNvPr>
          <p:cNvSpPr/>
          <p:nvPr/>
        </p:nvSpPr>
        <p:spPr>
          <a:xfrm>
            <a:off x="526475" y="5580288"/>
            <a:ext cx="4477066" cy="1138023"/>
          </a:xfrm>
          <a:prstGeom prst="wedgeRectCallout">
            <a:avLst>
              <a:gd name="adj1" fmla="val 64445"/>
              <a:gd name="adj2" fmla="val -60536"/>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“Ideally, be able to spend more time with ITU pharmacist in training as this was the most useful aspect to put theory into practice” </a:t>
            </a:r>
            <a:r>
              <a:rPr lang="en-US" b="1" dirty="0">
                <a:solidFill>
                  <a:schemeClr val="bg1"/>
                </a:solidFill>
              </a:rPr>
              <a:t>Redeployed pharmacist</a:t>
            </a:r>
          </a:p>
        </p:txBody>
      </p:sp>
      <p:sp>
        <p:nvSpPr>
          <p:cNvPr id="36" name="Oval Callout 14">
            <a:extLst>
              <a:ext uri="{FF2B5EF4-FFF2-40B4-BE49-F238E27FC236}">
                <a16:creationId xmlns:a16="http://schemas.microsoft.com/office/drawing/2014/main" id="{649AE3B2-F589-0D46-AB86-8C270AC9FA2D}"/>
              </a:ext>
            </a:extLst>
          </p:cNvPr>
          <p:cNvSpPr/>
          <p:nvPr/>
        </p:nvSpPr>
        <p:spPr>
          <a:xfrm>
            <a:off x="7295411" y="4191954"/>
            <a:ext cx="4624748" cy="1195960"/>
          </a:xfrm>
          <a:prstGeom prst="wedgeRectCallout">
            <a:avLst>
              <a:gd name="adj1" fmla="val -64491"/>
              <a:gd name="adj2" fmla="val 2363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 would be optimistic and </a:t>
            </a:r>
            <a:r>
              <a:rPr lang="en-US" dirty="0" err="1">
                <a:solidFill>
                  <a:schemeClr val="bg1"/>
                </a:solidFill>
              </a:rPr>
              <a:t>familiarise</a:t>
            </a:r>
            <a:r>
              <a:rPr lang="en-US" dirty="0">
                <a:solidFill>
                  <a:schemeClr val="bg1"/>
                </a:solidFill>
              </a:rPr>
              <a:t> myself with all the relevant information. I would also get more training and insight to the unit before start working” </a:t>
            </a:r>
            <a:r>
              <a:rPr lang="en-US" b="1" dirty="0">
                <a:solidFill>
                  <a:schemeClr val="bg1"/>
                </a:solidFill>
              </a:rPr>
              <a:t>Redeployed pharmacist</a:t>
            </a:r>
          </a:p>
        </p:txBody>
      </p:sp>
      <p:sp>
        <p:nvSpPr>
          <p:cNvPr id="37" name="Oval Callout 14">
            <a:extLst>
              <a:ext uri="{FF2B5EF4-FFF2-40B4-BE49-F238E27FC236}">
                <a16:creationId xmlns:a16="http://schemas.microsoft.com/office/drawing/2014/main" id="{8DFA31DA-AFB9-CA44-94F6-E3CBFB42AAD2}"/>
              </a:ext>
            </a:extLst>
          </p:cNvPr>
          <p:cNvSpPr/>
          <p:nvPr/>
        </p:nvSpPr>
        <p:spPr>
          <a:xfrm>
            <a:off x="6997148" y="5524868"/>
            <a:ext cx="4923011" cy="1138023"/>
          </a:xfrm>
          <a:prstGeom prst="wedgeRectCallout">
            <a:avLst>
              <a:gd name="adj1" fmla="val -61302"/>
              <a:gd name="adj2" fmla="val -29096"/>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 would take time to talk to my colleagues more.  I would engage with psych support-talking therapies more and not bring my worries home with me” </a:t>
            </a:r>
            <a:r>
              <a:rPr lang="en-US" b="1" dirty="0">
                <a:solidFill>
                  <a:schemeClr val="bg1"/>
                </a:solidFill>
              </a:rPr>
              <a:t>Redeployed pharmacist</a:t>
            </a:r>
          </a:p>
        </p:txBody>
      </p:sp>
    </p:spTree>
    <p:extLst>
      <p:ext uri="{BB962C8B-B14F-4D97-AF65-F5344CB8AC3E}">
        <p14:creationId xmlns:p14="http://schemas.microsoft.com/office/powerpoint/2010/main" val="2379586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F5E5203A-24DA-0046-8743-714A4B03DFBC}"/>
              </a:ext>
            </a:extLst>
          </p:cNvPr>
          <p:cNvGrpSpPr>
            <a:grpSpLocks noChangeAspect="1"/>
          </p:cNvGrpSpPr>
          <p:nvPr/>
        </p:nvGrpSpPr>
        <p:grpSpPr>
          <a:xfrm>
            <a:off x="6556192" y="4015371"/>
            <a:ext cx="871797" cy="870845"/>
            <a:chOff x="3402012" y="5520531"/>
            <a:chExt cx="1454150" cy="1452563"/>
          </a:xfrm>
        </p:grpSpPr>
        <p:sp>
          <p:nvSpPr>
            <p:cNvPr id="46" name="Oval 152">
              <a:extLst>
                <a:ext uri="{FF2B5EF4-FFF2-40B4-BE49-F238E27FC236}">
                  <a16:creationId xmlns:a16="http://schemas.microsoft.com/office/drawing/2014/main" id="{C6B3035C-7782-7B4B-82EA-F9507334EA83}"/>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47" name="Rectangle 45">
              <a:extLst>
                <a:ext uri="{FF2B5EF4-FFF2-40B4-BE49-F238E27FC236}">
                  <a16:creationId xmlns:a16="http://schemas.microsoft.com/office/drawing/2014/main" id="{13452488-2600-BA41-9FC5-86A974A0890D}"/>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46">
              <a:extLst>
                <a:ext uri="{FF2B5EF4-FFF2-40B4-BE49-F238E27FC236}">
                  <a16:creationId xmlns:a16="http://schemas.microsoft.com/office/drawing/2014/main" id="{1D0B1594-73D0-9740-9974-6E1418FAD4A8}"/>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47">
              <a:extLst>
                <a:ext uri="{FF2B5EF4-FFF2-40B4-BE49-F238E27FC236}">
                  <a16:creationId xmlns:a16="http://schemas.microsoft.com/office/drawing/2014/main" id="{DB17FF69-914F-7241-980B-8E0B33BEB27A}"/>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48">
              <a:extLst>
                <a:ext uri="{FF2B5EF4-FFF2-40B4-BE49-F238E27FC236}">
                  <a16:creationId xmlns:a16="http://schemas.microsoft.com/office/drawing/2014/main" id="{3A48D369-3209-B54B-B482-A1265E867253}"/>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49">
              <a:extLst>
                <a:ext uri="{FF2B5EF4-FFF2-40B4-BE49-F238E27FC236}">
                  <a16:creationId xmlns:a16="http://schemas.microsoft.com/office/drawing/2014/main" id="{FCAC5BE1-9903-9642-B6CA-6E6A83A1B787}"/>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50">
              <a:extLst>
                <a:ext uri="{FF2B5EF4-FFF2-40B4-BE49-F238E27FC236}">
                  <a16:creationId xmlns:a16="http://schemas.microsoft.com/office/drawing/2014/main" id="{6B7D2865-BAA1-E747-AE64-0F9E054A3D28}"/>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3" name="Freeform 51">
              <a:extLst>
                <a:ext uri="{FF2B5EF4-FFF2-40B4-BE49-F238E27FC236}">
                  <a16:creationId xmlns:a16="http://schemas.microsoft.com/office/drawing/2014/main" id="{3BAF7178-F433-8E43-BC7D-27EA352C2459}"/>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4" name="Freeform 52">
              <a:extLst>
                <a:ext uri="{FF2B5EF4-FFF2-40B4-BE49-F238E27FC236}">
                  <a16:creationId xmlns:a16="http://schemas.microsoft.com/office/drawing/2014/main" id="{9294748B-A07B-BB44-807E-8B47C818AF2E}"/>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5" name="Freeform 53">
              <a:extLst>
                <a:ext uri="{FF2B5EF4-FFF2-40B4-BE49-F238E27FC236}">
                  <a16:creationId xmlns:a16="http://schemas.microsoft.com/office/drawing/2014/main" id="{A2CEED11-E596-C448-8A84-C856BD5805E2}"/>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Freeform 54">
              <a:extLst>
                <a:ext uri="{FF2B5EF4-FFF2-40B4-BE49-F238E27FC236}">
                  <a16:creationId xmlns:a16="http://schemas.microsoft.com/office/drawing/2014/main" id="{7BCF28F4-A3FF-3B47-8018-A0AF87C5510D}"/>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55">
              <a:extLst>
                <a:ext uri="{FF2B5EF4-FFF2-40B4-BE49-F238E27FC236}">
                  <a16:creationId xmlns:a16="http://schemas.microsoft.com/office/drawing/2014/main" id="{62287014-0996-F04D-AA39-5345CEAD4FE0}"/>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56">
              <a:extLst>
                <a:ext uri="{FF2B5EF4-FFF2-40B4-BE49-F238E27FC236}">
                  <a16:creationId xmlns:a16="http://schemas.microsoft.com/office/drawing/2014/main" id="{31E7BF07-8F81-134A-B598-A854CB06B20C}"/>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57">
              <a:extLst>
                <a:ext uri="{FF2B5EF4-FFF2-40B4-BE49-F238E27FC236}">
                  <a16:creationId xmlns:a16="http://schemas.microsoft.com/office/drawing/2014/main" id="{B0367015-4C58-7842-85D6-E42A1CE7AAF1}"/>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58">
              <a:extLst>
                <a:ext uri="{FF2B5EF4-FFF2-40B4-BE49-F238E27FC236}">
                  <a16:creationId xmlns:a16="http://schemas.microsoft.com/office/drawing/2014/main" id="{E4AA82EE-7C48-C44A-9472-7FC68E0B86FE}"/>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59">
              <a:extLst>
                <a:ext uri="{FF2B5EF4-FFF2-40B4-BE49-F238E27FC236}">
                  <a16:creationId xmlns:a16="http://schemas.microsoft.com/office/drawing/2014/main" id="{2C8F74BA-B21C-0F41-8A68-4872AC2BE752}"/>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60">
              <a:extLst>
                <a:ext uri="{FF2B5EF4-FFF2-40B4-BE49-F238E27FC236}">
                  <a16:creationId xmlns:a16="http://schemas.microsoft.com/office/drawing/2014/main" id="{E9497A3A-E47B-0E4D-A637-5465E087EADA}"/>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61">
              <a:extLst>
                <a:ext uri="{FF2B5EF4-FFF2-40B4-BE49-F238E27FC236}">
                  <a16:creationId xmlns:a16="http://schemas.microsoft.com/office/drawing/2014/main" id="{2F864E14-F1C3-3B46-9B27-563D46F44E6C}"/>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62">
              <a:extLst>
                <a:ext uri="{FF2B5EF4-FFF2-40B4-BE49-F238E27FC236}">
                  <a16:creationId xmlns:a16="http://schemas.microsoft.com/office/drawing/2014/main" id="{F5939920-1B5C-A846-8232-108284DFCB85}"/>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63">
              <a:extLst>
                <a:ext uri="{FF2B5EF4-FFF2-40B4-BE49-F238E27FC236}">
                  <a16:creationId xmlns:a16="http://schemas.microsoft.com/office/drawing/2014/main" id="{29C9C51E-5DC0-EA4B-A21A-AA10AC319A12}"/>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64">
              <a:extLst>
                <a:ext uri="{FF2B5EF4-FFF2-40B4-BE49-F238E27FC236}">
                  <a16:creationId xmlns:a16="http://schemas.microsoft.com/office/drawing/2014/main" id="{A7D2F254-1ABD-7642-B299-38018931779E}"/>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65">
              <a:extLst>
                <a:ext uri="{FF2B5EF4-FFF2-40B4-BE49-F238E27FC236}">
                  <a16:creationId xmlns:a16="http://schemas.microsoft.com/office/drawing/2014/main" id="{150A452E-E252-3545-90A0-179CE407E740}"/>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Q6: What is the one piece of advice you would give a colleague going to work on CC?</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8" name="Table 4">
            <a:extLst>
              <a:ext uri="{FF2B5EF4-FFF2-40B4-BE49-F238E27FC236}">
                <a16:creationId xmlns:a16="http://schemas.microsoft.com/office/drawing/2014/main" id="{D87AD6FC-105C-8F4D-ADCF-11677736AF90}"/>
              </a:ext>
            </a:extLst>
          </p:cNvPr>
          <p:cNvGraphicFramePr>
            <a:graphicFrameLocks/>
          </p:cNvGraphicFramePr>
          <p:nvPr>
            <p:extLst>
              <p:ext uri="{D42A27DB-BD31-4B8C-83A1-F6EECF244321}">
                <p14:modId xmlns:p14="http://schemas.microsoft.com/office/powerpoint/2010/main" val="3004602848"/>
              </p:ext>
            </p:extLst>
          </p:nvPr>
        </p:nvGraphicFramePr>
        <p:xfrm>
          <a:off x="419365" y="1509060"/>
          <a:ext cx="5842599" cy="343032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809108719"/>
                    </a:ext>
                  </a:extLst>
                </a:gridCol>
                <a:gridCol w="584799">
                  <a:extLst>
                    <a:ext uri="{9D8B030D-6E8A-4147-A177-3AD203B41FA5}">
                      <a16:colId xmlns:a16="http://schemas.microsoft.com/office/drawing/2014/main" val="3201410914"/>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2292475027"/>
                  </a:ext>
                </a:extLst>
              </a:tr>
              <a:tr h="383657">
                <a:tc>
                  <a:txBody>
                    <a:bodyPr/>
                    <a:lstStyle/>
                    <a:p>
                      <a:pPr algn="l" rtl="0" fontAlgn="b"/>
                      <a:r>
                        <a:rPr lang="en-GB" sz="2112" kern="1200" dirty="0">
                          <a:solidFill>
                            <a:schemeClr val="dk1"/>
                          </a:solidFill>
                          <a:latin typeface="+mn-lt"/>
                          <a:ea typeface="+mn-ea"/>
                          <a:cs typeface="+mn-cs"/>
                        </a:rPr>
                        <a:t>Ask questions/for help</a:t>
                      </a:r>
                    </a:p>
                  </a:txBody>
                  <a:tcPr marL="9525" marR="9525" marT="9525" marB="0" anchor="b"/>
                </a:tc>
                <a:tc>
                  <a:txBody>
                    <a:bodyPr/>
                    <a:lstStyle/>
                    <a:p>
                      <a:pPr algn="ctr" rtl="0" fontAlgn="b"/>
                      <a:r>
                        <a:rPr lang="en-GB" sz="2112" kern="1200" dirty="0">
                          <a:solidFill>
                            <a:schemeClr val="dk1"/>
                          </a:solidFill>
                          <a:latin typeface="+mn-lt"/>
                          <a:ea typeface="+mn-ea"/>
                          <a:cs typeface="+mn-cs"/>
                        </a:rPr>
                        <a:t>14</a:t>
                      </a:r>
                    </a:p>
                  </a:txBody>
                  <a:tcPr marL="9525" marR="9525" marT="9525" marB="0" anchor="b"/>
                </a:tc>
                <a:extLst>
                  <a:ext uri="{0D108BD9-81ED-4DB2-BD59-A6C34878D82A}">
                    <a16:rowId xmlns:a16="http://schemas.microsoft.com/office/drawing/2014/main" val="46265142"/>
                  </a:ext>
                </a:extLst>
              </a:tr>
              <a:tr h="383657">
                <a:tc>
                  <a:txBody>
                    <a:bodyPr/>
                    <a:lstStyle/>
                    <a:p>
                      <a:pPr algn="l" rtl="0" fontAlgn="b"/>
                      <a:r>
                        <a:rPr lang="en-GB" sz="2112" kern="1200" dirty="0">
                          <a:solidFill>
                            <a:schemeClr val="dk1"/>
                          </a:solidFill>
                          <a:latin typeface="+mn-lt"/>
                          <a:ea typeface="+mn-ea"/>
                          <a:cs typeface="+mn-cs"/>
                        </a:rPr>
                        <a:t>Improve knowledge</a:t>
                      </a:r>
                    </a:p>
                  </a:txBody>
                  <a:tcPr marL="9525" marR="9525" marT="9525" marB="0" anchor="b"/>
                </a:tc>
                <a:tc>
                  <a:txBody>
                    <a:bodyPr/>
                    <a:lstStyle/>
                    <a:p>
                      <a:pPr algn="ctr" rtl="0" fontAlgn="b"/>
                      <a:r>
                        <a:rPr lang="en-GB" sz="2112" kern="1200" dirty="0">
                          <a:solidFill>
                            <a:schemeClr val="dk1"/>
                          </a:solidFill>
                          <a:latin typeface="+mn-lt"/>
                          <a:ea typeface="+mn-ea"/>
                          <a:cs typeface="+mn-cs"/>
                        </a:rPr>
                        <a:t>12</a:t>
                      </a:r>
                    </a:p>
                  </a:txBody>
                  <a:tcPr marL="9525" marR="9525" marT="9525" marB="0" anchor="b"/>
                </a:tc>
                <a:extLst>
                  <a:ext uri="{0D108BD9-81ED-4DB2-BD59-A6C34878D82A}">
                    <a16:rowId xmlns:a16="http://schemas.microsoft.com/office/drawing/2014/main" val="3345262765"/>
                  </a:ext>
                </a:extLst>
              </a:tr>
              <a:tr h="383657">
                <a:tc>
                  <a:txBody>
                    <a:bodyPr/>
                    <a:lstStyle/>
                    <a:p>
                      <a:pPr algn="l" rtl="0" fontAlgn="b"/>
                      <a:r>
                        <a:rPr lang="en-GB" sz="2112" kern="1200" dirty="0">
                          <a:solidFill>
                            <a:schemeClr val="dk1"/>
                          </a:solidFill>
                          <a:latin typeface="+mn-lt"/>
                          <a:ea typeface="+mn-ea"/>
                          <a:cs typeface="+mn-cs"/>
                        </a:rPr>
                        <a:t>Get involved with MDT</a:t>
                      </a:r>
                    </a:p>
                  </a:txBody>
                  <a:tcPr marL="9525" marR="9525" marT="9525" marB="0" anchor="b"/>
                </a:tc>
                <a:tc>
                  <a:txBody>
                    <a:bodyPr/>
                    <a:lstStyle/>
                    <a:p>
                      <a:pPr algn="ctr" rtl="0" fontAlgn="b"/>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196076131"/>
                  </a:ext>
                </a:extLst>
              </a:tr>
              <a:tr h="383657">
                <a:tc>
                  <a:txBody>
                    <a:bodyPr/>
                    <a:lstStyle/>
                    <a:p>
                      <a:pPr algn="l" rtl="0" fontAlgn="b"/>
                      <a:r>
                        <a:rPr lang="en-GB" sz="2112" kern="1200" dirty="0">
                          <a:solidFill>
                            <a:schemeClr val="dk1"/>
                          </a:solidFill>
                          <a:latin typeface="+mn-lt"/>
                          <a:ea typeface="+mn-ea"/>
                          <a:cs typeface="+mn-cs"/>
                        </a:rPr>
                        <a:t>Be systematic</a:t>
                      </a:r>
                    </a:p>
                  </a:txBody>
                  <a:tcPr marL="9525" marR="9525" marT="9525" marB="0" anchor="b"/>
                </a:tc>
                <a:tc>
                  <a:txBody>
                    <a:bodyPr/>
                    <a:lstStyle/>
                    <a:p>
                      <a:pPr algn="ctr" rtl="0" fontAlgn="b"/>
                      <a:r>
                        <a:rPr lang="en-GB" sz="2112" kern="1200" dirty="0">
                          <a:solidFill>
                            <a:schemeClr val="dk1"/>
                          </a:solidFill>
                          <a:latin typeface="+mn-lt"/>
                          <a:ea typeface="+mn-ea"/>
                          <a:cs typeface="+mn-cs"/>
                        </a:rPr>
                        <a:t>6</a:t>
                      </a:r>
                    </a:p>
                  </a:txBody>
                  <a:tcPr marL="9525" marR="9525" marT="9525" marB="0" anchor="b"/>
                </a:tc>
                <a:extLst>
                  <a:ext uri="{0D108BD9-81ED-4DB2-BD59-A6C34878D82A}">
                    <a16:rowId xmlns:a16="http://schemas.microsoft.com/office/drawing/2014/main" val="1087262245"/>
                  </a:ext>
                </a:extLst>
              </a:tr>
              <a:tr h="383657">
                <a:tc>
                  <a:txBody>
                    <a:bodyPr/>
                    <a:lstStyle/>
                    <a:p>
                      <a:pPr algn="l" rtl="0" fontAlgn="b"/>
                      <a:r>
                        <a:rPr lang="en-GB" sz="2112" kern="1200" dirty="0">
                          <a:solidFill>
                            <a:schemeClr val="dk1"/>
                          </a:solidFill>
                          <a:latin typeface="+mn-lt"/>
                          <a:ea typeface="+mn-ea"/>
                          <a:cs typeface="+mn-cs"/>
                        </a:rPr>
                        <a:t>Better psychological care</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1398931532"/>
                  </a:ext>
                </a:extLst>
              </a:tr>
              <a:tr h="383657">
                <a:tc>
                  <a:txBody>
                    <a:bodyPr/>
                    <a:lstStyle/>
                    <a:p>
                      <a:pPr algn="l" rtl="0" fontAlgn="b"/>
                      <a:r>
                        <a:rPr lang="en-GB" sz="2112" kern="1200" dirty="0">
                          <a:solidFill>
                            <a:schemeClr val="dk1"/>
                          </a:solidFill>
                          <a:latin typeface="+mn-lt"/>
                          <a:ea typeface="+mn-ea"/>
                          <a:cs typeface="+mn-cs"/>
                        </a:rPr>
                        <a:t>Ensure sufficient training</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extLst>
                  <a:ext uri="{0D108BD9-81ED-4DB2-BD59-A6C34878D82A}">
                    <a16:rowId xmlns:a16="http://schemas.microsoft.com/office/drawing/2014/main" val="542876477"/>
                  </a:ext>
                </a:extLst>
              </a:tr>
              <a:tr h="383657">
                <a:tc>
                  <a:txBody>
                    <a:bodyPr/>
                    <a:lstStyle/>
                    <a:p>
                      <a:pPr algn="l" rtl="0" fontAlgn="b"/>
                      <a:r>
                        <a:rPr lang="en-GB" sz="2112" kern="1200" dirty="0">
                          <a:solidFill>
                            <a:schemeClr val="dk1"/>
                          </a:solidFill>
                          <a:latin typeface="+mn-lt"/>
                          <a:ea typeface="+mn-ea"/>
                          <a:cs typeface="+mn-cs"/>
                        </a:rPr>
                        <a:t>Consider basics</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extLst>
                  <a:ext uri="{0D108BD9-81ED-4DB2-BD59-A6C34878D82A}">
                    <a16:rowId xmlns:a16="http://schemas.microsoft.com/office/drawing/2014/main" val="3247648320"/>
                  </a:ext>
                </a:extLst>
              </a:tr>
              <a:tr h="242315">
                <a:tc>
                  <a:txBody>
                    <a:bodyPr/>
                    <a:lstStyle/>
                    <a:p>
                      <a:pPr marL="0" algn="l" defTabSz="1073084" rtl="0" eaLnBrk="1" fontAlgn="b" latinLnBrk="0" hangingPunct="1"/>
                      <a:r>
                        <a:rPr lang="en-GB" sz="2112" kern="1200" dirty="0">
                          <a:solidFill>
                            <a:schemeClr val="dk1"/>
                          </a:solidFill>
                          <a:latin typeface="+mn-lt"/>
                          <a:ea typeface="+mn-ea"/>
                          <a:cs typeface="+mn-cs"/>
                        </a:rPr>
                        <a:t>Better physical care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2441065633"/>
                  </a:ext>
                </a:extLst>
              </a:tr>
            </a:tbl>
          </a:graphicData>
        </a:graphic>
      </p:graphicFrame>
      <p:sp>
        <p:nvSpPr>
          <p:cNvPr id="10" name="Rectangle 9">
            <a:extLst>
              <a:ext uri="{FF2B5EF4-FFF2-40B4-BE49-F238E27FC236}">
                <a16:creationId xmlns:a16="http://schemas.microsoft.com/office/drawing/2014/main" id="{77984FDB-F671-8D4B-964B-CFAB298C384A}"/>
              </a:ext>
            </a:extLst>
          </p:cNvPr>
          <p:cNvSpPr/>
          <p:nvPr/>
        </p:nvSpPr>
        <p:spPr>
          <a:xfrm>
            <a:off x="6514288" y="1745472"/>
            <a:ext cx="5505433" cy="2862322"/>
          </a:xfrm>
          <a:prstGeom prst="rect">
            <a:avLst/>
          </a:prstGeom>
        </p:spPr>
        <p:txBody>
          <a:bodyPr wrap="square">
            <a:spAutoFit/>
          </a:bodyPr>
          <a:lstStyle/>
          <a:p>
            <a:pPr marL="285750" indent="-285750">
              <a:buFont typeface="Arial" panose="020B0604020202020204" pitchFamily="34" charset="0"/>
              <a:buChar char="•"/>
            </a:pPr>
            <a:r>
              <a:rPr lang="en-US" dirty="0"/>
              <a:t>Not being afraid to ask questions or for help was the most common advice</a:t>
            </a:r>
          </a:p>
          <a:p>
            <a:pPr marL="285750" indent="-285750">
              <a:buFont typeface="Arial" panose="020B0604020202020204" pitchFamily="34" charset="0"/>
              <a:buChar char="•"/>
            </a:pPr>
            <a:r>
              <a:rPr lang="en-US" dirty="0"/>
              <a:t>Improving knowledge before and during redeployment was commonly advised </a:t>
            </a:r>
          </a:p>
          <a:p>
            <a:pPr marL="285750" indent="-285750">
              <a:buFont typeface="Arial" panose="020B0604020202020204" pitchFamily="34" charset="0"/>
              <a:buChar char="•"/>
            </a:pPr>
            <a:r>
              <a:rPr lang="en-US" dirty="0"/>
              <a:t>Getting involved with the MDT including attending ward round was a theme</a:t>
            </a:r>
          </a:p>
          <a:p>
            <a:pPr marL="285750" indent="-285750">
              <a:buFont typeface="Arial" panose="020B0604020202020204" pitchFamily="34" charset="0"/>
              <a:buChar char="•"/>
            </a:pPr>
            <a:r>
              <a:rPr lang="en-US" dirty="0"/>
              <a:t>Better psychological and physical care was mentioned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12" name="Group 11">
            <a:extLst>
              <a:ext uri="{FF2B5EF4-FFF2-40B4-BE49-F238E27FC236}">
                <a16:creationId xmlns:a16="http://schemas.microsoft.com/office/drawing/2014/main" id="{EB1DD5BF-0266-164B-9820-BF8B20407181}"/>
              </a:ext>
            </a:extLst>
          </p:cNvPr>
          <p:cNvGrpSpPr>
            <a:grpSpLocks noChangeAspect="1"/>
          </p:cNvGrpSpPr>
          <p:nvPr/>
        </p:nvGrpSpPr>
        <p:grpSpPr>
          <a:xfrm>
            <a:off x="10135881" y="5733683"/>
            <a:ext cx="871753" cy="870845"/>
            <a:chOff x="5069815" y="1676599"/>
            <a:chExt cx="788060" cy="787236"/>
          </a:xfrm>
        </p:grpSpPr>
        <p:sp>
          <p:nvSpPr>
            <p:cNvPr id="13" name="Oval 895">
              <a:extLst>
                <a:ext uri="{FF2B5EF4-FFF2-40B4-BE49-F238E27FC236}">
                  <a16:creationId xmlns:a16="http://schemas.microsoft.com/office/drawing/2014/main" id="{40BBADE6-5BA4-3A47-8EAE-11C60B3D2FF0}"/>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14" name="Freeform 709">
              <a:extLst>
                <a:ext uri="{FF2B5EF4-FFF2-40B4-BE49-F238E27FC236}">
                  <a16:creationId xmlns:a16="http://schemas.microsoft.com/office/drawing/2014/main" id="{71FB271A-833D-C74D-90A3-C1046EDE823D}"/>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710">
              <a:extLst>
                <a:ext uri="{FF2B5EF4-FFF2-40B4-BE49-F238E27FC236}">
                  <a16:creationId xmlns:a16="http://schemas.microsoft.com/office/drawing/2014/main" id="{180EC5E7-0AFF-AA4D-BA55-80347792ED88}"/>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711">
              <a:extLst>
                <a:ext uri="{FF2B5EF4-FFF2-40B4-BE49-F238E27FC236}">
                  <a16:creationId xmlns:a16="http://schemas.microsoft.com/office/drawing/2014/main" id="{140A7ED4-AE77-5E4A-B62F-8A01C341B4B5}"/>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712">
              <a:extLst>
                <a:ext uri="{FF2B5EF4-FFF2-40B4-BE49-F238E27FC236}">
                  <a16:creationId xmlns:a16="http://schemas.microsoft.com/office/drawing/2014/main" id="{34AF3CB9-1958-3444-B3DA-E89BE6A7B1CE}"/>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9" name="Freeform 713">
              <a:extLst>
                <a:ext uri="{FF2B5EF4-FFF2-40B4-BE49-F238E27FC236}">
                  <a16:creationId xmlns:a16="http://schemas.microsoft.com/office/drawing/2014/main" id="{CAF22266-5B54-A049-84E3-71EDB57FD9CF}"/>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0" name="Rectangle 714">
              <a:extLst>
                <a:ext uri="{FF2B5EF4-FFF2-40B4-BE49-F238E27FC236}">
                  <a16:creationId xmlns:a16="http://schemas.microsoft.com/office/drawing/2014/main" id="{45EF537F-9BB0-3C44-BBC4-E6ABE8165A98}"/>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1" name="Freeform 715">
              <a:extLst>
                <a:ext uri="{FF2B5EF4-FFF2-40B4-BE49-F238E27FC236}">
                  <a16:creationId xmlns:a16="http://schemas.microsoft.com/office/drawing/2014/main" id="{A7A04B1E-90BE-314B-9E03-9EB0DBC62DEB}"/>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2" name="Freeform 716">
              <a:extLst>
                <a:ext uri="{FF2B5EF4-FFF2-40B4-BE49-F238E27FC236}">
                  <a16:creationId xmlns:a16="http://schemas.microsoft.com/office/drawing/2014/main" id="{0290A505-B5BF-0640-9455-6D6F499C887F}"/>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3" name="Freeform 717">
              <a:extLst>
                <a:ext uri="{FF2B5EF4-FFF2-40B4-BE49-F238E27FC236}">
                  <a16:creationId xmlns:a16="http://schemas.microsoft.com/office/drawing/2014/main" id="{41AB0C0A-47E7-E143-8508-C3C35933C8A0}"/>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718">
              <a:extLst>
                <a:ext uri="{FF2B5EF4-FFF2-40B4-BE49-F238E27FC236}">
                  <a16:creationId xmlns:a16="http://schemas.microsoft.com/office/drawing/2014/main" id="{6BF2A810-FE38-2546-9482-8994DDD705C8}"/>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719">
              <a:extLst>
                <a:ext uri="{FF2B5EF4-FFF2-40B4-BE49-F238E27FC236}">
                  <a16:creationId xmlns:a16="http://schemas.microsoft.com/office/drawing/2014/main" id="{2AEE184D-759D-774E-84C6-3EC7A6147E7D}"/>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20">
              <a:extLst>
                <a:ext uri="{FF2B5EF4-FFF2-40B4-BE49-F238E27FC236}">
                  <a16:creationId xmlns:a16="http://schemas.microsoft.com/office/drawing/2014/main" id="{FAC07BB4-EFEE-0248-B77A-02EE6720BEC5}"/>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21">
              <a:extLst>
                <a:ext uri="{FF2B5EF4-FFF2-40B4-BE49-F238E27FC236}">
                  <a16:creationId xmlns:a16="http://schemas.microsoft.com/office/drawing/2014/main" id="{96872062-CF85-A141-8E37-A75C71E5474C}"/>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Oval 722">
              <a:extLst>
                <a:ext uri="{FF2B5EF4-FFF2-40B4-BE49-F238E27FC236}">
                  <a16:creationId xmlns:a16="http://schemas.microsoft.com/office/drawing/2014/main" id="{54D6F878-B707-E247-8938-1D8012E36B10}"/>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Oval 723">
              <a:extLst>
                <a:ext uri="{FF2B5EF4-FFF2-40B4-BE49-F238E27FC236}">
                  <a16:creationId xmlns:a16="http://schemas.microsoft.com/office/drawing/2014/main" id="{93AFBA02-375C-5E41-A280-763E2082A746}"/>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Oval 724">
              <a:extLst>
                <a:ext uri="{FF2B5EF4-FFF2-40B4-BE49-F238E27FC236}">
                  <a16:creationId xmlns:a16="http://schemas.microsoft.com/office/drawing/2014/main" id="{929FEA3A-C129-F341-8500-863F986FF0E0}"/>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Oval 725">
              <a:extLst>
                <a:ext uri="{FF2B5EF4-FFF2-40B4-BE49-F238E27FC236}">
                  <a16:creationId xmlns:a16="http://schemas.microsoft.com/office/drawing/2014/main" id="{C8B6234C-9C22-EA47-A7A0-070E2DE182BD}"/>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26">
              <a:extLst>
                <a:ext uri="{FF2B5EF4-FFF2-40B4-BE49-F238E27FC236}">
                  <a16:creationId xmlns:a16="http://schemas.microsoft.com/office/drawing/2014/main" id="{15B380B1-FF26-374B-AB8D-F44CF59FB057}"/>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27">
              <a:extLst>
                <a:ext uri="{FF2B5EF4-FFF2-40B4-BE49-F238E27FC236}">
                  <a16:creationId xmlns:a16="http://schemas.microsoft.com/office/drawing/2014/main" id="{F4E0E71A-A6DF-4844-BD5F-B9BE32154C35}"/>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28">
              <a:extLst>
                <a:ext uri="{FF2B5EF4-FFF2-40B4-BE49-F238E27FC236}">
                  <a16:creationId xmlns:a16="http://schemas.microsoft.com/office/drawing/2014/main" id="{D6630E33-A119-0542-AB2D-E76C5640C3A3}"/>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29">
              <a:extLst>
                <a:ext uri="{FF2B5EF4-FFF2-40B4-BE49-F238E27FC236}">
                  <a16:creationId xmlns:a16="http://schemas.microsoft.com/office/drawing/2014/main" id="{26B0881E-2663-6A41-A574-D0ABCF8CFA03}"/>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Oval 730">
              <a:extLst>
                <a:ext uri="{FF2B5EF4-FFF2-40B4-BE49-F238E27FC236}">
                  <a16:creationId xmlns:a16="http://schemas.microsoft.com/office/drawing/2014/main" id="{C34E6619-22EE-E747-AF86-87F7A9D8EA60}"/>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731">
              <a:extLst>
                <a:ext uri="{FF2B5EF4-FFF2-40B4-BE49-F238E27FC236}">
                  <a16:creationId xmlns:a16="http://schemas.microsoft.com/office/drawing/2014/main" id="{733C9F98-45AA-064F-880E-07F6EE2C310E}"/>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Freeform 732">
              <a:extLst>
                <a:ext uri="{FF2B5EF4-FFF2-40B4-BE49-F238E27FC236}">
                  <a16:creationId xmlns:a16="http://schemas.microsoft.com/office/drawing/2014/main" id="{90C71AA1-78EC-314C-8A5A-92EC2800CFB6}"/>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Freeform 733">
              <a:extLst>
                <a:ext uri="{FF2B5EF4-FFF2-40B4-BE49-F238E27FC236}">
                  <a16:creationId xmlns:a16="http://schemas.microsoft.com/office/drawing/2014/main" id="{DEF3226C-076E-244C-BB05-C4AC11F7E20F}"/>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34">
              <a:extLst>
                <a:ext uri="{FF2B5EF4-FFF2-40B4-BE49-F238E27FC236}">
                  <a16:creationId xmlns:a16="http://schemas.microsoft.com/office/drawing/2014/main" id="{934C01E2-CF30-AC4B-AA70-599EF3459BFF}"/>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735">
              <a:extLst>
                <a:ext uri="{FF2B5EF4-FFF2-40B4-BE49-F238E27FC236}">
                  <a16:creationId xmlns:a16="http://schemas.microsoft.com/office/drawing/2014/main" id="{A46E443E-A1A0-DC45-BFF0-3289C1886406}"/>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2" name="Oval Callout 14">
            <a:extLst>
              <a:ext uri="{FF2B5EF4-FFF2-40B4-BE49-F238E27FC236}">
                <a16:creationId xmlns:a16="http://schemas.microsoft.com/office/drawing/2014/main" id="{33F64C7E-3AB8-CF43-B394-2B39C4BA319D}"/>
              </a:ext>
            </a:extLst>
          </p:cNvPr>
          <p:cNvSpPr/>
          <p:nvPr/>
        </p:nvSpPr>
        <p:spPr>
          <a:xfrm>
            <a:off x="7884311" y="3890045"/>
            <a:ext cx="3940344" cy="1141752"/>
          </a:xfrm>
          <a:prstGeom prst="wedgeRectCallout">
            <a:avLst>
              <a:gd name="adj1" fmla="val -67612"/>
              <a:gd name="adj2" fmla="val -13677"/>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“It can be overwhelming but make sure you do your research before and ask for help to aid your learning throughout!”</a:t>
            </a:r>
            <a:r>
              <a:rPr lang="en-US" b="1" dirty="0">
                <a:solidFill>
                  <a:schemeClr val="bg1"/>
                </a:solidFill>
              </a:rPr>
              <a:t> Redeployed pharmacist</a:t>
            </a:r>
          </a:p>
        </p:txBody>
      </p:sp>
      <p:sp>
        <p:nvSpPr>
          <p:cNvPr id="44" name="Oval Callout 14">
            <a:extLst>
              <a:ext uri="{FF2B5EF4-FFF2-40B4-BE49-F238E27FC236}">
                <a16:creationId xmlns:a16="http://schemas.microsoft.com/office/drawing/2014/main" id="{A0887462-58DC-FF48-8196-3920E8B33A0B}"/>
              </a:ext>
            </a:extLst>
          </p:cNvPr>
          <p:cNvSpPr/>
          <p:nvPr/>
        </p:nvSpPr>
        <p:spPr>
          <a:xfrm>
            <a:off x="547315" y="5604723"/>
            <a:ext cx="8662946" cy="873643"/>
          </a:xfrm>
          <a:prstGeom prst="wedgeRectCallout">
            <a:avLst>
              <a:gd name="adj1" fmla="val 63644"/>
              <a:gd name="adj2" fmla="val 231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80% of the things you initially think are scary are actually the medications/conditions that you work with day to day and they become familiar very quickly - and failing that you just have to take it back to first principles and work through” </a:t>
            </a:r>
            <a:r>
              <a:rPr lang="en-US" b="1" dirty="0">
                <a:solidFill>
                  <a:schemeClr val="bg1"/>
                </a:solidFill>
              </a:rPr>
              <a:t>Redeployed pharmacist</a:t>
            </a:r>
          </a:p>
        </p:txBody>
      </p:sp>
    </p:spTree>
    <p:extLst>
      <p:ext uri="{BB962C8B-B14F-4D97-AF65-F5344CB8AC3E}">
        <p14:creationId xmlns:p14="http://schemas.microsoft.com/office/powerpoint/2010/main" val="3628723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p:txBody>
          <a:bodyPr>
            <a:normAutofit fontScale="90000"/>
          </a:bodyPr>
          <a:lstStyle/>
          <a:p>
            <a:pPr lvl="0" defTabSz="946587">
              <a:defRPr/>
            </a:pPr>
            <a:r>
              <a:rPr lang="en-US" sz="4000" b="1" dirty="0">
                <a:solidFill>
                  <a:schemeClr val="accent1"/>
                </a:solidFill>
              </a:rPr>
              <a:t>Conclusions:</a:t>
            </a:r>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388521" y="1348233"/>
            <a:ext cx="11275939"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TextBox 2">
            <a:extLst>
              <a:ext uri="{FF2B5EF4-FFF2-40B4-BE49-F238E27FC236}">
                <a16:creationId xmlns:a16="http://schemas.microsoft.com/office/drawing/2014/main" id="{C2278E99-E94F-0745-8E1F-2E9B9AA37711}"/>
              </a:ext>
            </a:extLst>
          </p:cNvPr>
          <p:cNvSpPr txBox="1"/>
          <p:nvPr/>
        </p:nvSpPr>
        <p:spPr>
          <a:xfrm>
            <a:off x="527052" y="1993900"/>
            <a:ext cx="2616200" cy="842538"/>
          </a:xfrm>
          <a:prstGeom prst="rect">
            <a:avLst/>
          </a:prstGeom>
        </p:spPr>
        <p:txBody>
          <a:bodyPr wrap="square" rtlCol="0">
            <a:spAutoFit/>
          </a:bodyPr>
          <a:lstStyle/>
          <a:p>
            <a:pPr algn="l"/>
            <a:endParaRPr lang="en-US" sz="1625" dirty="0"/>
          </a:p>
          <a:p>
            <a:pPr algn="l"/>
            <a:endParaRPr lang="en-US" sz="1625" dirty="0"/>
          </a:p>
          <a:p>
            <a:pPr algn="l"/>
            <a:endParaRPr lang="en-US" sz="1625" dirty="0"/>
          </a:p>
        </p:txBody>
      </p:sp>
      <p:sp>
        <p:nvSpPr>
          <p:cNvPr id="5" name="TextBox 4">
            <a:extLst>
              <a:ext uri="{FF2B5EF4-FFF2-40B4-BE49-F238E27FC236}">
                <a16:creationId xmlns:a16="http://schemas.microsoft.com/office/drawing/2014/main" id="{3D866350-627B-454D-8922-EF968D398D8F}"/>
              </a:ext>
            </a:extLst>
          </p:cNvPr>
          <p:cNvSpPr txBox="1"/>
          <p:nvPr/>
        </p:nvSpPr>
        <p:spPr>
          <a:xfrm>
            <a:off x="388520" y="1648227"/>
            <a:ext cx="11275939" cy="707886"/>
          </a:xfrm>
          <a:prstGeom prst="rect">
            <a:avLst/>
          </a:prstGeom>
        </p:spPr>
        <p:txBody>
          <a:bodyPr wrap="square" rtlCol="0">
            <a:spAutoFit/>
          </a:bodyPr>
          <a:lstStyle/>
          <a:p>
            <a:pPr marL="342900" indent="-342900">
              <a:buFont typeface="Arial" panose="020B0604020202020204" pitchFamily="34" charset="0"/>
              <a:buChar char="•"/>
            </a:pPr>
            <a:endParaRPr lang="en-US" sz="2000" dirty="0"/>
          </a:p>
          <a:p>
            <a:endParaRPr lang="en-US" sz="2000" dirty="0"/>
          </a:p>
        </p:txBody>
      </p:sp>
      <p:sp>
        <p:nvSpPr>
          <p:cNvPr id="6" name="TextBox 5">
            <a:extLst>
              <a:ext uri="{FF2B5EF4-FFF2-40B4-BE49-F238E27FC236}">
                <a16:creationId xmlns:a16="http://schemas.microsoft.com/office/drawing/2014/main" id="{880E8F0A-50DD-5B4F-B7C9-8C1D381E4F2F}"/>
              </a:ext>
            </a:extLst>
          </p:cNvPr>
          <p:cNvSpPr txBox="1"/>
          <p:nvPr/>
        </p:nvSpPr>
        <p:spPr>
          <a:xfrm>
            <a:off x="873444" y="1160295"/>
            <a:ext cx="10929545" cy="6159378"/>
          </a:xfrm>
          <a:prstGeom prst="rect">
            <a:avLst/>
          </a:prstGeom>
        </p:spPr>
        <p:txBody>
          <a:bodyPr wrap="square" rtlCol="0">
            <a:spAutoFit/>
          </a:bodyPr>
          <a:lstStyle/>
          <a:p>
            <a:pPr marL="285750" indent="-285750">
              <a:buFont typeface="Arial" panose="020B0604020202020204" pitchFamily="34" charset="0"/>
              <a:buChar char="•"/>
            </a:pPr>
            <a:r>
              <a:rPr lang="en-US" dirty="0"/>
              <a:t>The most important elements missing from training were: </a:t>
            </a:r>
            <a:r>
              <a:rPr lang="en-GB" dirty="0"/>
              <a:t>ICU medications, delirium, ventilation, circulatory support, ARDS/respiratory failure and filtration</a:t>
            </a:r>
          </a:p>
          <a:p>
            <a:pPr marL="742950" lvl="1" indent="-285750">
              <a:buFont typeface="Arial" panose="020B0604020202020204" pitchFamily="34" charset="0"/>
              <a:buChar char="•"/>
            </a:pPr>
            <a:r>
              <a:rPr lang="en-US" dirty="0"/>
              <a:t>In relation to ICU medications, some felt that they were not given sufficient training on ICU drugs including sedation, anticoagulation and drug shortages</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US" dirty="0"/>
              <a:t>Support from other pharmacists (including lead pharmacists and ICU pharmacists) was seen as a very important part of training</a:t>
            </a:r>
          </a:p>
          <a:p>
            <a:endParaRPr lang="en-US" dirty="0">
              <a:highlight>
                <a:srgbClr val="FFFF00"/>
              </a:highlight>
            </a:endParaRPr>
          </a:p>
          <a:p>
            <a:pPr marL="285750" indent="-285750">
              <a:buFont typeface="Arial" panose="020B0604020202020204" pitchFamily="34" charset="0"/>
              <a:buChar char="•"/>
            </a:pPr>
            <a:r>
              <a:rPr lang="en-US" dirty="0"/>
              <a:t>It was commonly mentioned that hands-on training and shadowing/supernumerary days within ICU prior to redeployment was important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There was a lack of local induction and orientation to the ward as well as role expectation prior to redeployment</a:t>
            </a:r>
          </a:p>
          <a:p>
            <a:endParaRPr lang="en-US" dirty="0"/>
          </a:p>
          <a:p>
            <a:pPr marL="285750" indent="-285750">
              <a:buFont typeface="Arial" panose="020B0604020202020204" pitchFamily="34" charset="0"/>
              <a:buChar char="•"/>
            </a:pPr>
            <a:r>
              <a:rPr lang="en-US" dirty="0"/>
              <a:t>Coping with psychological and physical stress were steep learning curves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was felt that learning how to carry out a patient assessments in ICU was valuable with many commenting how going on the ward round was a crucial part of learning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algn="l"/>
            <a:endParaRPr lang="en-US" sz="1625" dirty="0"/>
          </a:p>
        </p:txBody>
      </p:sp>
    </p:spTree>
    <p:extLst>
      <p:ext uri="{BB962C8B-B14F-4D97-AF65-F5344CB8AC3E}">
        <p14:creationId xmlns:p14="http://schemas.microsoft.com/office/powerpoint/2010/main" val="20659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0E8D1-CBB1-48B0-A768-7C0AE6CA59E8}"/>
              </a:ext>
            </a:extLst>
          </p:cNvPr>
          <p:cNvSpPr>
            <a:spLocks noGrp="1"/>
          </p:cNvSpPr>
          <p:nvPr>
            <p:ph type="title"/>
          </p:nvPr>
        </p:nvSpPr>
        <p:spPr/>
        <p:txBody>
          <a:bodyPr/>
          <a:lstStyle/>
          <a:p>
            <a:r>
              <a:rPr lang="en-US" dirty="0"/>
              <a:t>The LTLC: Education Workstream</a:t>
            </a:r>
            <a:endParaRPr lang="en-GB" dirty="0"/>
          </a:p>
        </p:txBody>
      </p:sp>
      <p:graphicFrame>
        <p:nvGraphicFramePr>
          <p:cNvPr id="8" name="Content Placeholder 7">
            <a:extLst>
              <a:ext uri="{FF2B5EF4-FFF2-40B4-BE49-F238E27FC236}">
                <a16:creationId xmlns:a16="http://schemas.microsoft.com/office/drawing/2014/main" id="{0036D33C-EC31-4707-9B62-527F8DF4DC13}"/>
              </a:ext>
            </a:extLst>
          </p:cNvPr>
          <p:cNvGraphicFramePr>
            <a:graphicFrameLocks noGrp="1"/>
          </p:cNvGraphicFramePr>
          <p:nvPr>
            <p:ph sz="quarter" idx="10"/>
            <p:extLst/>
          </p:nvPr>
        </p:nvGraphicFramePr>
        <p:xfrm>
          <a:off x="527049" y="1343025"/>
          <a:ext cx="11137008" cy="50714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ED992216-B51A-694E-BE2C-D036C2663CF9}"/>
              </a:ext>
            </a:extLst>
          </p:cNvPr>
          <p:cNvSpPr txBox="1"/>
          <p:nvPr/>
        </p:nvSpPr>
        <p:spPr>
          <a:xfrm>
            <a:off x="527049" y="1158359"/>
            <a:ext cx="10272877" cy="369332"/>
          </a:xfrm>
          <a:prstGeom prst="rect">
            <a:avLst/>
          </a:prstGeom>
        </p:spPr>
        <p:txBody>
          <a:bodyPr wrap="none" rtlCol="0">
            <a:spAutoFit/>
          </a:bodyPr>
          <a:lstStyle/>
          <a:p>
            <a:pPr algn="l"/>
            <a:r>
              <a:rPr lang="en-US" b="1" dirty="0">
                <a:solidFill>
                  <a:schemeClr val="bg2"/>
                </a:solidFill>
                <a:latin typeface="Arial" panose="020B0604020202020204" pitchFamily="34" charset="0"/>
                <a:cs typeface="Arial" panose="020B0604020202020204" pitchFamily="34" charset="0"/>
              </a:rPr>
              <a:t>The LTLC are using these survey results (as well as focus groups) to inform the following:</a:t>
            </a:r>
          </a:p>
        </p:txBody>
      </p:sp>
    </p:spTree>
    <p:extLst>
      <p:ext uri="{BB962C8B-B14F-4D97-AF65-F5344CB8AC3E}">
        <p14:creationId xmlns:p14="http://schemas.microsoft.com/office/powerpoint/2010/main" val="1705302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F067E4-C9A1-4524-BAA9-B289F10CC42A}"/>
              </a:ext>
            </a:extLst>
          </p:cNvPr>
          <p:cNvSpPr>
            <a:spLocks noGrp="1"/>
          </p:cNvSpPr>
          <p:nvPr>
            <p:ph type="title"/>
          </p:nvPr>
        </p:nvSpPr>
        <p:spPr>
          <a:xfrm>
            <a:off x="5875338" y="1889761"/>
            <a:ext cx="5789612" cy="2092960"/>
          </a:xfrm>
        </p:spPr>
        <p:txBody>
          <a:bodyPr anchor="ctr"/>
          <a:lstStyle/>
          <a:p>
            <a:r>
              <a:rPr lang="en-GB" sz="6600" b="1" dirty="0"/>
              <a:t>Close</a:t>
            </a:r>
          </a:p>
        </p:txBody>
      </p:sp>
    </p:spTree>
    <p:extLst>
      <p:ext uri="{BB962C8B-B14F-4D97-AF65-F5344CB8AC3E}">
        <p14:creationId xmlns:p14="http://schemas.microsoft.com/office/powerpoint/2010/main" val="79881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4183FF0-3FCA-44C9-BDBA-0790BD808975}"/>
              </a:ext>
            </a:extLst>
          </p:cNvPr>
          <p:cNvSpPr/>
          <p:nvPr/>
        </p:nvSpPr>
        <p:spPr>
          <a:xfrm>
            <a:off x="1859742" y="1567432"/>
            <a:ext cx="7863840" cy="457883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itle 1">
            <a:extLst>
              <a:ext uri="{FF2B5EF4-FFF2-40B4-BE49-F238E27FC236}">
                <a16:creationId xmlns:a16="http://schemas.microsoft.com/office/drawing/2014/main" id="{FBF0B590-0FB9-4BC5-950A-2BBB3EDC80FE}"/>
              </a:ext>
            </a:extLst>
          </p:cNvPr>
          <p:cNvSpPr txBox="1">
            <a:spLocks/>
          </p:cNvSpPr>
          <p:nvPr/>
        </p:nvSpPr>
        <p:spPr>
          <a:xfrm>
            <a:off x="1057275" y="629734"/>
            <a:ext cx="9136901" cy="323165"/>
          </a:xfrm>
          <a:prstGeom prst="rect">
            <a:avLst/>
          </a:prstGeom>
        </p:spPr>
        <p:txBody>
          <a:bodyPr wrap="square" lIns="0" tIns="0" rIns="0" bIns="0">
            <a:spAutoFit/>
          </a:bodyPr>
          <a:lstStyle>
            <a:lvl1pPr>
              <a:defRPr sz="11000" b="0" i="0">
                <a:solidFill>
                  <a:schemeClr val="bg1"/>
                </a:solidFill>
                <a:latin typeface="KPMG Extralight"/>
                <a:ea typeface="+mj-ea"/>
                <a:cs typeface="KPMG Extralight"/>
              </a:defRPr>
            </a:lvl1pPr>
          </a:lstStyle>
          <a:p>
            <a:pPr lvl="0">
              <a:defRPr/>
            </a:pPr>
            <a:r>
              <a:rPr lang="en-US" sz="2100" b="1" kern="0" dirty="0">
                <a:solidFill>
                  <a:schemeClr val="bg2"/>
                </a:solidFill>
                <a:latin typeface="Arial" panose="020B0604020202020204" pitchFamily="34" charset="0"/>
                <a:cs typeface="Arial" panose="020B0604020202020204" pitchFamily="34" charset="0"/>
              </a:rPr>
              <a:t>Purpose of the London Transformation &amp; Learning Collaborative (LTLC)</a:t>
            </a:r>
          </a:p>
        </p:txBody>
      </p:sp>
      <p:sp>
        <p:nvSpPr>
          <p:cNvPr id="10" name="TextBox 9">
            <a:extLst>
              <a:ext uri="{FF2B5EF4-FFF2-40B4-BE49-F238E27FC236}">
                <a16:creationId xmlns:a16="http://schemas.microsoft.com/office/drawing/2014/main" id="{91F16C37-23AB-4FB2-8E15-B8C652669664}"/>
              </a:ext>
            </a:extLst>
          </p:cNvPr>
          <p:cNvSpPr txBox="1"/>
          <p:nvPr/>
        </p:nvSpPr>
        <p:spPr>
          <a:xfrm>
            <a:off x="2268911" y="1871691"/>
            <a:ext cx="3156664" cy="4185761"/>
          </a:xfrm>
          <a:prstGeom prst="rect">
            <a:avLst/>
          </a:prstGeom>
          <a:noFill/>
          <a:ln>
            <a:noFill/>
          </a:ln>
        </p:spPr>
        <p:txBody>
          <a:bodyPr wrap="square" rtlCol="0">
            <a:spAutoFit/>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Work </a:t>
            </a:r>
            <a:r>
              <a:rPr lang="en-US" sz="1400" b="1" dirty="0">
                <a:latin typeface="Arial" panose="020B0604020202020204" pitchFamily="34" charset="0"/>
                <a:cs typeface="Arial" panose="020B0604020202020204" pitchFamily="34" charset="0"/>
              </a:rPr>
              <a:t>collaboratively</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Share </a:t>
            </a:r>
            <a:r>
              <a:rPr lang="en-US" sz="1400" b="1" dirty="0">
                <a:latin typeface="Arial" panose="020B0604020202020204" pitchFamily="34" charset="0"/>
                <a:cs typeface="Arial" panose="020B0604020202020204" pitchFamily="34" charset="0"/>
              </a:rPr>
              <a:t>best practice </a:t>
            </a:r>
            <a:r>
              <a:rPr lang="en-US" sz="1400" dirty="0">
                <a:latin typeface="Arial" panose="020B0604020202020204" pitchFamily="34" charset="0"/>
                <a:cs typeface="Arial" panose="020B0604020202020204" pitchFamily="34" charset="0"/>
              </a:rPr>
              <a:t>across organisations, systems and the region</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Enable colleagues to be more prepared to work in an expanded critical care as well as in the event of a second surge thereby </a:t>
            </a:r>
            <a:r>
              <a:rPr lang="en-US" sz="1400" b="1" dirty="0">
                <a:latin typeface="Arial" panose="020B0604020202020204" pitchFamily="34" charset="0"/>
                <a:cs typeface="Arial" panose="020B0604020202020204" pitchFamily="34" charset="0"/>
              </a:rPr>
              <a:t>improving staff experience</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Support each other in </a:t>
            </a:r>
            <a:r>
              <a:rPr lang="en-US" sz="1400" b="1" dirty="0">
                <a:latin typeface="Arial" panose="020B0604020202020204" pitchFamily="34" charset="0"/>
                <a:cs typeface="Arial" panose="020B0604020202020204" pitchFamily="34" charset="0"/>
              </a:rPr>
              <a:t>improving patient outcomes</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Providing training content and structure that can be delivered </a:t>
            </a:r>
            <a:r>
              <a:rPr lang="en-GB" sz="1400" b="1" dirty="0">
                <a:latin typeface="Arial" panose="020B0604020202020204" pitchFamily="34" charset="0"/>
                <a:cs typeface="Arial" panose="020B0604020202020204" pitchFamily="34" charset="0"/>
              </a:rPr>
              <a:t>consistently and effectively</a:t>
            </a:r>
            <a:endParaRPr lang="en-US"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kern="0" dirty="0">
              <a:latin typeface="Arial" panose="020B0604020202020204" pitchFamily="34" charset="0"/>
              <a:cs typeface="Arial" panose="020B0604020202020204" pitchFamily="34" charset="0"/>
            </a:endParaRPr>
          </a:p>
        </p:txBody>
      </p:sp>
      <p:pic>
        <p:nvPicPr>
          <p:cNvPr id="5" name="Picture 4" descr="A close up of a map&#10;&#10;Description automatically generated">
            <a:extLst>
              <a:ext uri="{FF2B5EF4-FFF2-40B4-BE49-F238E27FC236}">
                <a16:creationId xmlns:a16="http://schemas.microsoft.com/office/drawing/2014/main" id="{F1105D5A-B9B0-432E-9BD6-055BC4667B95}"/>
              </a:ext>
            </a:extLst>
          </p:cNvPr>
          <p:cNvPicPr>
            <a:picLocks noChangeAspect="1"/>
          </p:cNvPicPr>
          <p:nvPr/>
        </p:nvPicPr>
        <p:blipFill rotWithShape="1">
          <a:blip r:embed="rId3"/>
          <a:srcRect t="13962" b="3585"/>
          <a:stretch/>
        </p:blipFill>
        <p:spPr>
          <a:xfrm>
            <a:off x="5425576" y="1813660"/>
            <a:ext cx="3934695" cy="4196393"/>
          </a:xfrm>
          <a:prstGeom prst="rect">
            <a:avLst/>
          </a:prstGeom>
        </p:spPr>
      </p:pic>
      <p:sp>
        <p:nvSpPr>
          <p:cNvPr id="19" name="Rectangle 18">
            <a:extLst>
              <a:ext uri="{FF2B5EF4-FFF2-40B4-BE49-F238E27FC236}">
                <a16:creationId xmlns:a16="http://schemas.microsoft.com/office/drawing/2014/main" id="{860753C9-77FE-4DC2-9451-8D8DAFEEB5B4}"/>
              </a:ext>
            </a:extLst>
          </p:cNvPr>
          <p:cNvSpPr/>
          <p:nvPr/>
        </p:nvSpPr>
        <p:spPr>
          <a:xfrm>
            <a:off x="1253067" y="1044211"/>
            <a:ext cx="8561955" cy="307777"/>
          </a:xfrm>
          <a:prstGeom prst="rect">
            <a:avLst/>
          </a:prstGeom>
        </p:spPr>
        <p:txBody>
          <a:bodyPr wrap="square">
            <a:spAutoFit/>
          </a:bodyPr>
          <a:lstStyle/>
          <a:p>
            <a:r>
              <a:rPr lang="en-US" sz="1400" dirty="0">
                <a:solidFill>
                  <a:srgbClr val="000000"/>
                </a:solidFill>
                <a:latin typeface="Calibri" panose="020F0502020204030204" pitchFamily="34" charset="0"/>
                <a:ea typeface="Times New Roman" panose="02020603050405020304" pitchFamily="18" charset="0"/>
              </a:rPr>
              <a:t>We want to assist system working and move forward in a way that will support growth and optimise effectiveness.</a:t>
            </a:r>
            <a:endParaRPr lang="en-US" sz="1400" dirty="0"/>
          </a:p>
        </p:txBody>
      </p:sp>
    </p:spTree>
    <p:extLst>
      <p:ext uri="{BB962C8B-B14F-4D97-AF65-F5344CB8AC3E}">
        <p14:creationId xmlns:p14="http://schemas.microsoft.com/office/powerpoint/2010/main" val="170926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EDF29F-6625-FA4E-99C7-DC65EC3A7F2D}"/>
              </a:ext>
            </a:extLst>
          </p:cNvPr>
          <p:cNvSpPr>
            <a:spLocks noGrp="1"/>
          </p:cNvSpPr>
          <p:nvPr>
            <p:ph sz="quarter" idx="10"/>
          </p:nvPr>
        </p:nvSpPr>
        <p:spPr>
          <a:xfrm>
            <a:off x="1057275" y="1632715"/>
            <a:ext cx="10101263" cy="2393691"/>
          </a:xfrm>
        </p:spPr>
        <p:txBody>
          <a:bodyPr/>
          <a:lstStyle/>
          <a:p>
            <a:pPr marL="171450" indent="-171450"/>
            <a:r>
              <a:rPr lang="en-US" sz="1800" dirty="0"/>
              <a:t>To increase the supply and resilience of staffing for critical care across London</a:t>
            </a:r>
          </a:p>
          <a:p>
            <a:pPr marL="171450" indent="-171450"/>
            <a:r>
              <a:rPr lang="en-US" sz="1800" dirty="0"/>
              <a:t>To develop a London plan that seeks to ensure that the NHS workforce is equipped with the skills and capabilities to manage existing demand, potential future spikes in demand as a result of Covid-19 and longer-term permanent expansion of critical care capacity in London</a:t>
            </a:r>
            <a:r>
              <a:rPr lang="en-US" sz="2000" dirty="0"/>
              <a:t>. </a:t>
            </a:r>
          </a:p>
          <a:p>
            <a:pPr marL="0" indent="0">
              <a:buNone/>
            </a:pPr>
            <a:r>
              <a:rPr lang="en-US" sz="1800" b="1" dirty="0">
                <a:solidFill>
                  <a:schemeClr val="bg2"/>
                </a:solidFill>
              </a:rPr>
              <a:t>Primary outcome </a:t>
            </a:r>
          </a:p>
          <a:p>
            <a:r>
              <a:rPr lang="en-US" sz="1800" dirty="0"/>
              <a:t>To cross-skill staff to support the London region to expand ICU capacity with the potential to open more critical care beds in surge</a:t>
            </a:r>
            <a:endParaRPr lang="en-GB" sz="2000" b="1" dirty="0">
              <a:solidFill>
                <a:schemeClr val="bg2"/>
              </a:solidFill>
            </a:endParaRPr>
          </a:p>
        </p:txBody>
      </p:sp>
      <p:sp>
        <p:nvSpPr>
          <p:cNvPr id="3" name="Title 2">
            <a:extLst>
              <a:ext uri="{FF2B5EF4-FFF2-40B4-BE49-F238E27FC236}">
                <a16:creationId xmlns:a16="http://schemas.microsoft.com/office/drawing/2014/main" id="{75ACE1B7-19A3-A444-9D95-CF38EEC2556F}"/>
              </a:ext>
            </a:extLst>
          </p:cNvPr>
          <p:cNvSpPr>
            <a:spLocks noGrp="1"/>
          </p:cNvSpPr>
          <p:nvPr>
            <p:ph type="title"/>
          </p:nvPr>
        </p:nvSpPr>
        <p:spPr>
          <a:xfrm>
            <a:off x="1057274" y="1156142"/>
            <a:ext cx="6567055" cy="611649"/>
          </a:xfrm>
        </p:spPr>
        <p:txBody>
          <a:bodyPr/>
          <a:lstStyle/>
          <a:p>
            <a:r>
              <a:rPr lang="en-US" sz="1800" b="1" dirty="0">
                <a:solidFill>
                  <a:schemeClr val="bg2"/>
                </a:solidFill>
              </a:rPr>
              <a:t>Purpose</a:t>
            </a:r>
          </a:p>
        </p:txBody>
      </p:sp>
      <p:sp>
        <p:nvSpPr>
          <p:cNvPr id="5" name="Title 2">
            <a:extLst>
              <a:ext uri="{FF2B5EF4-FFF2-40B4-BE49-F238E27FC236}">
                <a16:creationId xmlns:a16="http://schemas.microsoft.com/office/drawing/2014/main" id="{6D1968D4-DCAF-314A-B9F2-E51D17A34EE6}"/>
              </a:ext>
            </a:extLst>
          </p:cNvPr>
          <p:cNvSpPr txBox="1">
            <a:spLocks/>
          </p:cNvSpPr>
          <p:nvPr/>
        </p:nvSpPr>
        <p:spPr>
          <a:xfrm>
            <a:off x="1057274" y="4106561"/>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1800" b="1" dirty="0">
                <a:solidFill>
                  <a:schemeClr val="bg2"/>
                </a:solidFill>
              </a:rPr>
              <a:t>Scope</a:t>
            </a:r>
          </a:p>
        </p:txBody>
      </p:sp>
      <p:sp>
        <p:nvSpPr>
          <p:cNvPr id="7" name="Content Placeholder 1">
            <a:extLst>
              <a:ext uri="{FF2B5EF4-FFF2-40B4-BE49-F238E27FC236}">
                <a16:creationId xmlns:a16="http://schemas.microsoft.com/office/drawing/2014/main" id="{C7D60A0F-E1C9-5B42-B15D-C16F37620563}"/>
              </a:ext>
            </a:extLst>
          </p:cNvPr>
          <p:cNvSpPr txBox="1">
            <a:spLocks/>
          </p:cNvSpPr>
          <p:nvPr/>
        </p:nvSpPr>
        <p:spPr>
          <a:xfrm>
            <a:off x="1057274" y="4718210"/>
            <a:ext cx="1010126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buClr>
                <a:schemeClr val="bg2"/>
              </a:buClr>
            </a:pPr>
            <a:r>
              <a:rPr lang="en-US" sz="1800" dirty="0"/>
              <a:t>Develop clinical education transformation capability across the NHS in London: Develop transformation programmes which align to patient need, service model, and workforce models.</a:t>
            </a:r>
          </a:p>
          <a:p>
            <a:pPr marL="171450" indent="-171450">
              <a:buClr>
                <a:schemeClr val="bg2"/>
              </a:buClr>
            </a:pPr>
            <a:r>
              <a:rPr lang="en-US" sz="1800" dirty="0"/>
              <a:t>Co-ordinate design and delivery of training to support London’s response to Covid-19: Establish innovative education delivery models that will support the development of an agile workforce that has the robust capability to deal with a second surge.</a:t>
            </a:r>
          </a:p>
          <a:p>
            <a:pPr marL="171450" indent="-171450"/>
            <a:endParaRPr lang="en-US" sz="1800" dirty="0"/>
          </a:p>
        </p:txBody>
      </p:sp>
      <p:sp>
        <p:nvSpPr>
          <p:cNvPr id="6" name="Title 2">
            <a:extLst>
              <a:ext uri="{FF2B5EF4-FFF2-40B4-BE49-F238E27FC236}">
                <a16:creationId xmlns:a16="http://schemas.microsoft.com/office/drawing/2014/main" id="{FEA0BC0B-FC9C-4BEB-8E6D-403750315839}"/>
              </a:ext>
            </a:extLst>
          </p:cNvPr>
          <p:cNvSpPr txBox="1">
            <a:spLocks/>
          </p:cNvSpPr>
          <p:nvPr/>
        </p:nvSpPr>
        <p:spPr>
          <a:xfrm>
            <a:off x="1057274" y="635086"/>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2400" b="1" dirty="0">
                <a:solidFill>
                  <a:schemeClr val="bg2"/>
                </a:solidFill>
              </a:rPr>
              <a:t>About the LTLC </a:t>
            </a:r>
            <a:r>
              <a:rPr lang="en-US" sz="2400" b="1" dirty="0" err="1">
                <a:solidFill>
                  <a:schemeClr val="bg2"/>
                </a:solidFill>
              </a:rPr>
              <a:t>Programme</a:t>
            </a:r>
            <a:r>
              <a:rPr lang="en-US" sz="2400" b="1" dirty="0">
                <a:solidFill>
                  <a:schemeClr val="bg2"/>
                </a:solidFill>
              </a:rPr>
              <a:t>:</a:t>
            </a:r>
          </a:p>
        </p:txBody>
      </p:sp>
    </p:spTree>
    <p:extLst>
      <p:ext uri="{BB962C8B-B14F-4D97-AF65-F5344CB8AC3E}">
        <p14:creationId xmlns:p14="http://schemas.microsoft.com/office/powerpoint/2010/main" val="399585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6E5FCCB7-39FC-48C1-AA5E-134DC34D17F2}"/>
              </a:ext>
            </a:extLst>
          </p:cNvPr>
          <p:cNvSpPr>
            <a:spLocks noGrp="1"/>
          </p:cNvSpPr>
          <p:nvPr>
            <p:ph sz="quarter" idx="10"/>
          </p:nvPr>
        </p:nvSpPr>
        <p:spPr/>
        <p:txBody>
          <a:bodyPr/>
          <a:lstStyle/>
          <a:p>
            <a:pPr marL="0" indent="0">
              <a:spcBef>
                <a:spcPts val="0"/>
              </a:spcBef>
              <a:spcAft>
                <a:spcPts val="1200"/>
              </a:spcAft>
              <a:buNone/>
            </a:pPr>
            <a:r>
              <a:rPr lang="en-GB" sz="2000" b="1" dirty="0">
                <a:solidFill>
                  <a:schemeClr val="accent1"/>
                </a:solidFill>
              </a:rPr>
              <a:t>Aim: </a:t>
            </a:r>
            <a:r>
              <a:rPr lang="en-GB" sz="2000" dirty="0"/>
              <a:t>Explore education experiences of those who worked in ICUs across London during the COVID pandemic; both those who worked in ICU and those who were redeployed to ICU</a:t>
            </a:r>
            <a:endParaRPr lang="en-GB" sz="2000" b="1" dirty="0">
              <a:solidFill>
                <a:schemeClr val="accent1"/>
              </a:solidFill>
            </a:endParaRPr>
          </a:p>
          <a:p>
            <a:pPr marL="0" indent="0">
              <a:spcBef>
                <a:spcPts val="0"/>
              </a:spcBef>
              <a:spcAft>
                <a:spcPts val="1200"/>
              </a:spcAft>
              <a:buNone/>
            </a:pPr>
            <a:r>
              <a:rPr lang="en-GB" sz="2000" b="1" dirty="0">
                <a:solidFill>
                  <a:schemeClr val="accent1"/>
                </a:solidFill>
              </a:rPr>
              <a:t>Research Questions: </a:t>
            </a:r>
          </a:p>
          <a:p>
            <a:pPr marL="0" indent="0">
              <a:spcBef>
                <a:spcPts val="0"/>
              </a:spcBef>
              <a:spcAft>
                <a:spcPts val="1200"/>
              </a:spcAft>
              <a:buNone/>
            </a:pPr>
            <a:endParaRPr lang="en-GB" sz="2000" dirty="0"/>
          </a:p>
        </p:txBody>
      </p:sp>
      <p:sp>
        <p:nvSpPr>
          <p:cNvPr id="10" name="Title 9">
            <a:extLst>
              <a:ext uri="{FF2B5EF4-FFF2-40B4-BE49-F238E27FC236}">
                <a16:creationId xmlns:a16="http://schemas.microsoft.com/office/drawing/2014/main" id="{29930E10-1FD9-4C23-A3F5-83C491DB4849}"/>
              </a:ext>
            </a:extLst>
          </p:cNvPr>
          <p:cNvSpPr>
            <a:spLocks noGrp="1"/>
          </p:cNvSpPr>
          <p:nvPr>
            <p:ph type="title"/>
          </p:nvPr>
        </p:nvSpPr>
        <p:spPr/>
        <p:txBody>
          <a:bodyPr/>
          <a:lstStyle/>
          <a:p>
            <a:r>
              <a:rPr lang="en-GB" b="1" dirty="0"/>
              <a:t>Survey Aims and Research Questions</a:t>
            </a:r>
          </a:p>
        </p:txBody>
      </p:sp>
      <p:sp>
        <p:nvSpPr>
          <p:cNvPr id="4" name="TextBox 3">
            <a:extLst>
              <a:ext uri="{FF2B5EF4-FFF2-40B4-BE49-F238E27FC236}">
                <a16:creationId xmlns:a16="http://schemas.microsoft.com/office/drawing/2014/main" id="{0784A71E-979E-4D0E-8CCB-4630A36C8136}"/>
              </a:ext>
            </a:extLst>
          </p:cNvPr>
          <p:cNvSpPr txBox="1"/>
          <p:nvPr/>
        </p:nvSpPr>
        <p:spPr>
          <a:xfrm>
            <a:off x="603113" y="2475077"/>
            <a:ext cx="3240000" cy="3382634"/>
          </a:xfrm>
          <a:prstGeom prst="rect">
            <a:avLst/>
          </a:prstGeom>
          <a:solidFill>
            <a:schemeClr val="tx2"/>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ICU staff delivering education</a:t>
            </a:r>
          </a:p>
          <a:p>
            <a:endParaRPr lang="en-US" sz="900"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Demographics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Education successes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Education challenges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professional groups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 Support needed for a second surge</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Would collaborating with other ICUs help? </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resources and IT systems used</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9EA127-3219-4D28-BACF-1D763D9FA46B}"/>
              </a:ext>
            </a:extLst>
          </p:cNvPr>
          <p:cNvSpPr txBox="1"/>
          <p:nvPr/>
        </p:nvSpPr>
        <p:spPr>
          <a:xfrm>
            <a:off x="4513787" y="2459688"/>
            <a:ext cx="3240000" cy="3398023"/>
          </a:xfrm>
          <a:prstGeom prst="rect">
            <a:avLst/>
          </a:prstGeom>
          <a:solidFill>
            <a:schemeClr val="accent1"/>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ICU staff receiving education</a:t>
            </a:r>
          </a:p>
          <a:p>
            <a:r>
              <a:rPr lang="en-US" b="1" dirty="0">
                <a:solidFill>
                  <a:schemeClr val="bg1"/>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Demographics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elements of training</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Elements of preparation that were missing</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would you do differently?</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6666ED7-EF9A-434D-B536-75F82FC59530}"/>
              </a:ext>
            </a:extLst>
          </p:cNvPr>
          <p:cNvSpPr txBox="1"/>
          <p:nvPr/>
        </p:nvSpPr>
        <p:spPr>
          <a:xfrm>
            <a:off x="8424460" y="2475077"/>
            <a:ext cx="3240000" cy="3382634"/>
          </a:xfrm>
          <a:prstGeom prst="rect">
            <a:avLst/>
          </a:prstGeom>
          <a:solidFill>
            <a:schemeClr val="accent2"/>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Non-ICU/Redeployed staff</a:t>
            </a:r>
          </a:p>
          <a:p>
            <a:endParaRPr lang="en-US" sz="9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elements of training </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that was missing</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things learnt (how and from who)</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Steepest learning curve (how it was overcome)</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resources used</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would you do differently?</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Advice to a colleague going to work in ICU</a:t>
            </a:r>
          </a:p>
        </p:txBody>
      </p:sp>
      <p:sp>
        <p:nvSpPr>
          <p:cNvPr id="7" name="TextBox 6">
            <a:extLst>
              <a:ext uri="{FF2B5EF4-FFF2-40B4-BE49-F238E27FC236}">
                <a16:creationId xmlns:a16="http://schemas.microsoft.com/office/drawing/2014/main" id="{97F519F5-7E52-4427-BFE0-0CB421E68BCF}"/>
              </a:ext>
            </a:extLst>
          </p:cNvPr>
          <p:cNvSpPr txBox="1"/>
          <p:nvPr/>
        </p:nvSpPr>
        <p:spPr>
          <a:xfrm>
            <a:off x="1190579"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179</a:t>
            </a:r>
            <a:r>
              <a:rPr lang="en-US" dirty="0">
                <a:latin typeface="Arial" panose="020B0604020202020204" pitchFamily="34" charset="0"/>
                <a:cs typeface="Arial" panose="020B0604020202020204" pitchFamily="34" charset="0"/>
              </a:rPr>
              <a:t> responses</a:t>
            </a:r>
          </a:p>
        </p:txBody>
      </p:sp>
      <p:sp>
        <p:nvSpPr>
          <p:cNvPr id="8" name="TextBox 7">
            <a:extLst>
              <a:ext uri="{FF2B5EF4-FFF2-40B4-BE49-F238E27FC236}">
                <a16:creationId xmlns:a16="http://schemas.microsoft.com/office/drawing/2014/main" id="{A026EE6A-21D7-48B4-BFE9-6AA3340DF006}"/>
              </a:ext>
            </a:extLst>
          </p:cNvPr>
          <p:cNvSpPr txBox="1"/>
          <p:nvPr/>
        </p:nvSpPr>
        <p:spPr>
          <a:xfrm>
            <a:off x="5139283"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138</a:t>
            </a:r>
            <a:r>
              <a:rPr lang="en-US" dirty="0">
                <a:latin typeface="Arial" panose="020B0604020202020204" pitchFamily="34" charset="0"/>
                <a:cs typeface="Arial" panose="020B0604020202020204" pitchFamily="34" charset="0"/>
              </a:rPr>
              <a:t> responses</a:t>
            </a:r>
          </a:p>
        </p:txBody>
      </p:sp>
      <p:sp>
        <p:nvSpPr>
          <p:cNvPr id="9" name="TextBox 8">
            <a:extLst>
              <a:ext uri="{FF2B5EF4-FFF2-40B4-BE49-F238E27FC236}">
                <a16:creationId xmlns:a16="http://schemas.microsoft.com/office/drawing/2014/main" id="{BFE98A5C-64C7-4058-B4ED-C694E224FA39}"/>
              </a:ext>
            </a:extLst>
          </p:cNvPr>
          <p:cNvSpPr txBox="1"/>
          <p:nvPr/>
        </p:nvSpPr>
        <p:spPr>
          <a:xfrm>
            <a:off x="9087987"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616</a:t>
            </a:r>
            <a:r>
              <a:rPr lang="en-US" dirty="0">
                <a:latin typeface="Arial" panose="020B0604020202020204" pitchFamily="34" charset="0"/>
                <a:cs typeface="Arial" panose="020B0604020202020204" pitchFamily="34" charset="0"/>
              </a:rPr>
              <a:t> responses</a:t>
            </a:r>
          </a:p>
        </p:txBody>
      </p:sp>
      <p:sp>
        <p:nvSpPr>
          <p:cNvPr id="2" name="Oval 1">
            <a:extLst>
              <a:ext uri="{FF2B5EF4-FFF2-40B4-BE49-F238E27FC236}">
                <a16:creationId xmlns:a16="http://schemas.microsoft.com/office/drawing/2014/main" id="{AC00C6EF-2524-4D2D-B1C4-C422D7C443D3}"/>
              </a:ext>
            </a:extLst>
          </p:cNvPr>
          <p:cNvSpPr/>
          <p:nvPr/>
        </p:nvSpPr>
        <p:spPr>
          <a:xfrm>
            <a:off x="340175" y="2341429"/>
            <a:ext cx="399600" cy="400050"/>
          </a:xfrm>
          <a:prstGeom prst="ellipse">
            <a:avLst/>
          </a:prstGeom>
          <a:solidFill>
            <a:schemeClr val="tx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2" name="Oval 11">
            <a:extLst>
              <a:ext uri="{FF2B5EF4-FFF2-40B4-BE49-F238E27FC236}">
                <a16:creationId xmlns:a16="http://schemas.microsoft.com/office/drawing/2014/main" id="{7BA0BD00-9A5A-4048-AF11-2D52BFCE5C6D}"/>
              </a:ext>
            </a:extLst>
          </p:cNvPr>
          <p:cNvSpPr/>
          <p:nvPr/>
        </p:nvSpPr>
        <p:spPr>
          <a:xfrm>
            <a:off x="4266360" y="2341429"/>
            <a:ext cx="399600" cy="40005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3" name="Oval 12">
            <a:extLst>
              <a:ext uri="{FF2B5EF4-FFF2-40B4-BE49-F238E27FC236}">
                <a16:creationId xmlns:a16="http://schemas.microsoft.com/office/drawing/2014/main" id="{D6134922-A832-47A2-8168-0842C4BE484D}"/>
              </a:ext>
            </a:extLst>
          </p:cNvPr>
          <p:cNvSpPr/>
          <p:nvPr/>
        </p:nvSpPr>
        <p:spPr>
          <a:xfrm>
            <a:off x="8179742" y="2341429"/>
            <a:ext cx="399600" cy="40005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14" name="TextBox 13">
            <a:extLst>
              <a:ext uri="{FF2B5EF4-FFF2-40B4-BE49-F238E27FC236}">
                <a16:creationId xmlns:a16="http://schemas.microsoft.com/office/drawing/2014/main" id="{EBBDA677-7CFB-469E-9108-3E2206DDD57B}"/>
              </a:ext>
            </a:extLst>
          </p:cNvPr>
          <p:cNvSpPr txBox="1"/>
          <p:nvPr/>
        </p:nvSpPr>
        <p:spPr>
          <a:xfrm>
            <a:off x="4139309" y="6401588"/>
            <a:ext cx="3913382" cy="369332"/>
          </a:xfrm>
          <a:prstGeom prst="rect">
            <a:avLst/>
          </a:prstGeom>
          <a:solidFill>
            <a:schemeClr val="accent3">
              <a:lumMod val="20000"/>
              <a:lumOff val="80000"/>
            </a:schemeClr>
          </a:solidFill>
          <a:ln w="28575">
            <a:solidFill>
              <a:srgbClr val="FFC000"/>
            </a:solidFill>
          </a:ln>
        </p:spPr>
        <p:txBody>
          <a:bodyPr wrap="square" rtlCol="0">
            <a:spAutoFit/>
          </a:bodyPr>
          <a:lstStyle/>
          <a:p>
            <a:pPr algn="ctr"/>
            <a:r>
              <a:rPr lang="en-US" b="1" dirty="0">
                <a:latin typeface="Arial" panose="020B0604020202020204" pitchFamily="34" charset="0"/>
                <a:cs typeface="Arial" panose="020B0604020202020204" pitchFamily="34" charset="0"/>
              </a:rPr>
              <a:t>Total = 933 responses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8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479229" y="1748628"/>
            <a:ext cx="11137408" cy="7027072"/>
          </a:xfrm>
        </p:spPr>
        <p:txBody>
          <a:bodyPr/>
          <a:lstStyle/>
          <a:p>
            <a:r>
              <a:rPr lang="en-GB" b="1" dirty="0"/>
              <a:t>Survey Results: </a:t>
            </a:r>
            <a:r>
              <a:rPr lang="en-GB" dirty="0"/>
              <a:t>Reponses from </a:t>
            </a:r>
            <a:r>
              <a:rPr lang="en-US" sz="3600" dirty="0">
                <a:solidFill>
                  <a:schemeClr val="accent3"/>
                </a:solidFill>
              </a:rPr>
              <a:t>Pharmacists</a:t>
            </a:r>
            <a:r>
              <a:rPr lang="en-US" sz="3600" dirty="0"/>
              <a:t> that were redeployed to ICU during the pandemic</a:t>
            </a:r>
            <a:br>
              <a:rPr lang="en-US" sz="3600" dirty="0"/>
            </a:br>
            <a:br>
              <a:rPr lang="en-US" sz="3600" dirty="0"/>
            </a:br>
            <a:r>
              <a:rPr lang="en-US" sz="3600" dirty="0"/>
              <a:t>		</a:t>
            </a:r>
            <a:br>
              <a:rPr lang="en-US" sz="3600" dirty="0"/>
            </a:br>
            <a:br>
              <a:rPr lang="en-US" sz="3600" dirty="0"/>
            </a:br>
            <a:br>
              <a:rPr lang="en-US" sz="3600" dirty="0"/>
            </a:br>
            <a:br>
              <a:rPr lang="en-US" sz="3600" dirty="0"/>
            </a:br>
            <a:r>
              <a:rPr lang="en-US" sz="1600" dirty="0">
                <a:solidFill>
                  <a:schemeClr val="tx1"/>
                </a:solidFill>
              </a:rPr>
              <a:t>*Resources that were suggested in the survey responses are being collated separately and are not discussed in this summary</a:t>
            </a:r>
            <a:endParaRPr lang="en-GB" sz="1600" dirty="0">
              <a:solidFill>
                <a:schemeClr val="tx1"/>
              </a:solidFill>
            </a:endParaRPr>
          </a:p>
        </p:txBody>
      </p:sp>
      <p:sp>
        <p:nvSpPr>
          <p:cNvPr id="2" name="TextBox 1">
            <a:extLst>
              <a:ext uri="{FF2B5EF4-FFF2-40B4-BE49-F238E27FC236}">
                <a16:creationId xmlns:a16="http://schemas.microsoft.com/office/drawing/2014/main" id="{50817FAF-CC22-E94D-AD53-2F10F9FB53B5}"/>
              </a:ext>
            </a:extLst>
          </p:cNvPr>
          <p:cNvSpPr txBox="1"/>
          <p:nvPr/>
        </p:nvSpPr>
        <p:spPr>
          <a:xfrm>
            <a:off x="3364992" y="3124201"/>
            <a:ext cx="4315968" cy="655319"/>
          </a:xfrm>
          <a:prstGeom prst="rect">
            <a:avLst/>
          </a:prstGeom>
          <a:ln>
            <a:solidFill>
              <a:schemeClr val="tx2"/>
            </a:solidFill>
          </a:ln>
        </p:spPr>
        <p:txBody>
          <a:bodyPr wrap="square" rtlCol="0">
            <a:spAutoFit/>
          </a:bodyPr>
          <a:lstStyle/>
          <a:p>
            <a:r>
              <a:rPr lang="en-US" sz="3600" dirty="0"/>
              <a:t>Total = 47 Responses</a:t>
            </a:r>
          </a:p>
        </p:txBody>
      </p:sp>
    </p:spTree>
    <p:extLst>
      <p:ext uri="{BB962C8B-B14F-4D97-AF65-F5344CB8AC3E}">
        <p14:creationId xmlns:p14="http://schemas.microsoft.com/office/powerpoint/2010/main" val="214229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30169027-F5DB-6949-A8CC-4203D7353DC2}"/>
              </a:ext>
            </a:extLst>
          </p:cNvPr>
          <p:cNvSpPr>
            <a:spLocks noGrp="1"/>
          </p:cNvSpPr>
          <p:nvPr>
            <p:ph type="title"/>
          </p:nvPr>
        </p:nvSpPr>
        <p:spPr>
          <a:xfrm>
            <a:off x="527052" y="548646"/>
            <a:ext cx="11137408" cy="611649"/>
          </a:xfrm>
        </p:spPr>
        <p:txBody>
          <a:bodyPr>
            <a:normAutofit fontScale="90000"/>
          </a:bodyPr>
          <a:lstStyle/>
          <a:p>
            <a:r>
              <a:rPr lang="en-US" sz="3200" b="1" dirty="0"/>
              <a:t>Redeployed Pharmacists: Level and Location </a:t>
            </a:r>
            <a:br>
              <a:rPr lang="en-US" sz="3200" b="1" dirty="0"/>
            </a:br>
            <a:endParaRPr lang="en-GB" sz="3200" dirty="0"/>
          </a:p>
        </p:txBody>
      </p:sp>
      <p:graphicFrame>
        <p:nvGraphicFramePr>
          <p:cNvPr id="13" name="Chart 12">
            <a:extLst>
              <a:ext uri="{FF2B5EF4-FFF2-40B4-BE49-F238E27FC236}">
                <a16:creationId xmlns:a16="http://schemas.microsoft.com/office/drawing/2014/main" id="{5A912964-17EF-CF4F-A1F7-58A971BAB9EC}"/>
              </a:ext>
            </a:extLst>
          </p:cNvPr>
          <p:cNvGraphicFramePr/>
          <p:nvPr>
            <p:extLst>
              <p:ext uri="{D42A27DB-BD31-4B8C-83A1-F6EECF244321}">
                <p14:modId xmlns:p14="http://schemas.microsoft.com/office/powerpoint/2010/main" val="1788000336"/>
              </p:ext>
            </p:extLst>
          </p:nvPr>
        </p:nvGraphicFramePr>
        <p:xfrm>
          <a:off x="6875746" y="753652"/>
          <a:ext cx="4348170" cy="57933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B7651875-5E0F-D145-8CC0-44A755E3D9FB}"/>
              </a:ext>
            </a:extLst>
          </p:cNvPr>
          <p:cNvSpPr txBox="1"/>
          <p:nvPr/>
        </p:nvSpPr>
        <p:spPr>
          <a:xfrm>
            <a:off x="9360724" y="4627929"/>
            <a:ext cx="696517" cy="409367"/>
          </a:xfrm>
          <a:prstGeom prst="rect">
            <a:avLst/>
          </a:prstGeom>
        </p:spPr>
        <p:txBody>
          <a:bodyPr wrap="none" rtlCol="0">
            <a:spAutoFit/>
          </a:bodyPr>
          <a:lstStyle/>
          <a:p>
            <a:pPr algn="l"/>
            <a:r>
              <a:rPr lang="en-US" sz="1625" dirty="0">
                <a:solidFill>
                  <a:schemeClr val="bg1"/>
                </a:solidFill>
              </a:rPr>
              <a:t>North East</a:t>
            </a:r>
          </a:p>
        </p:txBody>
      </p:sp>
      <p:sp>
        <p:nvSpPr>
          <p:cNvPr id="9" name="TextBox 8">
            <a:extLst>
              <a:ext uri="{FF2B5EF4-FFF2-40B4-BE49-F238E27FC236}">
                <a16:creationId xmlns:a16="http://schemas.microsoft.com/office/drawing/2014/main" id="{59A639E8-7BE3-FA4D-B031-C131F91EA38E}"/>
              </a:ext>
            </a:extLst>
          </p:cNvPr>
          <p:cNvSpPr txBox="1"/>
          <p:nvPr/>
        </p:nvSpPr>
        <p:spPr>
          <a:xfrm>
            <a:off x="7754771" y="4375403"/>
            <a:ext cx="751981" cy="409367"/>
          </a:xfrm>
          <a:prstGeom prst="rect">
            <a:avLst/>
          </a:prstGeom>
        </p:spPr>
        <p:txBody>
          <a:bodyPr wrap="none" rtlCol="0">
            <a:spAutoFit/>
          </a:bodyPr>
          <a:lstStyle/>
          <a:p>
            <a:pPr algn="l"/>
            <a:r>
              <a:rPr lang="en-US" sz="1625" dirty="0">
                <a:solidFill>
                  <a:schemeClr val="bg1"/>
                </a:solidFill>
              </a:rPr>
              <a:t>North West</a:t>
            </a:r>
          </a:p>
        </p:txBody>
      </p:sp>
      <p:sp>
        <p:nvSpPr>
          <p:cNvPr id="10" name="TextBox 9">
            <a:extLst>
              <a:ext uri="{FF2B5EF4-FFF2-40B4-BE49-F238E27FC236}">
                <a16:creationId xmlns:a16="http://schemas.microsoft.com/office/drawing/2014/main" id="{7DC71627-03A9-144E-B0F0-6B9F6B15FE94}"/>
              </a:ext>
            </a:extLst>
          </p:cNvPr>
          <p:cNvSpPr txBox="1"/>
          <p:nvPr/>
        </p:nvSpPr>
        <p:spPr>
          <a:xfrm>
            <a:off x="10264104" y="3629774"/>
            <a:ext cx="721475" cy="592470"/>
          </a:xfrm>
          <a:prstGeom prst="rect">
            <a:avLst/>
          </a:prstGeom>
        </p:spPr>
        <p:txBody>
          <a:bodyPr wrap="square" rtlCol="0">
            <a:spAutoFit/>
          </a:bodyPr>
          <a:lstStyle/>
          <a:p>
            <a:pPr algn="l"/>
            <a:r>
              <a:rPr lang="en-US" sz="1625" dirty="0">
                <a:solidFill>
                  <a:schemeClr val="bg1"/>
                </a:solidFill>
              </a:rPr>
              <a:t>South East</a:t>
            </a:r>
          </a:p>
        </p:txBody>
      </p:sp>
      <p:sp>
        <p:nvSpPr>
          <p:cNvPr id="11" name="TextBox 10">
            <a:extLst>
              <a:ext uri="{FF2B5EF4-FFF2-40B4-BE49-F238E27FC236}">
                <a16:creationId xmlns:a16="http://schemas.microsoft.com/office/drawing/2014/main" id="{8F135B9A-B739-3042-859D-DC882D0582FB}"/>
              </a:ext>
            </a:extLst>
          </p:cNvPr>
          <p:cNvSpPr txBox="1"/>
          <p:nvPr/>
        </p:nvSpPr>
        <p:spPr>
          <a:xfrm>
            <a:off x="9567587" y="2591227"/>
            <a:ext cx="979308" cy="592470"/>
          </a:xfrm>
          <a:prstGeom prst="rect">
            <a:avLst/>
          </a:prstGeom>
        </p:spPr>
        <p:txBody>
          <a:bodyPr wrap="square" rtlCol="0">
            <a:spAutoFit/>
          </a:bodyPr>
          <a:lstStyle/>
          <a:p>
            <a:pPr algn="l"/>
            <a:r>
              <a:rPr lang="en-US" sz="1625" dirty="0">
                <a:solidFill>
                  <a:schemeClr val="bg1"/>
                </a:solidFill>
              </a:rPr>
              <a:t>South</a:t>
            </a:r>
          </a:p>
          <a:p>
            <a:pPr algn="l"/>
            <a:r>
              <a:rPr lang="en-US" sz="1625" dirty="0">
                <a:solidFill>
                  <a:schemeClr val="bg1"/>
                </a:solidFill>
              </a:rPr>
              <a:t> West </a:t>
            </a:r>
          </a:p>
        </p:txBody>
      </p:sp>
      <p:sp>
        <p:nvSpPr>
          <p:cNvPr id="7" name="TextBox 6">
            <a:extLst>
              <a:ext uri="{FF2B5EF4-FFF2-40B4-BE49-F238E27FC236}">
                <a16:creationId xmlns:a16="http://schemas.microsoft.com/office/drawing/2014/main" id="{3BA3E59C-D199-A24F-B313-98682C1F564E}"/>
              </a:ext>
            </a:extLst>
          </p:cNvPr>
          <p:cNvSpPr txBox="1"/>
          <p:nvPr/>
        </p:nvSpPr>
        <p:spPr>
          <a:xfrm>
            <a:off x="7754771" y="2819426"/>
            <a:ext cx="792396" cy="592470"/>
          </a:xfrm>
          <a:prstGeom prst="rect">
            <a:avLst/>
          </a:prstGeom>
        </p:spPr>
        <p:txBody>
          <a:bodyPr wrap="none" rtlCol="0">
            <a:spAutoFit/>
          </a:bodyPr>
          <a:lstStyle/>
          <a:p>
            <a:pPr algn="l"/>
            <a:r>
              <a:rPr lang="en-US" sz="1625" dirty="0">
                <a:solidFill>
                  <a:schemeClr val="bg1"/>
                </a:solidFill>
              </a:rPr>
              <a:t>North </a:t>
            </a:r>
          </a:p>
          <a:p>
            <a:pPr algn="l"/>
            <a:r>
              <a:rPr lang="en-US" sz="1625" dirty="0">
                <a:solidFill>
                  <a:schemeClr val="bg1"/>
                </a:solidFill>
              </a:rPr>
              <a:t>Central</a:t>
            </a:r>
          </a:p>
        </p:txBody>
      </p:sp>
      <p:graphicFrame>
        <p:nvGraphicFramePr>
          <p:cNvPr id="14" name="Table 8">
            <a:extLst>
              <a:ext uri="{FF2B5EF4-FFF2-40B4-BE49-F238E27FC236}">
                <a16:creationId xmlns:a16="http://schemas.microsoft.com/office/drawing/2014/main" id="{F4405A02-9D81-DE40-BD28-28C788C6EED9}"/>
              </a:ext>
            </a:extLst>
          </p:cNvPr>
          <p:cNvGraphicFramePr>
            <a:graphicFrameLocks/>
          </p:cNvGraphicFramePr>
          <p:nvPr>
            <p:extLst>
              <p:ext uri="{D42A27DB-BD31-4B8C-83A1-F6EECF244321}">
                <p14:modId xmlns:p14="http://schemas.microsoft.com/office/powerpoint/2010/main" val="3175364608"/>
              </p:ext>
            </p:extLst>
          </p:nvPr>
        </p:nvGraphicFramePr>
        <p:xfrm>
          <a:off x="2312746" y="2189469"/>
          <a:ext cx="2144720" cy="3128141"/>
        </p:xfrm>
        <a:graphic>
          <a:graphicData uri="http://schemas.openxmlformats.org/drawingml/2006/table">
            <a:tbl>
              <a:tblPr firstRow="1" bandRow="1">
                <a:tableStyleId>{5C22544A-7EE6-4342-B048-85BDC9FD1C3A}</a:tableStyleId>
              </a:tblPr>
              <a:tblGrid>
                <a:gridCol w="1603495">
                  <a:extLst>
                    <a:ext uri="{9D8B030D-6E8A-4147-A177-3AD203B41FA5}">
                      <a16:colId xmlns:a16="http://schemas.microsoft.com/office/drawing/2014/main" val="535108653"/>
                    </a:ext>
                  </a:extLst>
                </a:gridCol>
                <a:gridCol w="541225">
                  <a:extLst>
                    <a:ext uri="{9D8B030D-6E8A-4147-A177-3AD203B41FA5}">
                      <a16:colId xmlns:a16="http://schemas.microsoft.com/office/drawing/2014/main" val="3917800418"/>
                    </a:ext>
                  </a:extLst>
                </a:gridCol>
              </a:tblGrid>
              <a:tr h="476885">
                <a:tc>
                  <a:txBody>
                    <a:bodyPr/>
                    <a:lstStyle/>
                    <a:p>
                      <a:r>
                        <a:rPr lang="en-GB" dirty="0"/>
                        <a:t>Banding</a:t>
                      </a:r>
                    </a:p>
                  </a:txBody>
                  <a:tcPr/>
                </a:tc>
                <a:tc>
                  <a:txBody>
                    <a:bodyPr/>
                    <a:lstStyle/>
                    <a:p>
                      <a:r>
                        <a:rPr lang="en-US" dirty="0"/>
                        <a:t>No</a:t>
                      </a:r>
                      <a:endParaRPr lang="en-GB" dirty="0"/>
                    </a:p>
                  </a:txBody>
                  <a:tcPr/>
                </a:tc>
                <a:extLst>
                  <a:ext uri="{0D108BD9-81ED-4DB2-BD59-A6C34878D82A}">
                    <a16:rowId xmlns:a16="http://schemas.microsoft.com/office/drawing/2014/main" val="2915603055"/>
                  </a:ext>
                </a:extLst>
              </a:tr>
              <a:tr h="318770">
                <a:tc>
                  <a:txBody>
                    <a:bodyPr/>
                    <a:lstStyle/>
                    <a:p>
                      <a:pPr marL="0" algn="l" defTabSz="1073084" rtl="0" eaLnBrk="1" fontAlgn="b" latinLnBrk="0" hangingPunct="1"/>
                      <a:r>
                        <a:rPr lang="en-GB" sz="2112" kern="1200" dirty="0">
                          <a:solidFill>
                            <a:schemeClr val="dk1"/>
                          </a:solidFill>
                          <a:latin typeface="+mn-lt"/>
                          <a:ea typeface="+mn-ea"/>
                          <a:cs typeface="+mn-cs"/>
                        </a:rPr>
                        <a:t>Band 5</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3631098694"/>
                  </a:ext>
                </a:extLst>
              </a:tr>
              <a:tr h="318770">
                <a:tc>
                  <a:txBody>
                    <a:bodyPr/>
                    <a:lstStyle/>
                    <a:p>
                      <a:pPr marL="0" algn="l" defTabSz="1073084" rtl="0" eaLnBrk="1" fontAlgn="b" latinLnBrk="0" hangingPunct="1"/>
                      <a:r>
                        <a:rPr lang="en-GB" sz="2112" kern="1200" dirty="0">
                          <a:solidFill>
                            <a:schemeClr val="dk1"/>
                          </a:solidFill>
                          <a:latin typeface="+mn-lt"/>
                          <a:ea typeface="+mn-ea"/>
                          <a:cs typeface="+mn-cs"/>
                        </a:rPr>
                        <a:t>Band 6</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676052817"/>
                  </a:ext>
                </a:extLst>
              </a:tr>
              <a:tr h="318770">
                <a:tc>
                  <a:txBody>
                    <a:bodyPr/>
                    <a:lstStyle/>
                    <a:p>
                      <a:pPr marL="0" algn="l" defTabSz="1073084" rtl="0" eaLnBrk="1" fontAlgn="b" latinLnBrk="0" hangingPunct="1"/>
                      <a:r>
                        <a:rPr lang="en-GB" sz="2112" kern="1200" dirty="0">
                          <a:solidFill>
                            <a:schemeClr val="dk1"/>
                          </a:solidFill>
                          <a:latin typeface="+mn-lt"/>
                          <a:ea typeface="+mn-ea"/>
                          <a:cs typeface="+mn-cs"/>
                        </a:rPr>
                        <a:t>Band 7</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809176624"/>
                  </a:ext>
                </a:extLst>
              </a:tr>
              <a:tr h="318770">
                <a:tc>
                  <a:txBody>
                    <a:bodyPr/>
                    <a:lstStyle/>
                    <a:p>
                      <a:pPr marL="0" algn="l" defTabSz="1073084" rtl="0" eaLnBrk="1" fontAlgn="b" latinLnBrk="0" hangingPunct="1"/>
                      <a:r>
                        <a:rPr lang="en-GB" sz="2112" kern="1200" dirty="0">
                          <a:solidFill>
                            <a:schemeClr val="dk1"/>
                          </a:solidFill>
                          <a:latin typeface="+mn-lt"/>
                          <a:ea typeface="+mn-ea"/>
                          <a:cs typeface="+mn-cs"/>
                        </a:rPr>
                        <a:t>Band 8A</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19</a:t>
                      </a:r>
                    </a:p>
                  </a:txBody>
                  <a:tcPr marL="9525" marR="9525" marT="9525" marB="0" anchor="b"/>
                </a:tc>
                <a:extLst>
                  <a:ext uri="{0D108BD9-81ED-4DB2-BD59-A6C34878D82A}">
                    <a16:rowId xmlns:a16="http://schemas.microsoft.com/office/drawing/2014/main" val="377516838"/>
                  </a:ext>
                </a:extLst>
              </a:tr>
              <a:tr h="318770">
                <a:tc>
                  <a:txBody>
                    <a:bodyPr/>
                    <a:lstStyle/>
                    <a:p>
                      <a:pPr marL="0" algn="l" defTabSz="1073084" rtl="0" eaLnBrk="1" fontAlgn="b" latinLnBrk="0" hangingPunct="1"/>
                      <a:r>
                        <a:rPr lang="en-GB" sz="2112" kern="1200" dirty="0">
                          <a:solidFill>
                            <a:schemeClr val="dk1"/>
                          </a:solidFill>
                          <a:latin typeface="+mn-lt"/>
                          <a:ea typeface="+mn-ea"/>
                          <a:cs typeface="+mn-cs"/>
                        </a:rPr>
                        <a:t>Band 8B</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10</a:t>
                      </a:r>
                    </a:p>
                  </a:txBody>
                  <a:tcPr marL="9525" marR="9525" marT="9525" marB="0" anchor="b"/>
                </a:tc>
                <a:extLst>
                  <a:ext uri="{0D108BD9-81ED-4DB2-BD59-A6C34878D82A}">
                    <a16:rowId xmlns:a16="http://schemas.microsoft.com/office/drawing/2014/main" val="3575193496"/>
                  </a:ext>
                </a:extLst>
              </a:tr>
              <a:tr h="318770">
                <a:tc>
                  <a:txBody>
                    <a:bodyPr/>
                    <a:lstStyle/>
                    <a:p>
                      <a:pPr marL="0" algn="l" defTabSz="1073084" rtl="0" eaLnBrk="1" fontAlgn="b" latinLnBrk="0" hangingPunct="1"/>
                      <a:r>
                        <a:rPr lang="en-GB" sz="2112" kern="1200" dirty="0">
                          <a:solidFill>
                            <a:schemeClr val="dk1"/>
                          </a:solidFill>
                          <a:latin typeface="+mn-lt"/>
                          <a:ea typeface="+mn-ea"/>
                          <a:cs typeface="+mn-cs"/>
                        </a:rPr>
                        <a:t>Band 8C</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1292925720"/>
                  </a:ext>
                </a:extLst>
              </a:tr>
              <a:tr h="318770">
                <a:tc>
                  <a:txBody>
                    <a:bodyPr/>
                    <a:lstStyle/>
                    <a:p>
                      <a:pPr marL="0" algn="l" defTabSz="1073084" rtl="0" eaLnBrk="1" fontAlgn="b" latinLnBrk="0" hangingPunct="1"/>
                      <a:r>
                        <a:rPr lang="en-GB" sz="2112" kern="1200" dirty="0">
                          <a:solidFill>
                            <a:schemeClr val="dk1"/>
                          </a:solidFill>
                          <a:latin typeface="+mn-lt"/>
                          <a:ea typeface="+mn-ea"/>
                          <a:cs typeface="+mn-cs"/>
                        </a:rPr>
                        <a:t>Band 9</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1384555358"/>
                  </a:ext>
                </a:extLst>
              </a:tr>
              <a:tr h="318770">
                <a:tc>
                  <a:txBody>
                    <a:bodyPr/>
                    <a:lstStyle/>
                    <a:p>
                      <a:pPr marL="0" algn="l" defTabSz="1073084" rtl="0" eaLnBrk="1" fontAlgn="b" latinLnBrk="0" hangingPunct="1"/>
                      <a:r>
                        <a:rPr lang="en-GB" sz="2112" b="1" kern="1200" dirty="0">
                          <a:solidFill>
                            <a:schemeClr val="dk1"/>
                          </a:solidFill>
                          <a:latin typeface="+mn-lt"/>
                          <a:ea typeface="+mn-ea"/>
                          <a:cs typeface="+mn-cs"/>
                        </a:rPr>
                        <a:t>Total</a:t>
                      </a:r>
                    </a:p>
                  </a:txBody>
                  <a:tcPr marL="9525" marR="9525" marT="9525" marB="0" anchor="b"/>
                </a:tc>
                <a:tc>
                  <a:txBody>
                    <a:bodyPr/>
                    <a:lstStyle/>
                    <a:p>
                      <a:pPr marL="0" algn="ctr" defTabSz="1073084" rtl="0" eaLnBrk="1" fontAlgn="b" latinLnBrk="0" hangingPunct="1"/>
                      <a:r>
                        <a:rPr lang="en-GB" sz="2112" b="1" kern="1200" dirty="0">
                          <a:solidFill>
                            <a:schemeClr val="dk1"/>
                          </a:solidFill>
                          <a:latin typeface="+mn-lt"/>
                          <a:ea typeface="+mn-ea"/>
                          <a:cs typeface="+mn-cs"/>
                        </a:rPr>
                        <a:t>47</a:t>
                      </a:r>
                    </a:p>
                  </a:txBody>
                  <a:tcPr marL="9525" marR="9525" marT="9525" marB="0" anchor="b"/>
                </a:tc>
                <a:extLst>
                  <a:ext uri="{0D108BD9-81ED-4DB2-BD59-A6C34878D82A}">
                    <a16:rowId xmlns:a16="http://schemas.microsoft.com/office/drawing/2014/main" val="1011383109"/>
                  </a:ext>
                </a:extLst>
              </a:tr>
            </a:tbl>
          </a:graphicData>
        </a:graphic>
      </p:graphicFrame>
    </p:spTree>
    <p:extLst>
      <p:ext uri="{BB962C8B-B14F-4D97-AF65-F5344CB8AC3E}">
        <p14:creationId xmlns:p14="http://schemas.microsoft.com/office/powerpoint/2010/main" val="247259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21720"/>
            <a:ext cx="11125515" cy="1251579"/>
          </a:xfrm>
        </p:spPr>
        <p:txBody>
          <a:bodyPr>
            <a:normAutofit fontScale="90000"/>
          </a:bodyPr>
          <a:lstStyle/>
          <a:p>
            <a:r>
              <a:rPr lang="en-US" sz="3200" b="1" dirty="0"/>
              <a:t>Q1: During the initial COVID response what was the most useful and important elements of training you received?</a:t>
            </a:r>
            <a:endParaRPr lang="en-GB" sz="3200"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graphicFrame>
        <p:nvGraphicFramePr>
          <p:cNvPr id="7" name="Table 6">
            <a:extLst>
              <a:ext uri="{FF2B5EF4-FFF2-40B4-BE49-F238E27FC236}">
                <a16:creationId xmlns:a16="http://schemas.microsoft.com/office/drawing/2014/main" id="{4E294186-282B-6145-924C-DE430670764E}"/>
              </a:ext>
            </a:extLst>
          </p:cNvPr>
          <p:cNvGraphicFramePr>
            <a:graphicFrameLocks noGrp="1"/>
          </p:cNvGraphicFramePr>
          <p:nvPr>
            <p:extLst>
              <p:ext uri="{D42A27DB-BD31-4B8C-83A1-F6EECF244321}">
                <p14:modId xmlns:p14="http://schemas.microsoft.com/office/powerpoint/2010/main" val="3694384323"/>
              </p:ext>
            </p:extLst>
          </p:nvPr>
        </p:nvGraphicFramePr>
        <p:xfrm>
          <a:off x="528221" y="1773299"/>
          <a:ext cx="10658781" cy="3393255"/>
        </p:xfrm>
        <a:graphic>
          <a:graphicData uri="http://schemas.openxmlformats.org/drawingml/2006/table">
            <a:tbl>
              <a:tblPr firstRow="1" bandRow="1">
                <a:tableStyleId>{5C22544A-7EE6-4342-B048-85BDC9FD1C3A}</a:tableStyleId>
              </a:tblPr>
              <a:tblGrid>
                <a:gridCol w="4495953">
                  <a:extLst>
                    <a:ext uri="{9D8B030D-6E8A-4147-A177-3AD203B41FA5}">
                      <a16:colId xmlns:a16="http://schemas.microsoft.com/office/drawing/2014/main" val="1456609579"/>
                    </a:ext>
                  </a:extLst>
                </a:gridCol>
                <a:gridCol w="749300">
                  <a:extLst>
                    <a:ext uri="{9D8B030D-6E8A-4147-A177-3AD203B41FA5}">
                      <a16:colId xmlns:a16="http://schemas.microsoft.com/office/drawing/2014/main" val="392449706"/>
                    </a:ext>
                  </a:extLst>
                </a:gridCol>
                <a:gridCol w="4662742">
                  <a:extLst>
                    <a:ext uri="{9D8B030D-6E8A-4147-A177-3AD203B41FA5}">
                      <a16:colId xmlns:a16="http://schemas.microsoft.com/office/drawing/2014/main" val="2450801363"/>
                    </a:ext>
                  </a:extLst>
                </a:gridCol>
                <a:gridCol w="750786">
                  <a:extLst>
                    <a:ext uri="{9D8B030D-6E8A-4147-A177-3AD203B41FA5}">
                      <a16:colId xmlns:a16="http://schemas.microsoft.com/office/drawing/2014/main" val="438547577"/>
                    </a:ext>
                  </a:extLst>
                </a:gridCol>
              </a:tblGrid>
              <a:tr h="500001">
                <a:tc gridSpan="2">
                  <a:txBody>
                    <a:bodyPr/>
                    <a:lstStyle/>
                    <a:p>
                      <a:pPr algn="ctr"/>
                      <a:r>
                        <a:rPr lang="en-US" dirty="0"/>
                        <a:t>ICU Skills and Knowledge</a:t>
                      </a:r>
                    </a:p>
                  </a:txBody>
                  <a:tcPr/>
                </a:tc>
                <a:tc hMerge="1">
                  <a:txBody>
                    <a:bodyPr/>
                    <a:lstStyle/>
                    <a:p>
                      <a:endParaRPr lang="en-US" dirty="0"/>
                    </a:p>
                  </a:txBody>
                  <a:tcPr/>
                </a:tc>
                <a:tc gridSpan="2">
                  <a:txBody>
                    <a:bodyPr/>
                    <a:lstStyle/>
                    <a:p>
                      <a:pPr algn="ctr"/>
                      <a:r>
                        <a:rPr lang="en-US" dirty="0"/>
                        <a:t>General</a:t>
                      </a:r>
                    </a:p>
                  </a:txBody>
                  <a:tcPr/>
                </a:tc>
                <a:tc hMerge="1">
                  <a:txBody>
                    <a:bodyPr/>
                    <a:lstStyle/>
                    <a:p>
                      <a:endParaRPr lang="en-US" dirty="0"/>
                    </a:p>
                  </a:txBody>
                  <a:tcPr/>
                </a:tc>
                <a:extLst>
                  <a:ext uri="{0D108BD9-81ED-4DB2-BD59-A6C34878D82A}">
                    <a16:rowId xmlns:a16="http://schemas.microsoft.com/office/drawing/2014/main" val="675902883"/>
                  </a:ext>
                </a:extLst>
              </a:tr>
              <a:tr h="413322">
                <a:tc>
                  <a:txBody>
                    <a:bodyPr/>
                    <a:lstStyle/>
                    <a:p>
                      <a:pPr algn="l" rtl="0" fontAlgn="b"/>
                      <a:r>
                        <a:rPr lang="en-GB" sz="2112" kern="1200" dirty="0">
                          <a:solidFill>
                            <a:schemeClr val="dk1"/>
                          </a:solidFill>
                          <a:latin typeface="+mn-lt"/>
                          <a:ea typeface="+mn-ea"/>
                          <a:cs typeface="+mn-cs"/>
                        </a:rPr>
                        <a:t>Pharmacy specific knowledge </a:t>
                      </a:r>
                    </a:p>
                  </a:txBody>
                  <a:tcPr marL="9525" marR="9525" marT="9525" marB="0" anchor="b"/>
                </a:tc>
                <a:tc>
                  <a:txBody>
                    <a:bodyPr/>
                    <a:lstStyle/>
                    <a:p>
                      <a:pPr algn="ctr" rtl="0" fontAlgn="b"/>
                      <a:r>
                        <a:rPr lang="en-GB" sz="2112" kern="1200" dirty="0">
                          <a:solidFill>
                            <a:schemeClr val="dk1"/>
                          </a:solidFill>
                          <a:latin typeface="+mn-lt"/>
                          <a:ea typeface="+mn-ea"/>
                          <a:cs typeface="+mn-cs"/>
                        </a:rPr>
                        <a:t>16</a:t>
                      </a:r>
                    </a:p>
                  </a:txBody>
                  <a:tcPr marL="9525" marR="9525" marT="9525" marB="0" anchor="b"/>
                </a:tc>
                <a:tc>
                  <a:txBody>
                    <a:bodyPr/>
                    <a:lstStyle/>
                    <a:p>
                      <a:pPr algn="l" rtl="0" fontAlgn="b"/>
                      <a:r>
                        <a:rPr lang="en-GB" sz="2112" kern="1200" dirty="0">
                          <a:solidFill>
                            <a:schemeClr val="dk1"/>
                          </a:solidFill>
                          <a:latin typeface="+mn-lt"/>
                          <a:ea typeface="+mn-ea"/>
                          <a:cs typeface="+mn-cs"/>
                        </a:rPr>
                        <a:t>Support from other pharmacists</a:t>
                      </a:r>
                    </a:p>
                  </a:txBody>
                  <a:tcPr marL="9525" marR="9525" marT="9525" marB="0" anchor="b"/>
                </a:tc>
                <a:tc>
                  <a:txBody>
                    <a:bodyPr/>
                    <a:lstStyle/>
                    <a:p>
                      <a:pPr algn="ctr" rtl="0" fontAlgn="b"/>
                      <a:r>
                        <a:rPr lang="en-GB" sz="2112" kern="1200" dirty="0">
                          <a:solidFill>
                            <a:schemeClr val="dk1"/>
                          </a:solidFill>
                          <a:latin typeface="+mn-lt"/>
                          <a:ea typeface="+mn-ea"/>
                          <a:cs typeface="+mn-cs"/>
                        </a:rPr>
                        <a:t>17</a:t>
                      </a:r>
                    </a:p>
                  </a:txBody>
                  <a:tcPr marL="9525" marR="9525" marT="9525" marB="0" anchor="b"/>
                </a:tc>
                <a:extLst>
                  <a:ext uri="{0D108BD9-81ED-4DB2-BD59-A6C34878D82A}">
                    <a16:rowId xmlns:a16="http://schemas.microsoft.com/office/drawing/2014/main" val="3472057552"/>
                  </a:ext>
                </a:extLst>
              </a:tr>
              <a:tr h="413322">
                <a:tc>
                  <a:txBody>
                    <a:bodyPr/>
                    <a:lstStyle/>
                    <a:p>
                      <a:pPr algn="l" rtl="0" fontAlgn="b"/>
                      <a:r>
                        <a:rPr lang="en-GB" sz="2112" kern="1200" dirty="0">
                          <a:solidFill>
                            <a:schemeClr val="dk1"/>
                          </a:solidFill>
                          <a:latin typeface="+mn-lt"/>
                          <a:ea typeface="+mn-ea"/>
                          <a:cs typeface="+mn-cs"/>
                        </a:rPr>
                        <a:t>Sedation</a:t>
                      </a:r>
                    </a:p>
                  </a:txBody>
                  <a:tcPr marL="9525" marR="9525" marT="9525" marB="0" anchor="b"/>
                </a:tc>
                <a:tc>
                  <a:txBody>
                    <a:bodyPr/>
                    <a:lstStyle/>
                    <a:p>
                      <a:pPr algn="ctr" rtl="0" fontAlgn="b"/>
                      <a:r>
                        <a:rPr lang="en-GB" sz="2112" kern="1200">
                          <a:solidFill>
                            <a:schemeClr val="dk1"/>
                          </a:solidFill>
                          <a:latin typeface="+mn-lt"/>
                          <a:ea typeface="+mn-ea"/>
                          <a:cs typeface="+mn-cs"/>
                        </a:rPr>
                        <a:t>4</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Introduction/cross-skilling course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9</a:t>
                      </a:r>
                    </a:p>
                  </a:txBody>
                  <a:tcPr marL="9525" marR="9525" marT="9525" marB="0" anchor="b"/>
                </a:tc>
                <a:extLst>
                  <a:ext uri="{0D108BD9-81ED-4DB2-BD59-A6C34878D82A}">
                    <a16:rowId xmlns:a16="http://schemas.microsoft.com/office/drawing/2014/main" val="606391814"/>
                  </a:ext>
                </a:extLst>
              </a:tr>
              <a:tr h="413322">
                <a:tc>
                  <a:txBody>
                    <a:bodyPr/>
                    <a:lstStyle/>
                    <a:p>
                      <a:pPr algn="l" rtl="0" fontAlgn="b"/>
                      <a:r>
                        <a:rPr lang="en-GB" sz="2112" kern="1200" dirty="0">
                          <a:solidFill>
                            <a:schemeClr val="dk1"/>
                          </a:solidFill>
                          <a:latin typeface="+mn-lt"/>
                          <a:ea typeface="+mn-ea"/>
                          <a:cs typeface="+mn-cs"/>
                        </a:rPr>
                        <a:t>PPE</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tc>
                  <a:txBody>
                    <a:bodyPr/>
                    <a:lstStyle/>
                    <a:p>
                      <a:pPr algn="l" rtl="0" fontAlgn="b"/>
                      <a:r>
                        <a:rPr lang="en-GB" sz="2112" kern="1200" dirty="0">
                          <a:solidFill>
                            <a:schemeClr val="dk1"/>
                          </a:solidFill>
                          <a:latin typeface="+mn-lt"/>
                          <a:ea typeface="+mn-ea"/>
                          <a:cs typeface="+mn-cs"/>
                        </a:rPr>
                        <a:t>Shadowing in ICU</a:t>
                      </a:r>
                    </a:p>
                  </a:txBody>
                  <a:tcPr marL="9525" marR="9525" marT="9525" marB="0" anchor="b"/>
                </a:tc>
                <a:tc>
                  <a:txBody>
                    <a:bodyPr/>
                    <a:lstStyle/>
                    <a:p>
                      <a:pPr algn="ctr" rtl="0" fontAlgn="b"/>
                      <a:r>
                        <a:rPr lang="en-GB" sz="2112" kern="1200" dirty="0">
                          <a:solidFill>
                            <a:schemeClr val="dk1"/>
                          </a:solidFill>
                          <a:latin typeface="+mn-lt"/>
                          <a:ea typeface="+mn-ea"/>
                          <a:cs typeface="+mn-cs"/>
                        </a:rPr>
                        <a:t>9</a:t>
                      </a:r>
                    </a:p>
                  </a:txBody>
                  <a:tcPr marL="9525" marR="9525" marT="9525" marB="0" anchor="b"/>
                </a:tc>
                <a:extLst>
                  <a:ext uri="{0D108BD9-81ED-4DB2-BD59-A6C34878D82A}">
                    <a16:rowId xmlns:a16="http://schemas.microsoft.com/office/drawing/2014/main" val="4020408279"/>
                  </a:ext>
                </a:extLst>
              </a:tr>
              <a:tr h="413322">
                <a:tc>
                  <a:txBody>
                    <a:bodyPr/>
                    <a:lstStyle/>
                    <a:p>
                      <a:pPr algn="l" rtl="0" fontAlgn="b"/>
                      <a:r>
                        <a:rPr lang="en-GB" sz="2112" kern="1200" dirty="0">
                          <a:solidFill>
                            <a:schemeClr val="dk1"/>
                          </a:solidFill>
                          <a:latin typeface="+mn-lt"/>
                          <a:ea typeface="+mn-ea"/>
                          <a:cs typeface="+mn-cs"/>
                        </a:rPr>
                        <a:t>COVID knowledge </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Online resources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2691559305"/>
                  </a:ext>
                </a:extLst>
              </a:tr>
              <a:tr h="413322">
                <a:tc>
                  <a:txBody>
                    <a:bodyPr/>
                    <a:lstStyle/>
                    <a:p>
                      <a:pPr algn="l" rtl="0" fontAlgn="b"/>
                      <a:r>
                        <a:rPr lang="en-GB" sz="2112" kern="1200" dirty="0">
                          <a:solidFill>
                            <a:schemeClr val="dk1"/>
                          </a:solidFill>
                          <a:latin typeface="+mn-lt"/>
                          <a:ea typeface="+mn-ea"/>
                          <a:cs typeface="+mn-cs"/>
                        </a:rPr>
                        <a:t>Filtration/renal replacement</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Pharmacy organisations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8</a:t>
                      </a:r>
                    </a:p>
                  </a:txBody>
                  <a:tcPr marL="9525" marR="9525" marT="9525" marB="0" anchor="b"/>
                </a:tc>
                <a:extLst>
                  <a:ext uri="{0D108BD9-81ED-4DB2-BD59-A6C34878D82A}">
                    <a16:rowId xmlns:a16="http://schemas.microsoft.com/office/drawing/2014/main" val="1397660763"/>
                  </a:ext>
                </a:extLst>
              </a:tr>
              <a:tr h="413322">
                <a:tc>
                  <a:txBody>
                    <a:bodyPr/>
                    <a:lstStyle/>
                    <a:p>
                      <a:pPr algn="l" rtl="0" fontAlgn="b"/>
                      <a:r>
                        <a:rPr lang="en-GB" sz="2112" kern="1200" dirty="0">
                          <a:solidFill>
                            <a:schemeClr val="dk1"/>
                          </a:solidFill>
                          <a:latin typeface="+mn-lt"/>
                          <a:ea typeface="+mn-ea"/>
                          <a:cs typeface="+mn-cs"/>
                        </a:rPr>
                        <a:t>Infusions</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Drug shortages and procurement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216637282"/>
                  </a:ext>
                </a:extLst>
              </a:tr>
              <a:tr h="413322">
                <a:tc>
                  <a:txBody>
                    <a:bodyPr/>
                    <a:lstStyle/>
                    <a:p>
                      <a:pPr algn="l" rtl="0" fontAlgn="b"/>
                      <a:r>
                        <a:rPr lang="en-GB" sz="2112" kern="1200" dirty="0">
                          <a:solidFill>
                            <a:schemeClr val="dk1"/>
                          </a:solidFill>
                          <a:latin typeface="+mn-lt"/>
                          <a:ea typeface="+mn-ea"/>
                          <a:cs typeface="+mn-cs"/>
                        </a:rPr>
                        <a:t>Ventilation</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Trust guidelines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534065186"/>
                  </a:ext>
                </a:extLst>
              </a:tr>
            </a:tbl>
          </a:graphicData>
        </a:graphic>
      </p:graphicFrame>
    </p:spTree>
    <p:extLst>
      <p:ext uri="{BB962C8B-B14F-4D97-AF65-F5344CB8AC3E}">
        <p14:creationId xmlns:p14="http://schemas.microsoft.com/office/powerpoint/2010/main" val="233979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9FAC633E-3C30-FD4C-9791-93E74FD0911B}"/>
              </a:ext>
            </a:extLst>
          </p:cNvPr>
          <p:cNvGrpSpPr>
            <a:grpSpLocks noChangeAspect="1"/>
          </p:cNvGrpSpPr>
          <p:nvPr/>
        </p:nvGrpSpPr>
        <p:grpSpPr>
          <a:xfrm>
            <a:off x="817399" y="1910877"/>
            <a:ext cx="804231" cy="803353"/>
            <a:chOff x="3402012" y="5520531"/>
            <a:chExt cx="1454150" cy="1452563"/>
          </a:xfrm>
        </p:grpSpPr>
        <p:sp>
          <p:nvSpPr>
            <p:cNvPr id="24" name="Oval 152">
              <a:extLst>
                <a:ext uri="{FF2B5EF4-FFF2-40B4-BE49-F238E27FC236}">
                  <a16:creationId xmlns:a16="http://schemas.microsoft.com/office/drawing/2014/main" id="{644A54A9-341C-DE46-8658-16AA7ED24D11}"/>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5" name="Rectangle 45">
              <a:extLst>
                <a:ext uri="{FF2B5EF4-FFF2-40B4-BE49-F238E27FC236}">
                  <a16:creationId xmlns:a16="http://schemas.microsoft.com/office/drawing/2014/main" id="{0569BA94-2B46-6640-9C1F-D0B14621BD12}"/>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46">
              <a:extLst>
                <a:ext uri="{FF2B5EF4-FFF2-40B4-BE49-F238E27FC236}">
                  <a16:creationId xmlns:a16="http://schemas.microsoft.com/office/drawing/2014/main" id="{597AF841-257F-204B-B9A0-9879CAEF5461}"/>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47">
              <a:extLst>
                <a:ext uri="{FF2B5EF4-FFF2-40B4-BE49-F238E27FC236}">
                  <a16:creationId xmlns:a16="http://schemas.microsoft.com/office/drawing/2014/main" id="{40E5BEC6-92C7-2C41-999E-250639C0E0F5}"/>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Freeform 48">
              <a:extLst>
                <a:ext uri="{FF2B5EF4-FFF2-40B4-BE49-F238E27FC236}">
                  <a16:creationId xmlns:a16="http://schemas.microsoft.com/office/drawing/2014/main" id="{12B1A45F-854D-D840-8729-294CA01B4514}"/>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49">
              <a:extLst>
                <a:ext uri="{FF2B5EF4-FFF2-40B4-BE49-F238E27FC236}">
                  <a16:creationId xmlns:a16="http://schemas.microsoft.com/office/drawing/2014/main" id="{F394F6E8-094E-CE4C-834C-8143FA54A5DB}"/>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50">
              <a:extLst>
                <a:ext uri="{FF2B5EF4-FFF2-40B4-BE49-F238E27FC236}">
                  <a16:creationId xmlns:a16="http://schemas.microsoft.com/office/drawing/2014/main" id="{2496C7A7-367F-8F4E-AA8C-3FA4C09682D6}"/>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51">
              <a:extLst>
                <a:ext uri="{FF2B5EF4-FFF2-40B4-BE49-F238E27FC236}">
                  <a16:creationId xmlns:a16="http://schemas.microsoft.com/office/drawing/2014/main" id="{E0C0C366-3725-294F-92BB-FD54C111FB1F}"/>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52">
              <a:extLst>
                <a:ext uri="{FF2B5EF4-FFF2-40B4-BE49-F238E27FC236}">
                  <a16:creationId xmlns:a16="http://schemas.microsoft.com/office/drawing/2014/main" id="{C7A1AE36-69C3-4549-9D1A-64D71B977D97}"/>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53">
              <a:extLst>
                <a:ext uri="{FF2B5EF4-FFF2-40B4-BE49-F238E27FC236}">
                  <a16:creationId xmlns:a16="http://schemas.microsoft.com/office/drawing/2014/main" id="{0F737DB1-5BD3-7E48-804F-086A801DF005}"/>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54">
              <a:extLst>
                <a:ext uri="{FF2B5EF4-FFF2-40B4-BE49-F238E27FC236}">
                  <a16:creationId xmlns:a16="http://schemas.microsoft.com/office/drawing/2014/main" id="{6BC40F36-EFF3-584C-9A1E-1DE5BE43E75C}"/>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55">
              <a:extLst>
                <a:ext uri="{FF2B5EF4-FFF2-40B4-BE49-F238E27FC236}">
                  <a16:creationId xmlns:a16="http://schemas.microsoft.com/office/drawing/2014/main" id="{8A193E07-89C0-4441-A816-A28F81AAAB25}"/>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Freeform 56">
              <a:extLst>
                <a:ext uri="{FF2B5EF4-FFF2-40B4-BE49-F238E27FC236}">
                  <a16:creationId xmlns:a16="http://schemas.microsoft.com/office/drawing/2014/main" id="{15FEF6C5-4671-8B4C-AB06-E706C9AE627B}"/>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57">
              <a:extLst>
                <a:ext uri="{FF2B5EF4-FFF2-40B4-BE49-F238E27FC236}">
                  <a16:creationId xmlns:a16="http://schemas.microsoft.com/office/drawing/2014/main" id="{4EEB50A3-6645-FD48-98C5-DEF28A51BF3F}"/>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Freeform 58">
              <a:extLst>
                <a:ext uri="{FF2B5EF4-FFF2-40B4-BE49-F238E27FC236}">
                  <a16:creationId xmlns:a16="http://schemas.microsoft.com/office/drawing/2014/main" id="{02A1243E-594E-184F-9349-1E099D51F9B8}"/>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Freeform 59">
              <a:extLst>
                <a:ext uri="{FF2B5EF4-FFF2-40B4-BE49-F238E27FC236}">
                  <a16:creationId xmlns:a16="http://schemas.microsoft.com/office/drawing/2014/main" id="{63D9AC6F-D8EB-9741-96AC-256DED03A2A6}"/>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60">
              <a:extLst>
                <a:ext uri="{FF2B5EF4-FFF2-40B4-BE49-F238E27FC236}">
                  <a16:creationId xmlns:a16="http://schemas.microsoft.com/office/drawing/2014/main" id="{34693D42-AF6F-DE4D-B700-EF4AB73934DE}"/>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61">
              <a:extLst>
                <a:ext uri="{FF2B5EF4-FFF2-40B4-BE49-F238E27FC236}">
                  <a16:creationId xmlns:a16="http://schemas.microsoft.com/office/drawing/2014/main" id="{458C39F6-0237-AE4D-8113-43EB6FBB9551}"/>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62">
              <a:extLst>
                <a:ext uri="{FF2B5EF4-FFF2-40B4-BE49-F238E27FC236}">
                  <a16:creationId xmlns:a16="http://schemas.microsoft.com/office/drawing/2014/main" id="{A09A6AA4-AE7B-2145-965E-C6498EFB5421}"/>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63">
              <a:extLst>
                <a:ext uri="{FF2B5EF4-FFF2-40B4-BE49-F238E27FC236}">
                  <a16:creationId xmlns:a16="http://schemas.microsoft.com/office/drawing/2014/main" id="{84667BB0-C248-D641-8EEF-11640E03FB37}"/>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Freeform 64">
              <a:extLst>
                <a:ext uri="{FF2B5EF4-FFF2-40B4-BE49-F238E27FC236}">
                  <a16:creationId xmlns:a16="http://schemas.microsoft.com/office/drawing/2014/main" id="{68777A08-A4B2-034F-8E6F-AF002955D49A}"/>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65">
              <a:extLst>
                <a:ext uri="{FF2B5EF4-FFF2-40B4-BE49-F238E27FC236}">
                  <a16:creationId xmlns:a16="http://schemas.microsoft.com/office/drawing/2014/main" id="{AEE02838-8D4A-8F4C-A599-D6EAFDF58B0E}"/>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2" y="1636713"/>
            <a:ext cx="10687048" cy="4751389"/>
          </a:xfrm>
        </p:spPr>
        <p:txBody>
          <a:bodyPr/>
          <a:lstStyle/>
          <a:p>
            <a:pPr marL="285750" indent="-285750"/>
            <a:r>
              <a:rPr lang="en-US" sz="1800" dirty="0"/>
              <a:t>Pharmacy related knowledge was the most common response, such as drugs and dosing</a:t>
            </a:r>
          </a:p>
          <a:p>
            <a:pPr marL="285750" indent="-285750"/>
            <a:endParaRPr lang="en-US" sz="1800" dirty="0">
              <a:highlight>
                <a:srgbClr val="FFFF00"/>
              </a:highlight>
            </a:endParaRPr>
          </a:p>
          <a:p>
            <a:pPr marL="822292" lvl="1" indent="-285750"/>
            <a:endParaRPr lang="en-US" sz="1800" dirty="0"/>
          </a:p>
          <a:p>
            <a:pPr marL="285750" indent="-285750"/>
            <a:r>
              <a:rPr lang="en-GB" sz="1800" dirty="0"/>
              <a:t>Other elements of training that pharmacists deemed most useful were: </a:t>
            </a:r>
            <a:r>
              <a:rPr lang="en-US" sz="1800" dirty="0"/>
              <a:t>sedation, PPE, COVID knowledge, filtration, infusions and ventilation</a:t>
            </a:r>
          </a:p>
          <a:p>
            <a:pPr marL="285750" indent="-285750"/>
            <a:r>
              <a:rPr lang="en-US" sz="1800" dirty="0"/>
              <a:t>Support from other pharmacists (such as lead pharmacists and ICU pharmacists) and cross-skilling or introductory ICU courses were very useful</a:t>
            </a:r>
          </a:p>
          <a:p>
            <a:pPr marL="285750" indent="-285750"/>
            <a:r>
              <a:rPr lang="en-US" sz="1800" dirty="0"/>
              <a:t>Some discussed how hands-on training and shadowing pharmacists within ICU was how most learning took place</a:t>
            </a:r>
          </a:p>
          <a:p>
            <a:pPr marL="285750" indent="-285750"/>
            <a:endParaRPr lang="en-US" sz="1800" dirty="0"/>
          </a:p>
          <a:p>
            <a:pPr marL="285750" indent="-285750"/>
            <a:endParaRPr lang="en-US" sz="1800" dirty="0"/>
          </a:p>
          <a:p>
            <a:pPr marL="285750" indent="-285750"/>
            <a:endParaRPr lang="en-US" sz="1800" dirty="0"/>
          </a:p>
          <a:p>
            <a:pPr marL="285750" indent="-285750"/>
            <a:r>
              <a:rPr lang="en-US" sz="1800" dirty="0"/>
              <a:t>RPS and UKCPA provided several resources that pharmacists mentioned as useful</a:t>
            </a:r>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a:xfrm>
            <a:off x="527052" y="548646"/>
            <a:ext cx="11322048" cy="611649"/>
          </a:xfrm>
        </p:spPr>
        <p:txBody>
          <a:bodyPr/>
          <a:lstStyle/>
          <a:p>
            <a:r>
              <a:rPr lang="en-US" sz="2900" b="1" dirty="0">
                <a:solidFill>
                  <a:schemeClr val="accent1"/>
                </a:solidFill>
              </a:rPr>
              <a:t>Discussion Q1: </a:t>
            </a:r>
            <a:r>
              <a:rPr lang="en-US" sz="2900" b="1" dirty="0"/>
              <a:t>During the initial COVID response what was the most useful and important elements of training you received?</a:t>
            </a:r>
            <a:endParaRPr lang="en-US" sz="2900" dirty="0"/>
          </a:p>
        </p:txBody>
      </p:sp>
      <p:sp>
        <p:nvSpPr>
          <p:cNvPr id="22" name="Oval Callout 14">
            <a:extLst>
              <a:ext uri="{FF2B5EF4-FFF2-40B4-BE49-F238E27FC236}">
                <a16:creationId xmlns:a16="http://schemas.microsoft.com/office/drawing/2014/main" id="{633BE68F-4B96-C64E-842D-18B3675310F9}"/>
              </a:ext>
            </a:extLst>
          </p:cNvPr>
          <p:cNvSpPr/>
          <p:nvPr/>
        </p:nvSpPr>
        <p:spPr>
          <a:xfrm>
            <a:off x="2527968" y="2019618"/>
            <a:ext cx="8470232" cy="585872"/>
          </a:xfrm>
          <a:prstGeom prst="wedgeRectCallout">
            <a:avLst>
              <a:gd name="adj1" fmla="val -64187"/>
              <a:gd name="adj2" fmla="val -6524"/>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common drugs seen in CC and how to screen these</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pharmacist NWL</a:t>
            </a:r>
          </a:p>
        </p:txBody>
      </p:sp>
      <p:grpSp>
        <p:nvGrpSpPr>
          <p:cNvPr id="48" name="Group 47">
            <a:extLst>
              <a:ext uri="{FF2B5EF4-FFF2-40B4-BE49-F238E27FC236}">
                <a16:creationId xmlns:a16="http://schemas.microsoft.com/office/drawing/2014/main" id="{9320D966-6FF8-464E-AA1B-307D0C1947FD}"/>
              </a:ext>
            </a:extLst>
          </p:cNvPr>
          <p:cNvGrpSpPr>
            <a:grpSpLocks noChangeAspect="1"/>
          </p:cNvGrpSpPr>
          <p:nvPr/>
        </p:nvGrpSpPr>
        <p:grpSpPr>
          <a:xfrm>
            <a:off x="846854" y="4642146"/>
            <a:ext cx="836631" cy="835759"/>
            <a:chOff x="5069815" y="1676599"/>
            <a:chExt cx="788060" cy="787236"/>
          </a:xfrm>
        </p:grpSpPr>
        <p:sp>
          <p:nvSpPr>
            <p:cNvPr id="49" name="Oval 895">
              <a:extLst>
                <a:ext uri="{FF2B5EF4-FFF2-40B4-BE49-F238E27FC236}">
                  <a16:creationId xmlns:a16="http://schemas.microsoft.com/office/drawing/2014/main" id="{12DD8663-077B-DF4D-B46A-1C1431ABB36F}"/>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50" name="Freeform 709">
              <a:extLst>
                <a:ext uri="{FF2B5EF4-FFF2-40B4-BE49-F238E27FC236}">
                  <a16:creationId xmlns:a16="http://schemas.microsoft.com/office/drawing/2014/main" id="{C949FEB5-F979-BE41-981B-ECA06C042D26}"/>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710">
              <a:extLst>
                <a:ext uri="{FF2B5EF4-FFF2-40B4-BE49-F238E27FC236}">
                  <a16:creationId xmlns:a16="http://schemas.microsoft.com/office/drawing/2014/main" id="{05591CCD-C75C-EA4A-9775-84F84C4F5595}"/>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711">
              <a:extLst>
                <a:ext uri="{FF2B5EF4-FFF2-40B4-BE49-F238E27FC236}">
                  <a16:creationId xmlns:a16="http://schemas.microsoft.com/office/drawing/2014/main" id="{4EE9DA6F-911A-0E45-9024-7CE397EB2D7B}"/>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3" name="Freeform 712">
              <a:extLst>
                <a:ext uri="{FF2B5EF4-FFF2-40B4-BE49-F238E27FC236}">
                  <a16:creationId xmlns:a16="http://schemas.microsoft.com/office/drawing/2014/main" id="{081FAB4F-2B2C-FF46-B317-62158B004DA3}"/>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4" name="Freeform 713">
              <a:extLst>
                <a:ext uri="{FF2B5EF4-FFF2-40B4-BE49-F238E27FC236}">
                  <a16:creationId xmlns:a16="http://schemas.microsoft.com/office/drawing/2014/main" id="{31D6D489-EACB-DB42-A568-014E882E92B8}"/>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5" name="Rectangle 714">
              <a:extLst>
                <a:ext uri="{FF2B5EF4-FFF2-40B4-BE49-F238E27FC236}">
                  <a16:creationId xmlns:a16="http://schemas.microsoft.com/office/drawing/2014/main" id="{B9A3DBE5-E7B2-7D44-A3D3-520A8EA054F6}"/>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Freeform 715">
              <a:extLst>
                <a:ext uri="{FF2B5EF4-FFF2-40B4-BE49-F238E27FC236}">
                  <a16:creationId xmlns:a16="http://schemas.microsoft.com/office/drawing/2014/main" id="{2EB16E3F-18EB-A547-95C4-0037A0C2DD83}"/>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716">
              <a:extLst>
                <a:ext uri="{FF2B5EF4-FFF2-40B4-BE49-F238E27FC236}">
                  <a16:creationId xmlns:a16="http://schemas.microsoft.com/office/drawing/2014/main" id="{F6F44737-D73D-8142-BBD8-E78FD9931A03}"/>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717">
              <a:extLst>
                <a:ext uri="{FF2B5EF4-FFF2-40B4-BE49-F238E27FC236}">
                  <a16:creationId xmlns:a16="http://schemas.microsoft.com/office/drawing/2014/main" id="{2BC88659-FA34-AB4B-A4BD-464C9FE36CE7}"/>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718">
              <a:extLst>
                <a:ext uri="{FF2B5EF4-FFF2-40B4-BE49-F238E27FC236}">
                  <a16:creationId xmlns:a16="http://schemas.microsoft.com/office/drawing/2014/main" id="{1273E799-C8BB-9441-8396-BFE887B1C370}"/>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719">
              <a:extLst>
                <a:ext uri="{FF2B5EF4-FFF2-40B4-BE49-F238E27FC236}">
                  <a16:creationId xmlns:a16="http://schemas.microsoft.com/office/drawing/2014/main" id="{89067F03-0B01-6F4F-9E5A-6532C4316719}"/>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720">
              <a:extLst>
                <a:ext uri="{FF2B5EF4-FFF2-40B4-BE49-F238E27FC236}">
                  <a16:creationId xmlns:a16="http://schemas.microsoft.com/office/drawing/2014/main" id="{7A4E065B-6C1E-5B4F-A0E7-338EBA1703E9}"/>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721">
              <a:extLst>
                <a:ext uri="{FF2B5EF4-FFF2-40B4-BE49-F238E27FC236}">
                  <a16:creationId xmlns:a16="http://schemas.microsoft.com/office/drawing/2014/main" id="{CD17C10A-E85E-BA4D-A8AB-995F2DB38670}"/>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Oval 722">
              <a:extLst>
                <a:ext uri="{FF2B5EF4-FFF2-40B4-BE49-F238E27FC236}">
                  <a16:creationId xmlns:a16="http://schemas.microsoft.com/office/drawing/2014/main" id="{7B659188-7BE1-2B43-AC93-258BA0A36016}"/>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Oval 723">
              <a:extLst>
                <a:ext uri="{FF2B5EF4-FFF2-40B4-BE49-F238E27FC236}">
                  <a16:creationId xmlns:a16="http://schemas.microsoft.com/office/drawing/2014/main" id="{5DAA5287-279A-224C-8633-6FB5908B5D8B}"/>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Oval 724">
              <a:extLst>
                <a:ext uri="{FF2B5EF4-FFF2-40B4-BE49-F238E27FC236}">
                  <a16:creationId xmlns:a16="http://schemas.microsoft.com/office/drawing/2014/main" id="{0B035370-4CB7-F74C-8C33-2D438B3DD59A}"/>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Oval 725">
              <a:extLst>
                <a:ext uri="{FF2B5EF4-FFF2-40B4-BE49-F238E27FC236}">
                  <a16:creationId xmlns:a16="http://schemas.microsoft.com/office/drawing/2014/main" id="{7AAB9ADC-BAF1-8E45-A6F2-7406A8F6D61D}"/>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726">
              <a:extLst>
                <a:ext uri="{FF2B5EF4-FFF2-40B4-BE49-F238E27FC236}">
                  <a16:creationId xmlns:a16="http://schemas.microsoft.com/office/drawing/2014/main" id="{35ECE8E1-2E31-4A40-99D8-D9C2F17A8BBA}"/>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Freeform 727">
              <a:extLst>
                <a:ext uri="{FF2B5EF4-FFF2-40B4-BE49-F238E27FC236}">
                  <a16:creationId xmlns:a16="http://schemas.microsoft.com/office/drawing/2014/main" id="{56FD45F9-2B6A-AE4C-B624-41F9CC85E713}"/>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Freeform 728">
              <a:extLst>
                <a:ext uri="{FF2B5EF4-FFF2-40B4-BE49-F238E27FC236}">
                  <a16:creationId xmlns:a16="http://schemas.microsoft.com/office/drawing/2014/main" id="{8052852E-634B-F747-9B5C-6CAE4834F73F}"/>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729">
              <a:extLst>
                <a:ext uri="{FF2B5EF4-FFF2-40B4-BE49-F238E27FC236}">
                  <a16:creationId xmlns:a16="http://schemas.microsoft.com/office/drawing/2014/main" id="{34631C49-B1E6-DF4D-80EB-3D78B9020171}"/>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Oval 730">
              <a:extLst>
                <a:ext uri="{FF2B5EF4-FFF2-40B4-BE49-F238E27FC236}">
                  <a16:creationId xmlns:a16="http://schemas.microsoft.com/office/drawing/2014/main" id="{1774EFC5-B402-0540-9946-117866B3F77A}"/>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731">
              <a:extLst>
                <a:ext uri="{FF2B5EF4-FFF2-40B4-BE49-F238E27FC236}">
                  <a16:creationId xmlns:a16="http://schemas.microsoft.com/office/drawing/2014/main" id="{75B885BD-23DD-6648-BBA8-3AF003A03EBD}"/>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732">
              <a:extLst>
                <a:ext uri="{FF2B5EF4-FFF2-40B4-BE49-F238E27FC236}">
                  <a16:creationId xmlns:a16="http://schemas.microsoft.com/office/drawing/2014/main" id="{3F79A41C-3374-DB40-A538-A4CC00B42410}"/>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733">
              <a:extLst>
                <a:ext uri="{FF2B5EF4-FFF2-40B4-BE49-F238E27FC236}">
                  <a16:creationId xmlns:a16="http://schemas.microsoft.com/office/drawing/2014/main" id="{C0AC690C-0F41-FC4B-9460-9C980A390F9F}"/>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734">
              <a:extLst>
                <a:ext uri="{FF2B5EF4-FFF2-40B4-BE49-F238E27FC236}">
                  <a16:creationId xmlns:a16="http://schemas.microsoft.com/office/drawing/2014/main" id="{CFD35576-2F7D-F04E-AA0B-4745D582AD45}"/>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6" name="Freeform 735">
              <a:extLst>
                <a:ext uri="{FF2B5EF4-FFF2-40B4-BE49-F238E27FC236}">
                  <a16:creationId xmlns:a16="http://schemas.microsoft.com/office/drawing/2014/main" id="{B8ADDB20-BC7A-6148-94D2-638DDAD868F6}"/>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6" name="Oval Callout 14">
            <a:extLst>
              <a:ext uri="{FF2B5EF4-FFF2-40B4-BE49-F238E27FC236}">
                <a16:creationId xmlns:a16="http://schemas.microsoft.com/office/drawing/2014/main" id="{9A8206ED-4558-8444-BF6A-97F3B5AF7B2A}"/>
              </a:ext>
            </a:extLst>
          </p:cNvPr>
          <p:cNvSpPr/>
          <p:nvPr/>
        </p:nvSpPr>
        <p:spPr>
          <a:xfrm>
            <a:off x="2527968" y="4727811"/>
            <a:ext cx="8470232" cy="688024"/>
          </a:xfrm>
          <a:prstGeom prst="wedgeRectCallout">
            <a:avLst>
              <a:gd name="adj1" fmla="val -62935"/>
              <a:gd name="adj2" fmla="val -945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shadowing pharmacists and applying training to actual patients</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pharmacist NWL</a:t>
            </a:r>
          </a:p>
        </p:txBody>
      </p:sp>
    </p:spTree>
    <p:extLst>
      <p:ext uri="{BB962C8B-B14F-4D97-AF65-F5344CB8AC3E}">
        <p14:creationId xmlns:p14="http://schemas.microsoft.com/office/powerpoint/2010/main" val="419772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Q2: What do you wish you had known more about / had more specific training before you worked in CC?</a:t>
            </a:r>
            <a:br>
              <a:rPr lang="en-US" sz="3200" b="1" dirty="0"/>
            </a:b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graphicFrame>
        <p:nvGraphicFramePr>
          <p:cNvPr id="6" name="Table 4">
            <a:extLst>
              <a:ext uri="{FF2B5EF4-FFF2-40B4-BE49-F238E27FC236}">
                <a16:creationId xmlns:a16="http://schemas.microsoft.com/office/drawing/2014/main" id="{CA76F3D9-206E-8E4A-B43B-5748182EB2CB}"/>
              </a:ext>
            </a:extLst>
          </p:cNvPr>
          <p:cNvGraphicFramePr>
            <a:graphicFrameLocks noGrp="1"/>
          </p:cNvGraphicFramePr>
          <p:nvPr>
            <p:extLst>
              <p:ext uri="{D42A27DB-BD31-4B8C-83A1-F6EECF244321}">
                <p14:modId xmlns:p14="http://schemas.microsoft.com/office/powerpoint/2010/main" val="332593866"/>
              </p:ext>
            </p:extLst>
          </p:nvPr>
        </p:nvGraphicFramePr>
        <p:xfrm>
          <a:off x="528221" y="1499438"/>
          <a:ext cx="11136969" cy="4516972"/>
        </p:xfrm>
        <a:graphic>
          <a:graphicData uri="http://schemas.openxmlformats.org/drawingml/2006/table">
            <a:tbl>
              <a:tblPr firstRow="1" bandRow="1">
                <a:tableStyleId>{5C22544A-7EE6-4342-B048-85BDC9FD1C3A}</a:tableStyleId>
              </a:tblPr>
              <a:tblGrid>
                <a:gridCol w="4322075">
                  <a:extLst>
                    <a:ext uri="{9D8B030D-6E8A-4147-A177-3AD203B41FA5}">
                      <a16:colId xmlns:a16="http://schemas.microsoft.com/office/drawing/2014/main" val="3846423990"/>
                    </a:ext>
                  </a:extLst>
                </a:gridCol>
                <a:gridCol w="609600">
                  <a:extLst>
                    <a:ext uri="{9D8B030D-6E8A-4147-A177-3AD203B41FA5}">
                      <a16:colId xmlns:a16="http://schemas.microsoft.com/office/drawing/2014/main" val="2122518428"/>
                    </a:ext>
                  </a:extLst>
                </a:gridCol>
                <a:gridCol w="5579165">
                  <a:extLst>
                    <a:ext uri="{9D8B030D-6E8A-4147-A177-3AD203B41FA5}">
                      <a16:colId xmlns:a16="http://schemas.microsoft.com/office/drawing/2014/main" val="2365030933"/>
                    </a:ext>
                  </a:extLst>
                </a:gridCol>
                <a:gridCol w="626129">
                  <a:extLst>
                    <a:ext uri="{9D8B030D-6E8A-4147-A177-3AD203B41FA5}">
                      <a16:colId xmlns:a16="http://schemas.microsoft.com/office/drawing/2014/main" val="2685137121"/>
                    </a:ext>
                  </a:extLst>
                </a:gridCol>
              </a:tblGrid>
              <a:tr h="351911">
                <a:tc gridSpan="2">
                  <a:txBody>
                    <a:bodyPr/>
                    <a:lstStyle/>
                    <a:p>
                      <a:pPr algn="ctr"/>
                      <a:r>
                        <a:rPr lang="en-GB" dirty="0"/>
                        <a:t>ICU Skills and Knowledge</a:t>
                      </a:r>
                    </a:p>
                  </a:txBody>
                  <a:tcPr/>
                </a:tc>
                <a:tc hMerge="1">
                  <a:txBody>
                    <a:bodyPr/>
                    <a:lstStyle/>
                    <a:p>
                      <a:endParaRPr lang="en-GB" dirty="0"/>
                    </a:p>
                  </a:txBody>
                  <a:tcPr/>
                </a:tc>
                <a:tc gridSpan="2">
                  <a:txBody>
                    <a:bodyPr/>
                    <a:lstStyle/>
                    <a:p>
                      <a:pPr algn="ctr"/>
                      <a:r>
                        <a:rPr lang="en-GB" dirty="0"/>
                        <a:t>Other</a:t>
                      </a:r>
                    </a:p>
                  </a:txBody>
                  <a:tcPr/>
                </a:tc>
                <a:tc hMerge="1">
                  <a:txBody>
                    <a:bodyPr/>
                    <a:lstStyle/>
                    <a:p>
                      <a:endParaRPr lang="en-GB" dirty="0"/>
                    </a:p>
                  </a:txBody>
                  <a:tcPr/>
                </a:tc>
                <a:extLst>
                  <a:ext uri="{0D108BD9-81ED-4DB2-BD59-A6C34878D82A}">
                    <a16:rowId xmlns:a16="http://schemas.microsoft.com/office/drawing/2014/main" val="2670054699"/>
                  </a:ext>
                </a:extLst>
              </a:tr>
              <a:tr h="410365">
                <a:tc>
                  <a:txBody>
                    <a:bodyPr/>
                    <a:lstStyle/>
                    <a:p>
                      <a:pPr algn="l" rtl="0" fontAlgn="b"/>
                      <a:r>
                        <a:rPr lang="en-GB" sz="2112" kern="1200" dirty="0">
                          <a:solidFill>
                            <a:schemeClr val="dk1"/>
                          </a:solidFill>
                          <a:latin typeface="+mn-lt"/>
                          <a:ea typeface="+mn-ea"/>
                          <a:cs typeface="+mn-cs"/>
                        </a:rPr>
                        <a:t>ICU medications</a:t>
                      </a:r>
                    </a:p>
                  </a:txBody>
                  <a:tcPr marL="9525" marR="9525" marT="9525" marB="0" anchor="b"/>
                </a:tc>
                <a:tc>
                  <a:txBody>
                    <a:bodyPr/>
                    <a:lstStyle/>
                    <a:p>
                      <a:pPr algn="ctr" rtl="0" fontAlgn="b"/>
                      <a:r>
                        <a:rPr lang="en-GB" sz="2112" kern="1200" dirty="0">
                          <a:solidFill>
                            <a:schemeClr val="dk1"/>
                          </a:solidFill>
                          <a:latin typeface="+mn-lt"/>
                          <a:ea typeface="+mn-ea"/>
                          <a:cs typeface="+mn-cs"/>
                        </a:rPr>
                        <a:t>9</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Nothing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2431330949"/>
                  </a:ext>
                </a:extLst>
              </a:tr>
              <a:tr h="410365">
                <a:tc>
                  <a:txBody>
                    <a:bodyPr/>
                    <a:lstStyle/>
                    <a:p>
                      <a:pPr algn="l" rtl="0" fontAlgn="b"/>
                      <a:r>
                        <a:rPr lang="en-GB" sz="2112" kern="1200" dirty="0">
                          <a:solidFill>
                            <a:schemeClr val="dk1"/>
                          </a:solidFill>
                          <a:latin typeface="+mn-lt"/>
                          <a:ea typeface="+mn-ea"/>
                          <a:cs typeface="+mn-cs"/>
                        </a:rPr>
                        <a:t>Delirium</a:t>
                      </a:r>
                    </a:p>
                  </a:txBody>
                  <a:tcPr marL="9525" marR="9525" marT="9525" marB="0" anchor="b"/>
                </a:tc>
                <a:tc>
                  <a:txBody>
                    <a:bodyPr/>
                    <a:lstStyle/>
                    <a:p>
                      <a:pPr algn="ctr" rtl="0" fontAlgn="b"/>
                      <a:r>
                        <a:rPr lang="en-GB" sz="2112" kern="1200" dirty="0">
                          <a:solidFill>
                            <a:schemeClr val="dk1"/>
                          </a:solidFill>
                          <a:latin typeface="+mn-lt"/>
                          <a:ea typeface="+mn-ea"/>
                          <a:cs typeface="+mn-cs"/>
                        </a:rPr>
                        <a:t>5</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Orientation to ward, role and team structure</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7</a:t>
                      </a:r>
                    </a:p>
                  </a:txBody>
                  <a:tcPr marL="9525" marR="9525" marT="9525" marB="0" anchor="b"/>
                </a:tc>
                <a:extLst>
                  <a:ext uri="{0D108BD9-81ED-4DB2-BD59-A6C34878D82A}">
                    <a16:rowId xmlns:a16="http://schemas.microsoft.com/office/drawing/2014/main" val="2417201025"/>
                  </a:ext>
                </a:extLst>
              </a:tr>
              <a:tr h="410365">
                <a:tc>
                  <a:txBody>
                    <a:bodyPr/>
                    <a:lstStyle/>
                    <a:p>
                      <a:pPr algn="l" rtl="0" fontAlgn="b"/>
                      <a:r>
                        <a:rPr lang="en-GB" sz="2112" kern="1200" dirty="0">
                          <a:solidFill>
                            <a:schemeClr val="dk1"/>
                          </a:solidFill>
                          <a:latin typeface="+mn-lt"/>
                          <a:ea typeface="+mn-ea"/>
                          <a:cs typeface="+mn-cs"/>
                        </a:rPr>
                        <a:t>Ventilation</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Equipment</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735771730"/>
                  </a:ext>
                </a:extLst>
              </a:tr>
              <a:tr h="410365">
                <a:tc>
                  <a:txBody>
                    <a:bodyPr/>
                    <a:lstStyle/>
                    <a:p>
                      <a:pPr algn="l" rtl="0" fontAlgn="b"/>
                      <a:r>
                        <a:rPr lang="en-GB" sz="2112" kern="1200" dirty="0">
                          <a:solidFill>
                            <a:schemeClr val="dk1"/>
                          </a:solidFill>
                          <a:latin typeface="+mn-lt"/>
                          <a:ea typeface="+mn-ea"/>
                          <a:cs typeface="+mn-cs"/>
                        </a:rPr>
                        <a:t>Circulatory Support</a:t>
                      </a:r>
                    </a:p>
                  </a:txBody>
                  <a:tcPr marL="9525" marR="9525" marT="9525" marB="0" anchor="b"/>
                </a:tc>
                <a:tc>
                  <a:txBody>
                    <a:bodyPr/>
                    <a:lstStyle/>
                    <a:p>
                      <a:pPr algn="ctr" rtl="0" fontAlgn="b"/>
                      <a:r>
                        <a:rPr lang="en-GB" sz="2112" kern="1200" dirty="0">
                          <a:solidFill>
                            <a:schemeClr val="dk1"/>
                          </a:solidFill>
                          <a:latin typeface="+mn-lt"/>
                          <a:ea typeface="+mn-ea"/>
                          <a:cs typeface="+mn-cs"/>
                        </a:rPr>
                        <a:t>4</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Shadowing/Hands-on training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3</a:t>
                      </a:r>
                    </a:p>
                  </a:txBody>
                  <a:tcPr marL="9525" marR="9525" marT="9525" marB="0" anchor="b"/>
                </a:tc>
                <a:extLst>
                  <a:ext uri="{0D108BD9-81ED-4DB2-BD59-A6C34878D82A}">
                    <a16:rowId xmlns:a16="http://schemas.microsoft.com/office/drawing/2014/main" val="1323827341"/>
                  </a:ext>
                </a:extLst>
              </a:tr>
              <a:tr h="410365">
                <a:tc>
                  <a:txBody>
                    <a:bodyPr/>
                    <a:lstStyle/>
                    <a:p>
                      <a:pPr algn="l" rtl="0" fontAlgn="b"/>
                      <a:r>
                        <a:rPr lang="en-GB" sz="2112" kern="1200" dirty="0">
                          <a:solidFill>
                            <a:schemeClr val="dk1"/>
                          </a:solidFill>
                          <a:latin typeface="+mn-lt"/>
                          <a:ea typeface="+mn-ea"/>
                          <a:cs typeface="+mn-cs"/>
                        </a:rPr>
                        <a:t>ARDS / respiratory failure</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Ordering medications</a:t>
                      </a:r>
                    </a:p>
                  </a:txBody>
                  <a:tcPr marL="9525" marR="9525" marT="9525" marB="0" anchor="b"/>
                </a:tc>
                <a:tc>
                  <a:txBody>
                    <a:bodyPr/>
                    <a:lstStyle/>
                    <a:p>
                      <a:pPr marL="0" algn="ctr" defTabSz="1073084" rtl="0" eaLnBrk="1" fontAlgn="b" latinLnBrk="0" hangingPunct="1"/>
                      <a:r>
                        <a:rPr lang="en-GB" sz="2112" kern="120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799069424"/>
                  </a:ext>
                </a:extLst>
              </a:tr>
              <a:tr h="410365">
                <a:tc>
                  <a:txBody>
                    <a:bodyPr/>
                    <a:lstStyle/>
                    <a:p>
                      <a:pPr algn="l" rtl="0" fontAlgn="b"/>
                      <a:r>
                        <a:rPr lang="en-GB" sz="2112" kern="1200" dirty="0">
                          <a:solidFill>
                            <a:schemeClr val="dk1"/>
                          </a:solidFill>
                          <a:latin typeface="+mn-lt"/>
                          <a:ea typeface="+mn-ea"/>
                          <a:cs typeface="+mn-cs"/>
                        </a:rPr>
                        <a:t>Filtration/ renal replacement</a:t>
                      </a:r>
                    </a:p>
                  </a:txBody>
                  <a:tcPr marL="9525" marR="9525" marT="9525" marB="0" anchor="b"/>
                </a:tc>
                <a:tc>
                  <a:txBody>
                    <a:bodyPr/>
                    <a:lstStyle/>
                    <a:p>
                      <a:pPr algn="ctr" rtl="0" fontAlgn="b"/>
                      <a:r>
                        <a:rPr lang="en-GB" sz="2112" kern="1200" dirty="0">
                          <a:solidFill>
                            <a:schemeClr val="dk1"/>
                          </a:solidFill>
                          <a:latin typeface="+mn-lt"/>
                          <a:ea typeface="+mn-ea"/>
                          <a:cs typeface="+mn-cs"/>
                        </a:rPr>
                        <a:t>3</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Introduction to ward staff</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4150995473"/>
                  </a:ext>
                </a:extLst>
              </a:tr>
              <a:tr h="410365">
                <a:tc>
                  <a:txBody>
                    <a:bodyPr/>
                    <a:lstStyle/>
                    <a:p>
                      <a:pPr algn="l" rtl="0" fontAlgn="b"/>
                      <a:r>
                        <a:rPr lang="en-GB" sz="2112" kern="1200" dirty="0">
                          <a:solidFill>
                            <a:schemeClr val="dk1"/>
                          </a:solidFill>
                          <a:latin typeface="+mn-lt"/>
                          <a:ea typeface="+mn-ea"/>
                          <a:cs typeface="+mn-cs"/>
                        </a:rPr>
                        <a:t>Clinical trial selection</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Managing stock shortages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2</a:t>
                      </a:r>
                    </a:p>
                  </a:txBody>
                  <a:tcPr marL="9525" marR="9525" marT="9525" marB="0" anchor="b"/>
                </a:tc>
                <a:extLst>
                  <a:ext uri="{0D108BD9-81ED-4DB2-BD59-A6C34878D82A}">
                    <a16:rowId xmlns:a16="http://schemas.microsoft.com/office/drawing/2014/main" val="2919793434"/>
                  </a:ext>
                </a:extLst>
              </a:tr>
              <a:tr h="410365">
                <a:tc>
                  <a:txBody>
                    <a:bodyPr/>
                    <a:lstStyle/>
                    <a:p>
                      <a:pPr algn="l" rtl="0" fontAlgn="b"/>
                      <a:r>
                        <a:rPr lang="en-GB" sz="2112" kern="1200" dirty="0">
                          <a:solidFill>
                            <a:schemeClr val="dk1"/>
                          </a:solidFill>
                          <a:latin typeface="+mn-lt"/>
                          <a:ea typeface="+mn-ea"/>
                          <a:cs typeface="+mn-cs"/>
                        </a:rPr>
                        <a:t>COVID knowledge</a:t>
                      </a:r>
                    </a:p>
                  </a:txBody>
                  <a:tcPr marL="9525" marR="9525" marT="9525" marB="0" anchor="b"/>
                </a:tc>
                <a:tc>
                  <a:txBody>
                    <a:bodyPr/>
                    <a:lstStyle/>
                    <a:p>
                      <a:pPr algn="ctr" rtl="0" fontAlgn="b"/>
                      <a:r>
                        <a:rPr lang="en-GB" sz="2112" kern="1200" dirty="0">
                          <a:solidFill>
                            <a:schemeClr val="dk1"/>
                          </a:solidFill>
                          <a:latin typeface="+mn-lt"/>
                          <a:ea typeface="+mn-ea"/>
                          <a:cs typeface="+mn-cs"/>
                        </a:rPr>
                        <a:t>2</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Guidelines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3859072750"/>
                  </a:ext>
                </a:extLst>
              </a:tr>
              <a:tr h="410365">
                <a:tc>
                  <a:txBody>
                    <a:bodyPr/>
                    <a:lstStyle/>
                    <a:p>
                      <a:pPr algn="l" rtl="0" fontAlgn="b"/>
                      <a:r>
                        <a:rPr lang="en-GB" sz="2112" kern="1200" dirty="0">
                          <a:solidFill>
                            <a:schemeClr val="dk1"/>
                          </a:solidFill>
                          <a:latin typeface="+mn-lt"/>
                          <a:ea typeface="+mn-ea"/>
                          <a:cs typeface="+mn-cs"/>
                        </a:rPr>
                        <a:t>Anticoagulation</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Computer systems</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3531616840"/>
                  </a:ext>
                </a:extLst>
              </a:tr>
              <a:tr h="410365">
                <a:tc>
                  <a:txBody>
                    <a:bodyPr/>
                    <a:lstStyle/>
                    <a:p>
                      <a:pPr algn="l" rtl="0" fontAlgn="b"/>
                      <a:r>
                        <a:rPr lang="en-GB" sz="2112" kern="1200" dirty="0">
                          <a:solidFill>
                            <a:schemeClr val="dk1"/>
                          </a:solidFill>
                          <a:latin typeface="+mn-lt"/>
                          <a:ea typeface="+mn-ea"/>
                          <a:cs typeface="+mn-cs"/>
                        </a:rPr>
                        <a:t>PPE</a:t>
                      </a:r>
                    </a:p>
                  </a:txBody>
                  <a:tcPr marL="9525" marR="9525" marT="9525" marB="0" anchor="b"/>
                </a:tc>
                <a:tc>
                  <a:txBody>
                    <a:bodyPr/>
                    <a:lstStyle/>
                    <a:p>
                      <a:pPr algn="ctr" rtl="0" fontAlgn="b"/>
                      <a:r>
                        <a:rPr lang="en-GB" sz="2112" kern="1200" dirty="0">
                          <a:solidFill>
                            <a:schemeClr val="dk1"/>
                          </a:solidFill>
                          <a:latin typeface="+mn-lt"/>
                          <a:ea typeface="+mn-ea"/>
                          <a:cs typeface="+mn-cs"/>
                        </a:rPr>
                        <a:t>1</a:t>
                      </a:r>
                    </a:p>
                  </a:txBody>
                  <a:tcPr marL="9525" marR="9525" marT="9525" marB="0" anchor="b"/>
                </a:tc>
                <a:tc>
                  <a:txBody>
                    <a:bodyPr/>
                    <a:lstStyle/>
                    <a:p>
                      <a:pPr marL="0" algn="l" defTabSz="1073084" rtl="0" eaLnBrk="1" fontAlgn="b" latinLnBrk="0" hangingPunct="1"/>
                      <a:r>
                        <a:rPr lang="en-GB" sz="2112" kern="1200" dirty="0">
                          <a:solidFill>
                            <a:schemeClr val="dk1"/>
                          </a:solidFill>
                          <a:latin typeface="+mn-lt"/>
                          <a:ea typeface="+mn-ea"/>
                          <a:cs typeface="+mn-cs"/>
                        </a:rPr>
                        <a:t>More training</a:t>
                      </a:r>
                    </a:p>
                  </a:txBody>
                  <a:tcPr marL="9525" marR="9525" marT="9525" marB="0" anchor="b"/>
                </a:tc>
                <a:tc>
                  <a:txBody>
                    <a:bodyPr/>
                    <a:lstStyle/>
                    <a:p>
                      <a:pPr marL="0" algn="ctr" defTabSz="1073084" rtl="0" eaLnBrk="1" fontAlgn="b" latinLnBrk="0" hangingPunct="1"/>
                      <a:r>
                        <a:rPr lang="en-GB" sz="2112" kern="1200" dirty="0">
                          <a:solidFill>
                            <a:schemeClr val="dk1"/>
                          </a:solidFill>
                          <a:latin typeface="+mn-lt"/>
                          <a:ea typeface="+mn-ea"/>
                          <a:cs typeface="+mn-cs"/>
                        </a:rPr>
                        <a:t>1</a:t>
                      </a:r>
                    </a:p>
                  </a:txBody>
                  <a:tcPr marL="9525" marR="9525" marT="9525" marB="0" anchor="b"/>
                </a:tc>
                <a:extLst>
                  <a:ext uri="{0D108BD9-81ED-4DB2-BD59-A6C34878D82A}">
                    <a16:rowId xmlns:a16="http://schemas.microsoft.com/office/drawing/2014/main" val="2427094783"/>
                  </a:ext>
                </a:extLst>
              </a:tr>
            </a:tbl>
          </a:graphicData>
        </a:graphic>
      </p:graphicFrame>
    </p:spTree>
    <p:extLst>
      <p:ext uri="{BB962C8B-B14F-4D97-AF65-F5344CB8AC3E}">
        <p14:creationId xmlns:p14="http://schemas.microsoft.com/office/powerpoint/2010/main" val="2640225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lgn="l">
          <a:defRPr sz="1625" dirty="0"/>
        </a:defPPr>
      </a:lstStyle>
    </a:txDef>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FFC56DA90C6444BEEA692472786832" ma:contentTypeVersion="10" ma:contentTypeDescription="Create a new document." ma:contentTypeScope="" ma:versionID="beb684d0b1a535b4d5eb79e0e5461b84">
  <xsd:schema xmlns:xsd="http://www.w3.org/2001/XMLSchema" xmlns:xs="http://www.w3.org/2001/XMLSchema" xmlns:p="http://schemas.microsoft.com/office/2006/metadata/properties" xmlns:ns3="fed76616-9294-4a8c-86b2-9f6bb1b65724" xmlns:ns4="063600e6-7ce1-43b7-a29e-0e0cc2ac80e5" targetNamespace="http://schemas.microsoft.com/office/2006/metadata/properties" ma:root="true" ma:fieldsID="e7195a4ef59938c52b551c7894f06152" ns3:_="" ns4:_="">
    <xsd:import namespace="fed76616-9294-4a8c-86b2-9f6bb1b65724"/>
    <xsd:import namespace="063600e6-7ce1-43b7-a29e-0e0cc2ac80e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d76616-9294-4a8c-86b2-9f6bb1b657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3600e6-7ce1-43b7-a29e-0e0cc2ac80e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85343A2D-64D9-4E87-B6BA-2F87417FAD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d76616-9294-4a8c-86b2-9f6bb1b65724"/>
    <ds:schemaRef ds:uri="063600e6-7ce1-43b7-a29e-0e0cc2ac8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D9FD49-C1C5-400A-B04D-90A236984D1F}">
  <ds:schemaRefs>
    <ds:schemaRef ds:uri="http://purl.org/dc/elements/1.1/"/>
    <ds:schemaRef ds:uri="http://schemas.microsoft.com/office/2006/metadata/properties"/>
    <ds:schemaRef ds:uri="063600e6-7ce1-43b7-a29e-0e0cc2ac80e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ed76616-9294-4a8c-86b2-9f6bb1b6572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22453</TotalTime>
  <Words>2317</Words>
  <Application>Microsoft Macintosh PowerPoint</Application>
  <PresentationFormat>Widescreen</PresentationFormat>
  <Paragraphs>451</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Courier New</vt:lpstr>
      <vt:lpstr>Times New Roman</vt:lpstr>
      <vt:lpstr>Wingdings</vt:lpstr>
      <vt:lpstr>Office Theme</vt:lpstr>
      <vt:lpstr>Exploring the ICU Education Experience Across London During the COVID Pandemic: Survey Results    Pharmacists redeployed to ICU  </vt:lpstr>
      <vt:lpstr>PowerPoint Presentation</vt:lpstr>
      <vt:lpstr>Purpose</vt:lpstr>
      <vt:lpstr>Survey Aims and Research Questions</vt:lpstr>
      <vt:lpstr>Survey Results: Reponses from Pharmacists that were redeployed to ICU during the pandemic        *Resources that were suggested in the survey responses are being collated separately and are not discussed in this summary</vt:lpstr>
      <vt:lpstr>Redeployed Pharmacists: Level and Location  </vt:lpstr>
      <vt:lpstr>Q1: During the initial COVID response what was the most useful and important elements of training you received?</vt:lpstr>
      <vt:lpstr>Discussion Q1: During the initial COVID response what was the most useful and important elements of training you received?</vt:lpstr>
      <vt:lpstr>Q2: What do you wish you had known more about / had more specific training before you worked in CC? </vt:lpstr>
      <vt:lpstr>Discussion Q2: What do you wish you had known more about/ had more specific training before you worked in CC?</vt:lpstr>
      <vt:lpstr>Q3. What were the most useful things you learnt whilst looking after patients in CC?* Who did you learn this from and how?</vt:lpstr>
      <vt:lpstr>Discussion Q3: What were the most useful things you learnt whilst looking after patient in CC? Who did you learn this from and how?</vt:lpstr>
      <vt:lpstr>Q4a: What were the steepest learning curves you faced on redeployment? How did you overcome them?</vt:lpstr>
      <vt:lpstr>Discussion Q4: What were the steepest learning curves you faced on redeployment? How did you overcome them?</vt:lpstr>
      <vt:lpstr>Q5: What would you do differently if you had to go back to your initial redeployment?</vt:lpstr>
      <vt:lpstr>Q6: What is the one piece of advice you would give a colleague going to work on CC?</vt:lpstr>
      <vt:lpstr>Conclusions:</vt:lpstr>
      <vt:lpstr>The LTLC: Education Workstream</vt:lpstr>
      <vt:lpstr>Close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care</dc:title>
  <dc:creator>Sebastian Nai</dc:creator>
  <cp:lastModifiedBy>Microsoft Office User</cp:lastModifiedBy>
  <cp:revision>399</cp:revision>
  <dcterms:created xsi:type="dcterms:W3CDTF">2020-05-28T09:14:18Z</dcterms:created>
  <dcterms:modified xsi:type="dcterms:W3CDTF">2020-09-18T16:36:33Z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0x010100F3FFC56DA90C6444BEEA692472786832</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