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0" r:id="rId4"/>
  </p:sldMasterIdLst>
  <p:notesMasterIdLst>
    <p:notesMasterId r:id="rId24"/>
  </p:notesMasterIdLst>
  <p:handoutMasterIdLst>
    <p:handoutMasterId r:id="rId25"/>
  </p:handoutMasterIdLst>
  <p:sldIdLst>
    <p:sldId id="256" r:id="rId5"/>
    <p:sldId id="5105" r:id="rId6"/>
    <p:sldId id="5029" r:id="rId7"/>
    <p:sldId id="259" r:id="rId8"/>
    <p:sldId id="271" r:id="rId9"/>
    <p:sldId id="279" r:id="rId10"/>
    <p:sldId id="260" r:id="rId11"/>
    <p:sldId id="5111" r:id="rId12"/>
    <p:sldId id="272" r:id="rId13"/>
    <p:sldId id="5116" r:id="rId14"/>
    <p:sldId id="275" r:id="rId15"/>
    <p:sldId id="5112" r:id="rId16"/>
    <p:sldId id="5106" r:id="rId17"/>
    <p:sldId id="5114" r:id="rId18"/>
    <p:sldId id="5107" r:id="rId19"/>
    <p:sldId id="5109" r:id="rId20"/>
    <p:sldId id="274" r:id="rId21"/>
    <p:sldId id="282" r:id="rId22"/>
    <p:sldId id="265" r:id="rId23"/>
  </p:sldIdLst>
  <p:sldSz cx="12192000" cy="6858000"/>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37"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riya Rathod" initials="PR" lastIdx="1" clrIdx="0">
    <p:extLst>
      <p:ext uri="{19B8F6BF-5375-455C-9EA6-DF929625EA0E}">
        <p15:presenceInfo xmlns:p15="http://schemas.microsoft.com/office/powerpoint/2012/main" userId="S::Priya.Rathod@uk.ey.com::cba029b9-8253-4059-bb06-2fc8d2759072" providerId="AD"/>
      </p:ext>
    </p:extLst>
  </p:cmAuthor>
  <p:cmAuthor id="2" name="Julie Combes" initials="JC" lastIdx="10" clrIdx="1">
    <p:extLst>
      <p:ext uri="{19B8F6BF-5375-455C-9EA6-DF929625EA0E}">
        <p15:presenceInfo xmlns:p15="http://schemas.microsoft.com/office/powerpoint/2012/main" userId="10cde069d4d23ba1" providerId="Windows Live"/>
      </p:ext>
    </p:extLst>
  </p:cmAuthor>
  <p:cmAuthor id="3" name="Mamta Vaidya" initials="MV" lastIdx="1" clrIdx="2">
    <p:extLst>
      <p:ext uri="{19B8F6BF-5375-455C-9EA6-DF929625EA0E}">
        <p15:presenceInfo xmlns:p15="http://schemas.microsoft.com/office/powerpoint/2012/main" userId="f5dc5c8bbb2aff8b" providerId="Windows Live"/>
      </p:ext>
    </p:extLst>
  </p:cmAuthor>
  <p:cmAuthor id="4" name="Nuttall, Ella" initials="NE" lastIdx="15" clrIdx="3">
    <p:extLst>
      <p:ext uri="{19B8F6BF-5375-455C-9EA6-DF929625EA0E}">
        <p15:presenceInfo xmlns:p15="http://schemas.microsoft.com/office/powerpoint/2012/main" userId="Nuttall, Ell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1B9"/>
    <a:srgbClr val="005EB8"/>
    <a:srgbClr val="FFFFFF"/>
    <a:srgbClr val="003087"/>
    <a:srgbClr val="D9D9D9"/>
    <a:srgbClr val="00A499"/>
    <a:srgbClr val="41B6E6"/>
    <a:srgbClr val="D2D2D2"/>
    <a:srgbClr val="00A9CE"/>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116" autoAdjust="0"/>
    <p:restoredTop sz="92572" autoAdjust="0"/>
  </p:normalViewPr>
  <p:slideViewPr>
    <p:cSldViewPr snapToGrid="0" snapToObjects="1">
      <p:cViewPr>
        <p:scale>
          <a:sx n="90" d="100"/>
          <a:sy n="90" d="100"/>
        </p:scale>
        <p:origin x="456" y="2168"/>
      </p:cViewPr>
      <p:guideLst>
        <p:guide pos="3840"/>
        <p:guide orient="horz" pos="2137"/>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570"/>
    </p:cViewPr>
  </p:sorterViewPr>
  <p:notesViewPr>
    <p:cSldViewPr snapToGrid="0" snapToObjects="1">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b="1" i="0" baseline="0" dirty="0">
                <a:effectLst/>
              </a:rPr>
              <a:t>Response Rates by Area of London</a:t>
            </a:r>
            <a:endParaRPr lang="en-GB" dirty="0">
              <a:effectLst/>
            </a:endParaRPr>
          </a:p>
        </c:rich>
      </c:tx>
      <c:layout>
        <c:manualLayout>
          <c:xMode val="edge"/>
          <c:yMode val="edge"/>
          <c:x val="0.1155391808507947"/>
          <c:y val="0.10522363907049"/>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explosion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1D4-BA4E-9A89-B74873D5430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1D4-BA4E-9A89-B74873D5430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1D4-BA4E-9A89-B74873D5430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1D4-BA4E-9A89-B74873D5430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61D4-BA4E-9A89-B74873D5430B}"/>
              </c:ext>
            </c:extLst>
          </c:dPt>
          <c:cat>
            <c:strRef>
              <c:f>Sheet1!$A$2:$A$6</c:f>
              <c:strCache>
                <c:ptCount val="5"/>
                <c:pt idx="0">
                  <c:v>South West London</c:v>
                </c:pt>
                <c:pt idx="1">
                  <c:v>South East London</c:v>
                </c:pt>
                <c:pt idx="2">
                  <c:v>North East London</c:v>
                </c:pt>
                <c:pt idx="3">
                  <c:v>North West London</c:v>
                </c:pt>
                <c:pt idx="4">
                  <c:v>North Central London</c:v>
                </c:pt>
              </c:strCache>
            </c:strRef>
          </c:cat>
          <c:val>
            <c:numRef>
              <c:f>Sheet1!$B$2:$B$6</c:f>
              <c:numCache>
                <c:formatCode>General</c:formatCode>
                <c:ptCount val="5"/>
                <c:pt idx="0">
                  <c:v>6</c:v>
                </c:pt>
                <c:pt idx="1">
                  <c:v>7</c:v>
                </c:pt>
                <c:pt idx="2">
                  <c:v>2</c:v>
                </c:pt>
                <c:pt idx="3">
                  <c:v>4</c:v>
                </c:pt>
                <c:pt idx="4">
                  <c:v>9</c:v>
                </c:pt>
              </c:numCache>
            </c:numRef>
          </c:val>
          <c:extLst>
            <c:ext xmlns:c16="http://schemas.microsoft.com/office/drawing/2014/chart" uri="{C3380CC4-5D6E-409C-BE32-E72D297353CC}">
              <c16:uniqueId val="{0000000A-61D4-BA4E-9A89-B74873D5430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B797CD-A731-4561-9249-94BDFD6648AB}"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GB"/>
        </a:p>
      </dgm:t>
    </dgm:pt>
    <dgm:pt modelId="{6049378F-F68F-4CAB-A2CD-3C76FAA4BA5E}">
      <dgm:prSet phldrT="[Text]"/>
      <dgm:spPr/>
      <dgm:t>
        <a:bodyPr/>
        <a:lstStyle/>
        <a:p>
          <a:r>
            <a:rPr lang="en-GB" dirty="0"/>
            <a:t>Support role definition</a:t>
          </a:r>
        </a:p>
      </dgm:t>
    </dgm:pt>
    <dgm:pt modelId="{AEC9C983-872B-4FD5-98CA-C560ED247995}" type="parTrans" cxnId="{6D3B0805-EC4F-47EE-A9D3-1981AF50C660}">
      <dgm:prSet/>
      <dgm:spPr/>
      <dgm:t>
        <a:bodyPr/>
        <a:lstStyle/>
        <a:p>
          <a:endParaRPr lang="en-GB"/>
        </a:p>
      </dgm:t>
    </dgm:pt>
    <dgm:pt modelId="{14EC2B1C-6717-4D2A-8A21-5FCC7BFC51B8}" type="sibTrans" cxnId="{6D3B0805-EC4F-47EE-A9D3-1981AF50C660}">
      <dgm:prSet/>
      <dgm:spPr/>
      <dgm:t>
        <a:bodyPr/>
        <a:lstStyle/>
        <a:p>
          <a:endParaRPr lang="en-GB"/>
        </a:p>
      </dgm:t>
    </dgm:pt>
    <dgm:pt modelId="{DC8459C3-40A4-4FD5-AF31-2641EE821AB8}">
      <dgm:prSet phldrT="[Text]" custT="1"/>
      <dgm:spPr/>
      <dgm:t>
        <a:bodyPr/>
        <a:lstStyle/>
        <a:p>
          <a:pPr marL="0" indent="0" defTabSz="179388">
            <a:buFont typeface="Arial" panose="020B0604020202020204" pitchFamily="34" charset="0"/>
            <a:buNone/>
            <a:tabLst/>
          </a:pPr>
          <a:r>
            <a:rPr lang="en-GB" sz="2000" dirty="0"/>
            <a:t>Publish a skills matrix mapped to existing competency frameworks for all critical care roles </a:t>
          </a:r>
        </a:p>
      </dgm:t>
    </dgm:pt>
    <dgm:pt modelId="{191BE5D1-3F09-4813-9CFB-910237B1A870}" type="parTrans" cxnId="{712E7C25-82B5-4041-802C-2A91197CDE4C}">
      <dgm:prSet/>
      <dgm:spPr/>
      <dgm:t>
        <a:bodyPr/>
        <a:lstStyle/>
        <a:p>
          <a:endParaRPr lang="en-GB"/>
        </a:p>
      </dgm:t>
    </dgm:pt>
    <dgm:pt modelId="{B3B8926C-D6F4-40D3-88D8-66B5E85C54AE}" type="sibTrans" cxnId="{712E7C25-82B5-4041-802C-2A91197CDE4C}">
      <dgm:prSet/>
      <dgm:spPr/>
      <dgm:t>
        <a:bodyPr/>
        <a:lstStyle/>
        <a:p>
          <a:endParaRPr lang="en-GB"/>
        </a:p>
      </dgm:t>
    </dgm:pt>
    <dgm:pt modelId="{69836248-B8C6-4D62-AFC6-0A96BA0DEFBB}">
      <dgm:prSet phldrT="[Text]"/>
      <dgm:spPr/>
      <dgm:t>
        <a:bodyPr/>
        <a:lstStyle/>
        <a:p>
          <a:r>
            <a:rPr lang="en-GB" dirty="0"/>
            <a:t>Share Education Content</a:t>
          </a:r>
        </a:p>
      </dgm:t>
    </dgm:pt>
    <dgm:pt modelId="{121A3C64-1C23-4DBB-958C-72EB937BFB7D}" type="parTrans" cxnId="{7E0FD34E-2C43-4848-A88B-92A183C67F59}">
      <dgm:prSet/>
      <dgm:spPr/>
      <dgm:t>
        <a:bodyPr/>
        <a:lstStyle/>
        <a:p>
          <a:endParaRPr lang="en-GB"/>
        </a:p>
      </dgm:t>
    </dgm:pt>
    <dgm:pt modelId="{C5C2F794-7B24-4496-B8A0-5CB1EEE2A6D7}" type="sibTrans" cxnId="{7E0FD34E-2C43-4848-A88B-92A183C67F59}">
      <dgm:prSet/>
      <dgm:spPr/>
      <dgm:t>
        <a:bodyPr/>
        <a:lstStyle/>
        <a:p>
          <a:endParaRPr lang="en-GB"/>
        </a:p>
      </dgm:t>
    </dgm:pt>
    <dgm:pt modelId="{C5FC0E69-E7BB-4B58-84DF-280CDB25D18B}">
      <dgm:prSet phldrT="[Text]" custT="1"/>
      <dgm:spPr/>
      <dgm:t>
        <a:bodyPr/>
        <a:lstStyle/>
        <a:p>
          <a:pPr marL="0" indent="0">
            <a:buFont typeface="Arial" panose="020B0604020202020204" pitchFamily="34" charset="0"/>
            <a:buNone/>
          </a:pPr>
          <a:r>
            <a:rPr lang="en-GB" sz="2000" dirty="0"/>
            <a:t>Curate existing high quality education content into modules mapped to the skills matrix </a:t>
          </a:r>
        </a:p>
      </dgm:t>
    </dgm:pt>
    <dgm:pt modelId="{4D590111-334D-45C3-94D1-C9A2B1CCF730}" type="parTrans" cxnId="{D7602A21-A2A7-4C14-8BEB-CF8EDE442488}">
      <dgm:prSet/>
      <dgm:spPr/>
      <dgm:t>
        <a:bodyPr/>
        <a:lstStyle/>
        <a:p>
          <a:endParaRPr lang="en-GB"/>
        </a:p>
      </dgm:t>
    </dgm:pt>
    <dgm:pt modelId="{7353F553-C44A-4848-9C6A-0DD39968C99F}" type="sibTrans" cxnId="{D7602A21-A2A7-4C14-8BEB-CF8EDE442488}">
      <dgm:prSet/>
      <dgm:spPr/>
      <dgm:t>
        <a:bodyPr/>
        <a:lstStyle/>
        <a:p>
          <a:endParaRPr lang="en-GB"/>
        </a:p>
      </dgm:t>
    </dgm:pt>
    <dgm:pt modelId="{818965D1-A72A-4EA5-8302-8B75AFC28295}">
      <dgm:prSet phldrT="[Text]"/>
      <dgm:spPr/>
      <dgm:t>
        <a:bodyPr/>
        <a:lstStyle/>
        <a:p>
          <a:r>
            <a:rPr lang="en-GB" dirty="0"/>
            <a:t>Create a Skills Passport</a:t>
          </a:r>
        </a:p>
      </dgm:t>
    </dgm:pt>
    <dgm:pt modelId="{558D6B25-BB36-48FA-B199-14A793C61E0F}" type="parTrans" cxnId="{5E3B37BE-0271-4D78-9495-06502519428B}">
      <dgm:prSet/>
      <dgm:spPr/>
      <dgm:t>
        <a:bodyPr/>
        <a:lstStyle/>
        <a:p>
          <a:endParaRPr lang="en-GB"/>
        </a:p>
      </dgm:t>
    </dgm:pt>
    <dgm:pt modelId="{5B4F2551-34AF-48C0-B236-D76E21ADF25E}" type="sibTrans" cxnId="{5E3B37BE-0271-4D78-9495-06502519428B}">
      <dgm:prSet/>
      <dgm:spPr/>
      <dgm:t>
        <a:bodyPr/>
        <a:lstStyle/>
        <a:p>
          <a:endParaRPr lang="en-GB"/>
        </a:p>
      </dgm:t>
    </dgm:pt>
    <dgm:pt modelId="{E8732461-6E10-4186-973D-9F516C24967D}">
      <dgm:prSet phldrT="[Text]" custT="1"/>
      <dgm:spPr/>
      <dgm:t>
        <a:bodyPr/>
        <a:lstStyle/>
        <a:p>
          <a:pPr marL="0" indent="0">
            <a:buNone/>
          </a:pPr>
          <a:r>
            <a:rPr lang="en-GB" sz="2000" dirty="0"/>
            <a:t>Create electronic competency passports, interfacing with IT systems, e-learning  and face to face education</a:t>
          </a:r>
        </a:p>
      </dgm:t>
    </dgm:pt>
    <dgm:pt modelId="{8E186A51-B3A2-41A0-A031-26C032AFFD70}" type="parTrans" cxnId="{E58F9B0D-31AD-4D3E-A10C-9FFEE12D2E42}">
      <dgm:prSet/>
      <dgm:spPr/>
      <dgm:t>
        <a:bodyPr/>
        <a:lstStyle/>
        <a:p>
          <a:endParaRPr lang="en-GB"/>
        </a:p>
      </dgm:t>
    </dgm:pt>
    <dgm:pt modelId="{5ACA9159-35CA-4C24-B719-7E95DA055C1C}" type="sibTrans" cxnId="{E58F9B0D-31AD-4D3E-A10C-9FFEE12D2E42}">
      <dgm:prSet/>
      <dgm:spPr/>
      <dgm:t>
        <a:bodyPr/>
        <a:lstStyle/>
        <a:p>
          <a:endParaRPr lang="en-GB"/>
        </a:p>
      </dgm:t>
    </dgm:pt>
    <dgm:pt modelId="{8C01DC6C-8F0F-4700-B4E3-978AE8372B54}">
      <dgm:prSet phldrT="[Text]" custT="1"/>
      <dgm:spPr/>
      <dgm:t>
        <a:bodyPr/>
        <a:lstStyle/>
        <a:p>
          <a:pPr marL="228600" indent="0" defTabSz="889000">
            <a:buFont typeface="Arial" panose="020B0604020202020204" pitchFamily="34" charset="0"/>
            <a:buChar char="•"/>
          </a:pPr>
          <a:endParaRPr lang="en-GB" sz="2000" dirty="0"/>
        </a:p>
      </dgm:t>
    </dgm:pt>
    <dgm:pt modelId="{03200875-6D8E-4073-B595-6D9BDA0B3F3C}" type="parTrans" cxnId="{1F6F5042-DDBC-4F94-AC37-4B5A0F07D20B}">
      <dgm:prSet/>
      <dgm:spPr/>
      <dgm:t>
        <a:bodyPr/>
        <a:lstStyle/>
        <a:p>
          <a:endParaRPr lang="en-GB"/>
        </a:p>
      </dgm:t>
    </dgm:pt>
    <dgm:pt modelId="{FD417685-11FC-4E05-9843-799B9E787694}" type="sibTrans" cxnId="{1F6F5042-DDBC-4F94-AC37-4B5A0F07D20B}">
      <dgm:prSet/>
      <dgm:spPr/>
      <dgm:t>
        <a:bodyPr/>
        <a:lstStyle/>
        <a:p>
          <a:endParaRPr lang="en-GB"/>
        </a:p>
      </dgm:t>
    </dgm:pt>
    <dgm:pt modelId="{7AEF5F1F-19E1-4083-98B9-07368370EE27}">
      <dgm:prSet phldrT="[Text]" custT="1"/>
      <dgm:spPr/>
      <dgm:t>
        <a:bodyPr/>
        <a:lstStyle/>
        <a:p>
          <a:pPr marL="182563" indent="-182563">
            <a:buFont typeface="Arial" panose="020B0604020202020204" pitchFamily="34" charset="0"/>
            <a:buChar char="•"/>
          </a:pPr>
          <a:r>
            <a:rPr lang="en-GB" sz="1800" dirty="0"/>
            <a:t>Leadership training</a:t>
          </a:r>
        </a:p>
      </dgm:t>
    </dgm:pt>
    <dgm:pt modelId="{E832BF49-402C-4C03-861A-6763871D6554}" type="parTrans" cxnId="{D566B535-F924-439F-9E2F-E9F48390DB4A}">
      <dgm:prSet/>
      <dgm:spPr/>
      <dgm:t>
        <a:bodyPr/>
        <a:lstStyle/>
        <a:p>
          <a:endParaRPr lang="en-GB"/>
        </a:p>
      </dgm:t>
    </dgm:pt>
    <dgm:pt modelId="{0AF64939-1AEE-4F6F-BDC7-C0796A21661A}" type="sibTrans" cxnId="{D566B535-F924-439F-9E2F-E9F48390DB4A}">
      <dgm:prSet/>
      <dgm:spPr/>
      <dgm:t>
        <a:bodyPr/>
        <a:lstStyle/>
        <a:p>
          <a:endParaRPr lang="en-GB"/>
        </a:p>
      </dgm:t>
    </dgm:pt>
    <dgm:pt modelId="{47D30914-A7E8-4CAF-B20B-E9418494DDA5}">
      <dgm:prSet phldrT="[Text]" custT="1"/>
      <dgm:spPr/>
      <dgm:t>
        <a:bodyPr/>
        <a:lstStyle/>
        <a:p>
          <a:pPr marL="0" indent="0">
            <a:buNone/>
          </a:pPr>
          <a:r>
            <a:rPr lang="en-GB" sz="2000" dirty="0"/>
            <a:t>Explore compatibility with e-rostering platforms </a:t>
          </a:r>
        </a:p>
      </dgm:t>
    </dgm:pt>
    <dgm:pt modelId="{0F8BFB30-E8EA-4C5F-ADC1-BDB9A99E9EA3}" type="parTrans" cxnId="{4DAA2BE4-7301-4948-BA4F-09B8AB01D554}">
      <dgm:prSet/>
      <dgm:spPr/>
      <dgm:t>
        <a:bodyPr/>
        <a:lstStyle/>
        <a:p>
          <a:endParaRPr lang="en-GB"/>
        </a:p>
      </dgm:t>
    </dgm:pt>
    <dgm:pt modelId="{E485F8AD-6E54-4D49-B1F1-62897E080A6A}" type="sibTrans" cxnId="{4DAA2BE4-7301-4948-BA4F-09B8AB01D554}">
      <dgm:prSet/>
      <dgm:spPr/>
      <dgm:t>
        <a:bodyPr/>
        <a:lstStyle/>
        <a:p>
          <a:endParaRPr lang="en-GB"/>
        </a:p>
      </dgm:t>
    </dgm:pt>
    <dgm:pt modelId="{39D1FCA1-E3D9-45BE-B049-0B83E9EB8D18}">
      <dgm:prSet phldrT="[Text]" custT="1"/>
      <dgm:spPr/>
      <dgm:t>
        <a:bodyPr/>
        <a:lstStyle/>
        <a:p>
          <a:pPr marL="0" indent="0">
            <a:buNone/>
          </a:pPr>
          <a:endParaRPr lang="en-GB" sz="2000" dirty="0"/>
        </a:p>
      </dgm:t>
    </dgm:pt>
    <dgm:pt modelId="{C678EA09-5A3E-4333-BE65-B68AF4119C04}" type="parTrans" cxnId="{4F4A470F-4E9F-42FF-97EF-69E01DD89881}">
      <dgm:prSet/>
      <dgm:spPr/>
      <dgm:t>
        <a:bodyPr/>
        <a:lstStyle/>
        <a:p>
          <a:endParaRPr lang="en-GB"/>
        </a:p>
      </dgm:t>
    </dgm:pt>
    <dgm:pt modelId="{8BD990E6-AAB1-4738-BADF-AEDB561976F8}" type="sibTrans" cxnId="{4F4A470F-4E9F-42FF-97EF-69E01DD89881}">
      <dgm:prSet/>
      <dgm:spPr/>
      <dgm:t>
        <a:bodyPr/>
        <a:lstStyle/>
        <a:p>
          <a:endParaRPr lang="en-GB"/>
        </a:p>
      </dgm:t>
    </dgm:pt>
    <dgm:pt modelId="{E32D3D39-11CA-4C9A-B0CB-3AA94F8627CF}">
      <dgm:prSet phldrT="[Text]" custT="1"/>
      <dgm:spPr/>
      <dgm:t>
        <a:bodyPr/>
        <a:lstStyle/>
        <a:p>
          <a:pPr marL="182563" indent="-182563">
            <a:buFont typeface="Arial" panose="020B0604020202020204" pitchFamily="34" charset="0"/>
            <a:buChar char="•"/>
          </a:pPr>
          <a:r>
            <a:rPr lang="en-GB" sz="1800" dirty="0"/>
            <a:t>ICU equipment </a:t>
          </a:r>
        </a:p>
      </dgm:t>
    </dgm:pt>
    <dgm:pt modelId="{9AF5D77D-30DB-457B-BC09-7FF261D8D419}" type="parTrans" cxnId="{EACAD7A5-17BA-46E6-9590-D4D1CF25AA8C}">
      <dgm:prSet/>
      <dgm:spPr/>
      <dgm:t>
        <a:bodyPr/>
        <a:lstStyle/>
        <a:p>
          <a:endParaRPr lang="en-GB"/>
        </a:p>
      </dgm:t>
    </dgm:pt>
    <dgm:pt modelId="{6D6CE7AF-9228-44AE-B021-D857F06214AB}" type="sibTrans" cxnId="{EACAD7A5-17BA-46E6-9590-D4D1CF25AA8C}">
      <dgm:prSet/>
      <dgm:spPr/>
      <dgm:t>
        <a:bodyPr/>
        <a:lstStyle/>
        <a:p>
          <a:endParaRPr lang="en-GB"/>
        </a:p>
      </dgm:t>
    </dgm:pt>
    <dgm:pt modelId="{AA34461C-FE7C-46CF-B48B-A1D0F58AD4AB}">
      <dgm:prSet phldrT="[Text]" custT="1"/>
      <dgm:spPr/>
      <dgm:t>
        <a:bodyPr/>
        <a:lstStyle/>
        <a:p>
          <a:pPr marL="182563" indent="-182563">
            <a:buFont typeface="Arial" panose="020B0604020202020204" pitchFamily="34" charset="0"/>
            <a:buChar char="•"/>
          </a:pPr>
          <a:r>
            <a:rPr lang="en-GB" sz="1800" dirty="0"/>
            <a:t>Wellbeing</a:t>
          </a:r>
        </a:p>
      </dgm:t>
    </dgm:pt>
    <dgm:pt modelId="{E1893474-1A3E-4F4E-BCCB-8486923C4DC2}" type="parTrans" cxnId="{8591ADC7-A424-4593-858D-C49DE4CC6C99}">
      <dgm:prSet/>
      <dgm:spPr/>
      <dgm:t>
        <a:bodyPr/>
        <a:lstStyle/>
        <a:p>
          <a:endParaRPr lang="en-GB"/>
        </a:p>
      </dgm:t>
    </dgm:pt>
    <dgm:pt modelId="{EF8C4420-9B2E-478C-B78E-661D748851D9}" type="sibTrans" cxnId="{8591ADC7-A424-4593-858D-C49DE4CC6C99}">
      <dgm:prSet/>
      <dgm:spPr/>
      <dgm:t>
        <a:bodyPr/>
        <a:lstStyle/>
        <a:p>
          <a:endParaRPr lang="en-GB"/>
        </a:p>
      </dgm:t>
    </dgm:pt>
    <dgm:pt modelId="{F7B4B543-ABFB-4C18-996F-5B1C54F57B11}">
      <dgm:prSet phldrT="[Text]" custT="1"/>
      <dgm:spPr/>
      <dgm:t>
        <a:bodyPr/>
        <a:lstStyle/>
        <a:p>
          <a:pPr marL="0" indent="0" defTabSz="179388">
            <a:buFont typeface="Arial" panose="020B0604020202020204" pitchFamily="34" charset="0"/>
            <a:buNone/>
            <a:tabLst/>
          </a:pPr>
          <a:r>
            <a:rPr lang="en-GB" sz="2000" dirty="0"/>
            <a:t>This can be used locally to inform learning objectives and avoid “over-teaching”</a:t>
          </a:r>
        </a:p>
      </dgm:t>
    </dgm:pt>
    <dgm:pt modelId="{40C903A4-B912-4164-B988-866E9806CA38}" type="parTrans" cxnId="{BA0B722A-1B53-43CE-BE69-D320A2F51EAD}">
      <dgm:prSet/>
      <dgm:spPr/>
      <dgm:t>
        <a:bodyPr/>
        <a:lstStyle/>
        <a:p>
          <a:endParaRPr lang="en-GB"/>
        </a:p>
      </dgm:t>
    </dgm:pt>
    <dgm:pt modelId="{ED96A39C-832A-4E71-8893-7695FD0E9841}" type="sibTrans" cxnId="{BA0B722A-1B53-43CE-BE69-D320A2F51EAD}">
      <dgm:prSet/>
      <dgm:spPr/>
      <dgm:t>
        <a:bodyPr/>
        <a:lstStyle/>
        <a:p>
          <a:endParaRPr lang="en-GB"/>
        </a:p>
      </dgm:t>
    </dgm:pt>
    <dgm:pt modelId="{84E676F4-C339-9E4C-AC8F-E6B2400730D6}">
      <dgm:prSet phldrT="[Text]" custT="1"/>
      <dgm:spPr/>
      <dgm:t>
        <a:bodyPr/>
        <a:lstStyle/>
        <a:p>
          <a:pPr marL="0" indent="0">
            <a:buFont typeface="Arial" panose="020B0604020202020204" pitchFamily="34" charset="0"/>
            <a:buNone/>
          </a:pPr>
          <a:r>
            <a:rPr lang="en-GB" sz="2000" dirty="0"/>
            <a:t>Specific areas include:</a:t>
          </a:r>
        </a:p>
      </dgm:t>
    </dgm:pt>
    <dgm:pt modelId="{D11C5CB2-DA1C-E740-A8D2-342E6E798A39}" type="parTrans" cxnId="{DF54D4B4-E33A-9646-B2E4-C9F0BD47F56C}">
      <dgm:prSet/>
      <dgm:spPr/>
      <dgm:t>
        <a:bodyPr/>
        <a:lstStyle/>
        <a:p>
          <a:endParaRPr lang="en-US"/>
        </a:p>
      </dgm:t>
    </dgm:pt>
    <dgm:pt modelId="{55CBAABB-903C-FD46-A24B-D102249F5BA1}" type="sibTrans" cxnId="{DF54D4B4-E33A-9646-B2E4-C9F0BD47F56C}">
      <dgm:prSet/>
      <dgm:spPr/>
      <dgm:t>
        <a:bodyPr/>
        <a:lstStyle/>
        <a:p>
          <a:endParaRPr lang="en-US"/>
        </a:p>
      </dgm:t>
    </dgm:pt>
    <dgm:pt modelId="{3E4F2ACC-9C68-2449-8E8B-635401A3D8DB}">
      <dgm:prSet phldrT="[Text]" custT="1"/>
      <dgm:spPr/>
      <dgm:t>
        <a:bodyPr/>
        <a:lstStyle/>
        <a:p>
          <a:pPr marL="0" indent="0">
            <a:buFont typeface="Arial" panose="020B0604020202020204" pitchFamily="34" charset="0"/>
            <a:buNone/>
          </a:pPr>
          <a:endParaRPr lang="en-GB" sz="2000" dirty="0"/>
        </a:p>
      </dgm:t>
    </dgm:pt>
    <dgm:pt modelId="{6591700E-464F-0840-AE71-491BB962200D}" type="parTrans" cxnId="{9B98C6CC-795D-B74D-B322-2439A72A523A}">
      <dgm:prSet/>
      <dgm:spPr/>
      <dgm:t>
        <a:bodyPr/>
        <a:lstStyle/>
        <a:p>
          <a:endParaRPr lang="en-US"/>
        </a:p>
      </dgm:t>
    </dgm:pt>
    <dgm:pt modelId="{32BCB708-F1BB-2F43-809B-F1586E1AD671}" type="sibTrans" cxnId="{9B98C6CC-795D-B74D-B322-2439A72A523A}">
      <dgm:prSet/>
      <dgm:spPr/>
      <dgm:t>
        <a:bodyPr/>
        <a:lstStyle/>
        <a:p>
          <a:endParaRPr lang="en-US"/>
        </a:p>
      </dgm:t>
    </dgm:pt>
    <dgm:pt modelId="{A16F5F29-8A02-374B-9534-55F9FE07AFE3}">
      <dgm:prSet phldrT="[Text]" custT="1"/>
      <dgm:spPr/>
      <dgm:t>
        <a:bodyPr/>
        <a:lstStyle/>
        <a:p>
          <a:pPr marL="182563" indent="-182563">
            <a:buFont typeface="Arial" panose="020B0604020202020204" pitchFamily="34" charset="0"/>
            <a:buChar char="•"/>
          </a:pPr>
          <a:r>
            <a:rPr lang="en-GB" sz="1800" dirty="0"/>
            <a:t>Teamworking</a:t>
          </a:r>
        </a:p>
      </dgm:t>
    </dgm:pt>
    <dgm:pt modelId="{FAD211C3-3834-7F44-9E42-9732A24CAC74}" type="parTrans" cxnId="{7A48BA9A-ED00-B84F-9C4B-4E2109D8EF1F}">
      <dgm:prSet/>
      <dgm:spPr/>
      <dgm:t>
        <a:bodyPr/>
        <a:lstStyle/>
        <a:p>
          <a:endParaRPr lang="en-US"/>
        </a:p>
      </dgm:t>
    </dgm:pt>
    <dgm:pt modelId="{AB314C4D-EA9E-834F-8EE3-809BD19F7526}" type="sibTrans" cxnId="{7A48BA9A-ED00-B84F-9C4B-4E2109D8EF1F}">
      <dgm:prSet/>
      <dgm:spPr/>
      <dgm:t>
        <a:bodyPr/>
        <a:lstStyle/>
        <a:p>
          <a:endParaRPr lang="en-US"/>
        </a:p>
      </dgm:t>
    </dgm:pt>
    <dgm:pt modelId="{F46EAC0A-376D-864D-BA49-80ED1CBB80AF}">
      <dgm:prSet phldrT="[Text]" custT="1"/>
      <dgm:spPr/>
      <dgm:t>
        <a:bodyPr/>
        <a:lstStyle/>
        <a:p>
          <a:pPr marL="0" indent="0" defTabSz="179388">
            <a:buFont typeface="Arial" panose="020B0604020202020204" pitchFamily="34" charset="0"/>
            <a:buNone/>
            <a:tabLst/>
          </a:pPr>
          <a:endParaRPr lang="en-GB" sz="2000" dirty="0"/>
        </a:p>
      </dgm:t>
    </dgm:pt>
    <dgm:pt modelId="{B21838C4-72E1-4E4E-A0CE-12E5C81A35D9}" type="parTrans" cxnId="{ED96CD96-ADE4-C744-8506-575346731BAC}">
      <dgm:prSet/>
      <dgm:spPr/>
      <dgm:t>
        <a:bodyPr/>
        <a:lstStyle/>
        <a:p>
          <a:endParaRPr lang="en-US"/>
        </a:p>
      </dgm:t>
    </dgm:pt>
    <dgm:pt modelId="{BC47D376-888C-E947-B449-803D342550D3}" type="sibTrans" cxnId="{ED96CD96-ADE4-C744-8506-575346731BAC}">
      <dgm:prSet/>
      <dgm:spPr/>
      <dgm:t>
        <a:bodyPr/>
        <a:lstStyle/>
        <a:p>
          <a:endParaRPr lang="en-US"/>
        </a:p>
      </dgm:t>
    </dgm:pt>
    <dgm:pt modelId="{1B9085F2-7167-4710-9635-B8827A98625E}" type="pres">
      <dgm:prSet presAssocID="{03B797CD-A731-4561-9249-94BDFD6648AB}" presName="Name0" presStyleCnt="0">
        <dgm:presLayoutVars>
          <dgm:dir/>
          <dgm:animLvl val="lvl"/>
          <dgm:resizeHandles val="exact"/>
        </dgm:presLayoutVars>
      </dgm:prSet>
      <dgm:spPr/>
    </dgm:pt>
    <dgm:pt modelId="{90B5735D-4483-4E22-ADCC-1FEED8B099F5}" type="pres">
      <dgm:prSet presAssocID="{6049378F-F68F-4CAB-A2CD-3C76FAA4BA5E}" presName="composite" presStyleCnt="0"/>
      <dgm:spPr/>
    </dgm:pt>
    <dgm:pt modelId="{5BA4C418-6769-4A33-B157-89F8736AE097}" type="pres">
      <dgm:prSet presAssocID="{6049378F-F68F-4CAB-A2CD-3C76FAA4BA5E}" presName="parTx" presStyleLbl="alignNode1" presStyleIdx="0" presStyleCnt="3">
        <dgm:presLayoutVars>
          <dgm:chMax val="0"/>
          <dgm:chPref val="0"/>
          <dgm:bulletEnabled val="1"/>
        </dgm:presLayoutVars>
      </dgm:prSet>
      <dgm:spPr/>
    </dgm:pt>
    <dgm:pt modelId="{FF070764-07CD-4FB9-9A23-0B83EC42A6C0}" type="pres">
      <dgm:prSet presAssocID="{6049378F-F68F-4CAB-A2CD-3C76FAA4BA5E}" presName="desTx" presStyleLbl="alignAccFollowNode1" presStyleIdx="0" presStyleCnt="3">
        <dgm:presLayoutVars>
          <dgm:bulletEnabled val="1"/>
        </dgm:presLayoutVars>
      </dgm:prSet>
      <dgm:spPr/>
    </dgm:pt>
    <dgm:pt modelId="{B4EC7AC9-C78B-483D-8C90-B9B608A7B120}" type="pres">
      <dgm:prSet presAssocID="{14EC2B1C-6717-4D2A-8A21-5FCC7BFC51B8}" presName="space" presStyleCnt="0"/>
      <dgm:spPr/>
    </dgm:pt>
    <dgm:pt modelId="{2081C727-AD82-4484-9278-CE191A68A528}" type="pres">
      <dgm:prSet presAssocID="{69836248-B8C6-4D62-AFC6-0A96BA0DEFBB}" presName="composite" presStyleCnt="0"/>
      <dgm:spPr/>
    </dgm:pt>
    <dgm:pt modelId="{BEE04524-8E20-44AC-8C66-AA36BC0A3D25}" type="pres">
      <dgm:prSet presAssocID="{69836248-B8C6-4D62-AFC6-0A96BA0DEFBB}" presName="parTx" presStyleLbl="alignNode1" presStyleIdx="1" presStyleCnt="3">
        <dgm:presLayoutVars>
          <dgm:chMax val="0"/>
          <dgm:chPref val="0"/>
          <dgm:bulletEnabled val="1"/>
        </dgm:presLayoutVars>
      </dgm:prSet>
      <dgm:spPr/>
    </dgm:pt>
    <dgm:pt modelId="{1EDBF3E4-D91C-4BBA-A8F3-541C5F4A8822}" type="pres">
      <dgm:prSet presAssocID="{69836248-B8C6-4D62-AFC6-0A96BA0DEFBB}" presName="desTx" presStyleLbl="alignAccFollowNode1" presStyleIdx="1" presStyleCnt="3">
        <dgm:presLayoutVars>
          <dgm:bulletEnabled val="1"/>
        </dgm:presLayoutVars>
      </dgm:prSet>
      <dgm:spPr/>
    </dgm:pt>
    <dgm:pt modelId="{5D9D7A29-C6C4-4604-9E74-BDECD9003302}" type="pres">
      <dgm:prSet presAssocID="{C5C2F794-7B24-4496-B8A0-5CB1EEE2A6D7}" presName="space" presStyleCnt="0"/>
      <dgm:spPr/>
    </dgm:pt>
    <dgm:pt modelId="{DA895C80-E706-4E1F-B443-3B9AD9841C62}" type="pres">
      <dgm:prSet presAssocID="{818965D1-A72A-4EA5-8302-8B75AFC28295}" presName="composite" presStyleCnt="0"/>
      <dgm:spPr/>
    </dgm:pt>
    <dgm:pt modelId="{54E9825F-BA12-4263-B765-326C8A4A2717}" type="pres">
      <dgm:prSet presAssocID="{818965D1-A72A-4EA5-8302-8B75AFC28295}" presName="parTx" presStyleLbl="alignNode1" presStyleIdx="2" presStyleCnt="3">
        <dgm:presLayoutVars>
          <dgm:chMax val="0"/>
          <dgm:chPref val="0"/>
          <dgm:bulletEnabled val="1"/>
        </dgm:presLayoutVars>
      </dgm:prSet>
      <dgm:spPr/>
    </dgm:pt>
    <dgm:pt modelId="{EA77D6C5-1A96-40C6-8547-31C87F408186}" type="pres">
      <dgm:prSet presAssocID="{818965D1-A72A-4EA5-8302-8B75AFC28295}" presName="desTx" presStyleLbl="alignAccFollowNode1" presStyleIdx="2" presStyleCnt="3">
        <dgm:presLayoutVars>
          <dgm:bulletEnabled val="1"/>
        </dgm:presLayoutVars>
      </dgm:prSet>
      <dgm:spPr/>
    </dgm:pt>
  </dgm:ptLst>
  <dgm:cxnLst>
    <dgm:cxn modelId="{6D3B0805-EC4F-47EE-A9D3-1981AF50C660}" srcId="{03B797CD-A731-4561-9249-94BDFD6648AB}" destId="{6049378F-F68F-4CAB-A2CD-3C76FAA4BA5E}" srcOrd="0" destOrd="0" parTransId="{AEC9C983-872B-4FD5-98CA-C560ED247995}" sibTransId="{14EC2B1C-6717-4D2A-8A21-5FCC7BFC51B8}"/>
    <dgm:cxn modelId="{E58F9B0D-31AD-4D3E-A10C-9FFEE12D2E42}" srcId="{818965D1-A72A-4EA5-8302-8B75AFC28295}" destId="{E8732461-6E10-4186-973D-9F516C24967D}" srcOrd="0" destOrd="0" parTransId="{8E186A51-B3A2-41A0-A031-26C032AFFD70}" sibTransId="{5ACA9159-35CA-4C24-B719-7E95DA055C1C}"/>
    <dgm:cxn modelId="{4F4A470F-4E9F-42FF-97EF-69E01DD89881}" srcId="{818965D1-A72A-4EA5-8302-8B75AFC28295}" destId="{39D1FCA1-E3D9-45BE-B049-0B83E9EB8D18}" srcOrd="1" destOrd="0" parTransId="{C678EA09-5A3E-4333-BE65-B68AF4119C04}" sibTransId="{8BD990E6-AAB1-4738-BADF-AEDB561976F8}"/>
    <dgm:cxn modelId="{4B1D8013-269A-4D61-ADA0-2E2D70D8F74E}" type="presOf" srcId="{F7B4B543-ABFB-4C18-996F-5B1C54F57B11}" destId="{FF070764-07CD-4FB9-9A23-0B83EC42A6C0}" srcOrd="0" destOrd="2" presId="urn:microsoft.com/office/officeart/2005/8/layout/hList1"/>
    <dgm:cxn modelId="{D7602A21-A2A7-4C14-8BEB-CF8EDE442488}" srcId="{69836248-B8C6-4D62-AFC6-0A96BA0DEFBB}" destId="{C5FC0E69-E7BB-4B58-84DF-280CDB25D18B}" srcOrd="0" destOrd="0" parTransId="{4D590111-334D-45C3-94D1-C9A2B1CCF730}" sibTransId="{7353F553-C44A-4848-9C6A-0DD39968C99F}"/>
    <dgm:cxn modelId="{9BC5D524-C031-BF4A-B029-A4E54D7B4F6C}" type="presOf" srcId="{F46EAC0A-376D-864D-BA49-80ED1CBB80AF}" destId="{FF070764-07CD-4FB9-9A23-0B83EC42A6C0}" srcOrd="0" destOrd="1" presId="urn:microsoft.com/office/officeart/2005/8/layout/hList1"/>
    <dgm:cxn modelId="{712E7C25-82B5-4041-802C-2A91197CDE4C}" srcId="{6049378F-F68F-4CAB-A2CD-3C76FAA4BA5E}" destId="{DC8459C3-40A4-4FD5-AF31-2641EE821AB8}" srcOrd="0" destOrd="0" parTransId="{191BE5D1-3F09-4813-9CFB-910237B1A870}" sibTransId="{B3B8926C-D6F4-40D3-88D8-66B5E85C54AE}"/>
    <dgm:cxn modelId="{BA0B722A-1B53-43CE-BE69-D320A2F51EAD}" srcId="{6049378F-F68F-4CAB-A2CD-3C76FAA4BA5E}" destId="{F7B4B543-ABFB-4C18-996F-5B1C54F57B11}" srcOrd="2" destOrd="0" parTransId="{40C903A4-B912-4164-B988-866E9806CA38}" sibTransId="{ED96A39C-832A-4E71-8893-7695FD0E9841}"/>
    <dgm:cxn modelId="{D566B535-F924-439F-9E2F-E9F48390DB4A}" srcId="{69836248-B8C6-4D62-AFC6-0A96BA0DEFBB}" destId="{7AEF5F1F-19E1-4083-98B9-07368370EE27}" srcOrd="3" destOrd="0" parTransId="{E832BF49-402C-4C03-861A-6763871D6554}" sibTransId="{0AF64939-1AEE-4F6F-BDC7-C0796A21661A}"/>
    <dgm:cxn modelId="{D4CAD536-BF69-4B96-ACED-E845C44E331E}" type="presOf" srcId="{03B797CD-A731-4561-9249-94BDFD6648AB}" destId="{1B9085F2-7167-4710-9635-B8827A98625E}" srcOrd="0" destOrd="0" presId="urn:microsoft.com/office/officeart/2005/8/layout/hList1"/>
    <dgm:cxn modelId="{931D3239-E222-4842-BF28-E3EDD5307972}" type="presOf" srcId="{3E4F2ACC-9C68-2449-8E8B-635401A3D8DB}" destId="{1EDBF3E4-D91C-4BBA-A8F3-541C5F4A8822}" srcOrd="0" destOrd="1" presId="urn:microsoft.com/office/officeart/2005/8/layout/hList1"/>
    <dgm:cxn modelId="{68A4E63C-2739-4549-8B81-05FD3611B9A6}" type="presOf" srcId="{47D30914-A7E8-4CAF-B20B-E9418494DDA5}" destId="{EA77D6C5-1A96-40C6-8547-31C87F408186}" srcOrd="0" destOrd="2" presId="urn:microsoft.com/office/officeart/2005/8/layout/hList1"/>
    <dgm:cxn modelId="{1F6F5042-DDBC-4F94-AC37-4B5A0F07D20B}" srcId="{6049378F-F68F-4CAB-A2CD-3C76FAA4BA5E}" destId="{8C01DC6C-8F0F-4700-B4E3-978AE8372B54}" srcOrd="3" destOrd="0" parTransId="{03200875-6D8E-4073-B595-6D9BDA0B3F3C}" sibTransId="{FD417685-11FC-4E05-9843-799B9E787694}"/>
    <dgm:cxn modelId="{CBE3A84B-3D1A-42C3-B59A-ADA57C79B86F}" type="presOf" srcId="{DC8459C3-40A4-4FD5-AF31-2641EE821AB8}" destId="{FF070764-07CD-4FB9-9A23-0B83EC42A6C0}" srcOrd="0" destOrd="0" presId="urn:microsoft.com/office/officeart/2005/8/layout/hList1"/>
    <dgm:cxn modelId="{90EA604E-EC8D-44CC-97BA-AC57C2A23BB9}" type="presOf" srcId="{6049378F-F68F-4CAB-A2CD-3C76FAA4BA5E}" destId="{5BA4C418-6769-4A33-B157-89F8736AE097}" srcOrd="0" destOrd="0" presId="urn:microsoft.com/office/officeart/2005/8/layout/hList1"/>
    <dgm:cxn modelId="{7E0FD34E-2C43-4848-A88B-92A183C67F59}" srcId="{03B797CD-A731-4561-9249-94BDFD6648AB}" destId="{69836248-B8C6-4D62-AFC6-0A96BA0DEFBB}" srcOrd="1" destOrd="0" parTransId="{121A3C64-1C23-4DBB-958C-72EB937BFB7D}" sibTransId="{C5C2F794-7B24-4496-B8A0-5CB1EEE2A6D7}"/>
    <dgm:cxn modelId="{7E5BF85A-84C6-4A3C-A719-ACEF3AA5F655}" type="presOf" srcId="{39D1FCA1-E3D9-45BE-B049-0B83E9EB8D18}" destId="{EA77D6C5-1A96-40C6-8547-31C87F408186}" srcOrd="0" destOrd="1" presId="urn:microsoft.com/office/officeart/2005/8/layout/hList1"/>
    <dgm:cxn modelId="{E0FD496B-A953-45CE-AE14-FDACF1068D50}" type="presOf" srcId="{8C01DC6C-8F0F-4700-B4E3-978AE8372B54}" destId="{FF070764-07CD-4FB9-9A23-0B83EC42A6C0}" srcOrd="0" destOrd="3" presId="urn:microsoft.com/office/officeart/2005/8/layout/hList1"/>
    <dgm:cxn modelId="{35C74288-0BDD-AC42-856B-51E5B82827EE}" type="presOf" srcId="{84E676F4-C339-9E4C-AC8F-E6B2400730D6}" destId="{1EDBF3E4-D91C-4BBA-A8F3-541C5F4A8822}" srcOrd="0" destOrd="2" presId="urn:microsoft.com/office/officeart/2005/8/layout/hList1"/>
    <dgm:cxn modelId="{FC6B5591-DFEB-4103-B3D0-BA7FD6A8D43C}" type="presOf" srcId="{69836248-B8C6-4D62-AFC6-0A96BA0DEFBB}" destId="{BEE04524-8E20-44AC-8C66-AA36BC0A3D25}" srcOrd="0" destOrd="0" presId="urn:microsoft.com/office/officeart/2005/8/layout/hList1"/>
    <dgm:cxn modelId="{ED96CD96-ADE4-C744-8506-575346731BAC}" srcId="{6049378F-F68F-4CAB-A2CD-3C76FAA4BA5E}" destId="{F46EAC0A-376D-864D-BA49-80ED1CBB80AF}" srcOrd="1" destOrd="0" parTransId="{B21838C4-72E1-4E4E-A0CE-12E5C81A35D9}" sibTransId="{BC47D376-888C-E947-B449-803D342550D3}"/>
    <dgm:cxn modelId="{7A48BA9A-ED00-B84F-9C4B-4E2109D8EF1F}" srcId="{69836248-B8C6-4D62-AFC6-0A96BA0DEFBB}" destId="{A16F5F29-8A02-374B-9534-55F9FE07AFE3}" srcOrd="4" destOrd="0" parTransId="{FAD211C3-3834-7F44-9E42-9732A24CAC74}" sibTransId="{AB314C4D-EA9E-834F-8EE3-809BD19F7526}"/>
    <dgm:cxn modelId="{4302E49D-E1DC-4BE7-ADBA-6592270DD247}" type="presOf" srcId="{AA34461C-FE7C-46CF-B48B-A1D0F58AD4AB}" destId="{1EDBF3E4-D91C-4BBA-A8F3-541C5F4A8822}" srcOrd="0" destOrd="5" presId="urn:microsoft.com/office/officeart/2005/8/layout/hList1"/>
    <dgm:cxn modelId="{EACAD7A5-17BA-46E6-9590-D4D1CF25AA8C}" srcId="{69836248-B8C6-4D62-AFC6-0A96BA0DEFBB}" destId="{E32D3D39-11CA-4C9A-B0CB-3AA94F8627CF}" srcOrd="6" destOrd="0" parTransId="{9AF5D77D-30DB-457B-BC09-7FF261D8D419}" sibTransId="{6D6CE7AF-9228-44AE-B021-D857F06214AB}"/>
    <dgm:cxn modelId="{61C023AA-504B-4FF6-802F-4BD1498A3231}" type="presOf" srcId="{C5FC0E69-E7BB-4B58-84DF-280CDB25D18B}" destId="{1EDBF3E4-D91C-4BBA-A8F3-541C5F4A8822}" srcOrd="0" destOrd="0" presId="urn:microsoft.com/office/officeart/2005/8/layout/hList1"/>
    <dgm:cxn modelId="{E74CB0AB-A362-4E9D-AECA-CC6FF22A9B2F}" type="presOf" srcId="{818965D1-A72A-4EA5-8302-8B75AFC28295}" destId="{54E9825F-BA12-4263-B765-326C8A4A2717}" srcOrd="0" destOrd="0" presId="urn:microsoft.com/office/officeart/2005/8/layout/hList1"/>
    <dgm:cxn modelId="{DF54D4B4-E33A-9646-B2E4-C9F0BD47F56C}" srcId="{69836248-B8C6-4D62-AFC6-0A96BA0DEFBB}" destId="{84E676F4-C339-9E4C-AC8F-E6B2400730D6}" srcOrd="2" destOrd="0" parTransId="{D11C5CB2-DA1C-E740-A8D2-342E6E798A39}" sibTransId="{55CBAABB-903C-FD46-A24B-D102249F5BA1}"/>
    <dgm:cxn modelId="{5E3B37BE-0271-4D78-9495-06502519428B}" srcId="{03B797CD-A731-4561-9249-94BDFD6648AB}" destId="{818965D1-A72A-4EA5-8302-8B75AFC28295}" srcOrd="2" destOrd="0" parTransId="{558D6B25-BB36-48FA-B199-14A793C61E0F}" sibTransId="{5B4F2551-34AF-48C0-B236-D76E21ADF25E}"/>
    <dgm:cxn modelId="{8591ADC7-A424-4593-858D-C49DE4CC6C99}" srcId="{69836248-B8C6-4D62-AFC6-0A96BA0DEFBB}" destId="{AA34461C-FE7C-46CF-B48B-A1D0F58AD4AB}" srcOrd="5" destOrd="0" parTransId="{E1893474-1A3E-4F4E-BCCB-8486923C4DC2}" sibTransId="{EF8C4420-9B2E-478C-B78E-661D748851D9}"/>
    <dgm:cxn modelId="{9B98C6CC-795D-B74D-B322-2439A72A523A}" srcId="{69836248-B8C6-4D62-AFC6-0A96BA0DEFBB}" destId="{3E4F2ACC-9C68-2449-8E8B-635401A3D8DB}" srcOrd="1" destOrd="0" parTransId="{6591700E-464F-0840-AE71-491BB962200D}" sibTransId="{32BCB708-F1BB-2F43-809B-F1586E1AD671}"/>
    <dgm:cxn modelId="{881F31E2-3F7F-41CA-AB8C-5270AE65D454}" type="presOf" srcId="{7AEF5F1F-19E1-4083-98B9-07368370EE27}" destId="{1EDBF3E4-D91C-4BBA-A8F3-541C5F4A8822}" srcOrd="0" destOrd="3" presId="urn:microsoft.com/office/officeart/2005/8/layout/hList1"/>
    <dgm:cxn modelId="{4DAA2BE4-7301-4948-BA4F-09B8AB01D554}" srcId="{818965D1-A72A-4EA5-8302-8B75AFC28295}" destId="{47D30914-A7E8-4CAF-B20B-E9418494DDA5}" srcOrd="2" destOrd="0" parTransId="{0F8BFB30-E8EA-4C5F-ADC1-BDB9A99E9EA3}" sibTransId="{E485F8AD-6E54-4D49-B1F1-62897E080A6A}"/>
    <dgm:cxn modelId="{082263F3-5627-4DFD-9D6D-F26FAB1F41C7}" type="presOf" srcId="{E32D3D39-11CA-4C9A-B0CB-3AA94F8627CF}" destId="{1EDBF3E4-D91C-4BBA-A8F3-541C5F4A8822}" srcOrd="0" destOrd="6" presId="urn:microsoft.com/office/officeart/2005/8/layout/hList1"/>
    <dgm:cxn modelId="{3A4458FA-B9A1-4909-A1A6-0C13D7736FAA}" type="presOf" srcId="{E8732461-6E10-4186-973D-9F516C24967D}" destId="{EA77D6C5-1A96-40C6-8547-31C87F408186}" srcOrd="0" destOrd="0" presId="urn:microsoft.com/office/officeart/2005/8/layout/hList1"/>
    <dgm:cxn modelId="{00B98EFF-BAA0-9D4E-B396-4D69FF019982}" type="presOf" srcId="{A16F5F29-8A02-374B-9534-55F9FE07AFE3}" destId="{1EDBF3E4-D91C-4BBA-A8F3-541C5F4A8822}" srcOrd="0" destOrd="4" presId="urn:microsoft.com/office/officeart/2005/8/layout/hList1"/>
    <dgm:cxn modelId="{267DDEF8-F57A-43E9-A3CD-085F4A9291DB}" type="presParOf" srcId="{1B9085F2-7167-4710-9635-B8827A98625E}" destId="{90B5735D-4483-4E22-ADCC-1FEED8B099F5}" srcOrd="0" destOrd="0" presId="urn:microsoft.com/office/officeart/2005/8/layout/hList1"/>
    <dgm:cxn modelId="{EE11A099-FC3F-420A-911F-8707D4E15B8E}" type="presParOf" srcId="{90B5735D-4483-4E22-ADCC-1FEED8B099F5}" destId="{5BA4C418-6769-4A33-B157-89F8736AE097}" srcOrd="0" destOrd="0" presId="urn:microsoft.com/office/officeart/2005/8/layout/hList1"/>
    <dgm:cxn modelId="{5EFC5C5E-DDC2-40D1-921A-5747DD576469}" type="presParOf" srcId="{90B5735D-4483-4E22-ADCC-1FEED8B099F5}" destId="{FF070764-07CD-4FB9-9A23-0B83EC42A6C0}" srcOrd="1" destOrd="0" presId="urn:microsoft.com/office/officeart/2005/8/layout/hList1"/>
    <dgm:cxn modelId="{1CCCB777-4461-4393-B6FC-B61E3FB6A854}" type="presParOf" srcId="{1B9085F2-7167-4710-9635-B8827A98625E}" destId="{B4EC7AC9-C78B-483D-8C90-B9B608A7B120}" srcOrd="1" destOrd="0" presId="urn:microsoft.com/office/officeart/2005/8/layout/hList1"/>
    <dgm:cxn modelId="{87CFB959-DD79-4579-A493-9E154252D00A}" type="presParOf" srcId="{1B9085F2-7167-4710-9635-B8827A98625E}" destId="{2081C727-AD82-4484-9278-CE191A68A528}" srcOrd="2" destOrd="0" presId="urn:microsoft.com/office/officeart/2005/8/layout/hList1"/>
    <dgm:cxn modelId="{4C626082-2900-4EBA-B2F9-07087D247B7A}" type="presParOf" srcId="{2081C727-AD82-4484-9278-CE191A68A528}" destId="{BEE04524-8E20-44AC-8C66-AA36BC0A3D25}" srcOrd="0" destOrd="0" presId="urn:microsoft.com/office/officeart/2005/8/layout/hList1"/>
    <dgm:cxn modelId="{259EB6B3-D1AA-477C-8147-926B61CC8148}" type="presParOf" srcId="{2081C727-AD82-4484-9278-CE191A68A528}" destId="{1EDBF3E4-D91C-4BBA-A8F3-541C5F4A8822}" srcOrd="1" destOrd="0" presId="urn:microsoft.com/office/officeart/2005/8/layout/hList1"/>
    <dgm:cxn modelId="{9C2A2F96-FFA1-456B-B1BF-6243DA1211EF}" type="presParOf" srcId="{1B9085F2-7167-4710-9635-B8827A98625E}" destId="{5D9D7A29-C6C4-4604-9E74-BDECD9003302}" srcOrd="3" destOrd="0" presId="urn:microsoft.com/office/officeart/2005/8/layout/hList1"/>
    <dgm:cxn modelId="{AF28C322-5522-44C8-984E-710A191EFCB8}" type="presParOf" srcId="{1B9085F2-7167-4710-9635-B8827A98625E}" destId="{DA895C80-E706-4E1F-B443-3B9AD9841C62}" srcOrd="4" destOrd="0" presId="urn:microsoft.com/office/officeart/2005/8/layout/hList1"/>
    <dgm:cxn modelId="{543C7F4B-CE14-43B8-AC08-07A91FB2B311}" type="presParOf" srcId="{DA895C80-E706-4E1F-B443-3B9AD9841C62}" destId="{54E9825F-BA12-4263-B765-326C8A4A2717}" srcOrd="0" destOrd="0" presId="urn:microsoft.com/office/officeart/2005/8/layout/hList1"/>
    <dgm:cxn modelId="{665C68C6-5003-4194-AD8E-8399D7431D81}" type="presParOf" srcId="{DA895C80-E706-4E1F-B443-3B9AD9841C62}" destId="{EA77D6C5-1A96-40C6-8547-31C87F40818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A4C418-6769-4A33-B157-89F8736AE097}">
      <dsp:nvSpPr>
        <dsp:cNvPr id="0" name=""/>
        <dsp:cNvSpPr/>
      </dsp:nvSpPr>
      <dsp:spPr>
        <a:xfrm>
          <a:off x="3480" y="314285"/>
          <a:ext cx="3393307" cy="1227343"/>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marL="0" lvl="0" indent="0" algn="ctr" defTabSz="1511300">
            <a:lnSpc>
              <a:spcPct val="90000"/>
            </a:lnSpc>
            <a:spcBef>
              <a:spcPct val="0"/>
            </a:spcBef>
            <a:spcAft>
              <a:spcPct val="35000"/>
            </a:spcAft>
            <a:buNone/>
          </a:pPr>
          <a:r>
            <a:rPr lang="en-GB" sz="3400" kern="1200" dirty="0"/>
            <a:t>Support role definition</a:t>
          </a:r>
        </a:p>
      </dsp:txBody>
      <dsp:txXfrm>
        <a:off x="3480" y="314285"/>
        <a:ext cx="3393307" cy="1227343"/>
      </dsp:txXfrm>
    </dsp:sp>
    <dsp:sp modelId="{FF070764-07CD-4FB9-9A23-0B83EC42A6C0}">
      <dsp:nvSpPr>
        <dsp:cNvPr id="0" name=""/>
        <dsp:cNvSpPr/>
      </dsp:nvSpPr>
      <dsp:spPr>
        <a:xfrm>
          <a:off x="3480" y="1541628"/>
          <a:ext cx="3393307" cy="321551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0" lvl="1" indent="0" algn="l" defTabSz="179388">
            <a:lnSpc>
              <a:spcPct val="90000"/>
            </a:lnSpc>
            <a:spcBef>
              <a:spcPct val="0"/>
            </a:spcBef>
            <a:spcAft>
              <a:spcPct val="15000"/>
            </a:spcAft>
            <a:buFont typeface="Arial" panose="020B0604020202020204" pitchFamily="34" charset="0"/>
            <a:buNone/>
            <a:tabLst/>
          </a:pPr>
          <a:r>
            <a:rPr lang="en-GB" sz="2000" kern="1200" dirty="0"/>
            <a:t>Publish a skills matrix mapped to existing competency frameworks for all critical care roles </a:t>
          </a:r>
        </a:p>
        <a:p>
          <a:pPr marL="0" lvl="1" indent="0" algn="l" defTabSz="179388">
            <a:lnSpc>
              <a:spcPct val="90000"/>
            </a:lnSpc>
            <a:spcBef>
              <a:spcPct val="0"/>
            </a:spcBef>
            <a:spcAft>
              <a:spcPct val="15000"/>
            </a:spcAft>
            <a:buFont typeface="Arial" panose="020B0604020202020204" pitchFamily="34" charset="0"/>
            <a:buNone/>
            <a:tabLst/>
          </a:pPr>
          <a:endParaRPr lang="en-GB" sz="2000" kern="1200" dirty="0"/>
        </a:p>
        <a:p>
          <a:pPr marL="0" lvl="1" indent="0" algn="l" defTabSz="179388">
            <a:lnSpc>
              <a:spcPct val="90000"/>
            </a:lnSpc>
            <a:spcBef>
              <a:spcPct val="0"/>
            </a:spcBef>
            <a:spcAft>
              <a:spcPct val="15000"/>
            </a:spcAft>
            <a:buFont typeface="Arial" panose="020B0604020202020204" pitchFamily="34" charset="0"/>
            <a:buNone/>
            <a:tabLst/>
          </a:pPr>
          <a:r>
            <a:rPr lang="en-GB" sz="2000" kern="1200" dirty="0"/>
            <a:t>This can be used locally to inform learning objectives and avoid “over-teaching”</a:t>
          </a:r>
        </a:p>
        <a:p>
          <a:pPr marL="228600" lvl="1" indent="0" algn="l" defTabSz="889000">
            <a:lnSpc>
              <a:spcPct val="90000"/>
            </a:lnSpc>
            <a:spcBef>
              <a:spcPct val="0"/>
            </a:spcBef>
            <a:spcAft>
              <a:spcPct val="15000"/>
            </a:spcAft>
            <a:buFont typeface="Arial" panose="020B0604020202020204" pitchFamily="34" charset="0"/>
            <a:buChar char="•"/>
          </a:pPr>
          <a:endParaRPr lang="en-GB" sz="2000" kern="1200" dirty="0"/>
        </a:p>
      </dsp:txBody>
      <dsp:txXfrm>
        <a:off x="3480" y="1541628"/>
        <a:ext cx="3393307" cy="3215510"/>
      </dsp:txXfrm>
    </dsp:sp>
    <dsp:sp modelId="{BEE04524-8E20-44AC-8C66-AA36BC0A3D25}">
      <dsp:nvSpPr>
        <dsp:cNvPr id="0" name=""/>
        <dsp:cNvSpPr/>
      </dsp:nvSpPr>
      <dsp:spPr>
        <a:xfrm>
          <a:off x="3871850" y="314285"/>
          <a:ext cx="3393307" cy="1227343"/>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marL="0" lvl="0" indent="0" algn="ctr" defTabSz="1511300">
            <a:lnSpc>
              <a:spcPct val="90000"/>
            </a:lnSpc>
            <a:spcBef>
              <a:spcPct val="0"/>
            </a:spcBef>
            <a:spcAft>
              <a:spcPct val="35000"/>
            </a:spcAft>
            <a:buNone/>
          </a:pPr>
          <a:r>
            <a:rPr lang="en-GB" sz="3400" kern="1200" dirty="0"/>
            <a:t>Share Education Content</a:t>
          </a:r>
        </a:p>
      </dsp:txBody>
      <dsp:txXfrm>
        <a:off x="3871850" y="314285"/>
        <a:ext cx="3393307" cy="1227343"/>
      </dsp:txXfrm>
    </dsp:sp>
    <dsp:sp modelId="{1EDBF3E4-D91C-4BBA-A8F3-541C5F4A8822}">
      <dsp:nvSpPr>
        <dsp:cNvPr id="0" name=""/>
        <dsp:cNvSpPr/>
      </dsp:nvSpPr>
      <dsp:spPr>
        <a:xfrm>
          <a:off x="3871850" y="1541628"/>
          <a:ext cx="3393307" cy="3215510"/>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0" lvl="1" indent="0" algn="l" defTabSz="889000">
            <a:lnSpc>
              <a:spcPct val="90000"/>
            </a:lnSpc>
            <a:spcBef>
              <a:spcPct val="0"/>
            </a:spcBef>
            <a:spcAft>
              <a:spcPct val="15000"/>
            </a:spcAft>
            <a:buFont typeface="Arial" panose="020B0604020202020204" pitchFamily="34" charset="0"/>
            <a:buNone/>
          </a:pPr>
          <a:r>
            <a:rPr lang="en-GB" sz="2000" kern="1200" dirty="0"/>
            <a:t>Curate existing high quality education content into modules mapped to the skills matrix </a:t>
          </a:r>
        </a:p>
        <a:p>
          <a:pPr marL="0" lvl="1" indent="0" algn="l" defTabSz="889000">
            <a:lnSpc>
              <a:spcPct val="90000"/>
            </a:lnSpc>
            <a:spcBef>
              <a:spcPct val="0"/>
            </a:spcBef>
            <a:spcAft>
              <a:spcPct val="15000"/>
            </a:spcAft>
            <a:buFont typeface="Arial" panose="020B0604020202020204" pitchFamily="34" charset="0"/>
            <a:buNone/>
          </a:pPr>
          <a:endParaRPr lang="en-GB" sz="2000" kern="1200" dirty="0"/>
        </a:p>
        <a:p>
          <a:pPr marL="0" lvl="1" indent="0" algn="l" defTabSz="889000">
            <a:lnSpc>
              <a:spcPct val="90000"/>
            </a:lnSpc>
            <a:spcBef>
              <a:spcPct val="0"/>
            </a:spcBef>
            <a:spcAft>
              <a:spcPct val="15000"/>
            </a:spcAft>
            <a:buFont typeface="Arial" panose="020B0604020202020204" pitchFamily="34" charset="0"/>
            <a:buNone/>
          </a:pPr>
          <a:r>
            <a:rPr lang="en-GB" sz="2000" kern="1200" dirty="0"/>
            <a:t>Specific areas include:</a:t>
          </a:r>
        </a:p>
        <a:p>
          <a:pPr marL="182563" lvl="1" indent="-182563" algn="l" defTabSz="800100">
            <a:lnSpc>
              <a:spcPct val="90000"/>
            </a:lnSpc>
            <a:spcBef>
              <a:spcPct val="0"/>
            </a:spcBef>
            <a:spcAft>
              <a:spcPct val="15000"/>
            </a:spcAft>
            <a:buFont typeface="Arial" panose="020B0604020202020204" pitchFamily="34" charset="0"/>
            <a:buChar char="•"/>
          </a:pPr>
          <a:r>
            <a:rPr lang="en-GB" sz="1800" kern="1200" dirty="0"/>
            <a:t>Leadership training</a:t>
          </a:r>
        </a:p>
        <a:p>
          <a:pPr marL="182563" lvl="1" indent="-182563" algn="l" defTabSz="800100">
            <a:lnSpc>
              <a:spcPct val="90000"/>
            </a:lnSpc>
            <a:spcBef>
              <a:spcPct val="0"/>
            </a:spcBef>
            <a:spcAft>
              <a:spcPct val="15000"/>
            </a:spcAft>
            <a:buFont typeface="Arial" panose="020B0604020202020204" pitchFamily="34" charset="0"/>
            <a:buChar char="•"/>
          </a:pPr>
          <a:r>
            <a:rPr lang="en-GB" sz="1800" kern="1200" dirty="0"/>
            <a:t>Teamworking</a:t>
          </a:r>
        </a:p>
        <a:p>
          <a:pPr marL="182563" lvl="1" indent="-182563" algn="l" defTabSz="800100">
            <a:lnSpc>
              <a:spcPct val="90000"/>
            </a:lnSpc>
            <a:spcBef>
              <a:spcPct val="0"/>
            </a:spcBef>
            <a:spcAft>
              <a:spcPct val="15000"/>
            </a:spcAft>
            <a:buFont typeface="Arial" panose="020B0604020202020204" pitchFamily="34" charset="0"/>
            <a:buChar char="•"/>
          </a:pPr>
          <a:r>
            <a:rPr lang="en-GB" sz="1800" kern="1200" dirty="0"/>
            <a:t>Wellbeing</a:t>
          </a:r>
        </a:p>
        <a:p>
          <a:pPr marL="182563" lvl="1" indent="-182563" algn="l" defTabSz="800100">
            <a:lnSpc>
              <a:spcPct val="90000"/>
            </a:lnSpc>
            <a:spcBef>
              <a:spcPct val="0"/>
            </a:spcBef>
            <a:spcAft>
              <a:spcPct val="15000"/>
            </a:spcAft>
            <a:buFont typeface="Arial" panose="020B0604020202020204" pitchFamily="34" charset="0"/>
            <a:buChar char="•"/>
          </a:pPr>
          <a:r>
            <a:rPr lang="en-GB" sz="1800" kern="1200" dirty="0"/>
            <a:t>ICU equipment </a:t>
          </a:r>
        </a:p>
      </dsp:txBody>
      <dsp:txXfrm>
        <a:off x="3871850" y="1541628"/>
        <a:ext cx="3393307" cy="3215510"/>
      </dsp:txXfrm>
    </dsp:sp>
    <dsp:sp modelId="{54E9825F-BA12-4263-B765-326C8A4A2717}">
      <dsp:nvSpPr>
        <dsp:cNvPr id="0" name=""/>
        <dsp:cNvSpPr/>
      </dsp:nvSpPr>
      <dsp:spPr>
        <a:xfrm>
          <a:off x="7740220" y="314285"/>
          <a:ext cx="3393307" cy="1227343"/>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marL="0" lvl="0" indent="0" algn="ctr" defTabSz="1511300">
            <a:lnSpc>
              <a:spcPct val="90000"/>
            </a:lnSpc>
            <a:spcBef>
              <a:spcPct val="0"/>
            </a:spcBef>
            <a:spcAft>
              <a:spcPct val="35000"/>
            </a:spcAft>
            <a:buNone/>
          </a:pPr>
          <a:r>
            <a:rPr lang="en-GB" sz="3400" kern="1200" dirty="0"/>
            <a:t>Create a Skills Passport</a:t>
          </a:r>
        </a:p>
      </dsp:txBody>
      <dsp:txXfrm>
        <a:off x="7740220" y="314285"/>
        <a:ext cx="3393307" cy="1227343"/>
      </dsp:txXfrm>
    </dsp:sp>
    <dsp:sp modelId="{EA77D6C5-1A96-40C6-8547-31C87F408186}">
      <dsp:nvSpPr>
        <dsp:cNvPr id="0" name=""/>
        <dsp:cNvSpPr/>
      </dsp:nvSpPr>
      <dsp:spPr>
        <a:xfrm>
          <a:off x="7740220" y="1541628"/>
          <a:ext cx="3393307" cy="3215510"/>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0" lvl="1" indent="0" algn="l" defTabSz="889000">
            <a:lnSpc>
              <a:spcPct val="90000"/>
            </a:lnSpc>
            <a:spcBef>
              <a:spcPct val="0"/>
            </a:spcBef>
            <a:spcAft>
              <a:spcPct val="15000"/>
            </a:spcAft>
            <a:buNone/>
          </a:pPr>
          <a:r>
            <a:rPr lang="en-GB" sz="2000" kern="1200" dirty="0"/>
            <a:t>Create electronic competency passports, interfacing with IT systems, e-learning  and face to face education</a:t>
          </a:r>
        </a:p>
        <a:p>
          <a:pPr marL="0" lvl="1" indent="0" algn="l" defTabSz="889000">
            <a:lnSpc>
              <a:spcPct val="90000"/>
            </a:lnSpc>
            <a:spcBef>
              <a:spcPct val="0"/>
            </a:spcBef>
            <a:spcAft>
              <a:spcPct val="15000"/>
            </a:spcAft>
            <a:buNone/>
          </a:pPr>
          <a:endParaRPr lang="en-GB" sz="2000" kern="1200" dirty="0"/>
        </a:p>
        <a:p>
          <a:pPr marL="0" lvl="1" indent="0" algn="l" defTabSz="889000">
            <a:lnSpc>
              <a:spcPct val="90000"/>
            </a:lnSpc>
            <a:spcBef>
              <a:spcPct val="0"/>
            </a:spcBef>
            <a:spcAft>
              <a:spcPct val="15000"/>
            </a:spcAft>
            <a:buNone/>
          </a:pPr>
          <a:r>
            <a:rPr lang="en-GB" sz="2000" kern="1200" dirty="0"/>
            <a:t>Explore compatibility with e-rostering platforms </a:t>
          </a:r>
        </a:p>
      </dsp:txBody>
      <dsp:txXfrm>
        <a:off x="7740220" y="1541628"/>
        <a:ext cx="3393307" cy="321551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90A331-7ADD-4391-8CA5-606C9BFD26F5}" type="datetimeFigureOut">
              <a:rPr lang="en-GB" smtClean="0"/>
              <a:t>21/09/2020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E16CE-1862-465F-9912-D0001C1A0F9A}" type="slidenum">
              <a:rPr lang="en-GB" smtClean="0"/>
              <a:t>‹#›</a:t>
            </a:fld>
            <a:endParaRPr lang="en-GB"/>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2AE991-F138-4FD8-982E-957F3CA6A0F6}" type="datetimeFigureOut">
              <a:rPr lang="en-GB" smtClean="0"/>
              <a:t>21/09/2020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0AB7D-FC04-41BF-88F7-E47891A06283}" type="slidenum">
              <a:rPr lang="en-GB" smtClean="0"/>
              <a:t>‹#›</a:t>
            </a:fld>
            <a:endParaRPr lang="en-GB"/>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Purpose of the collaborative is to:</a:t>
            </a:r>
          </a:p>
          <a:p>
            <a:r>
              <a:rPr lang="en-GB" dirty="0"/>
              <a:t>shift towards thinking collaboratively to optimise the performance of the entire system</a:t>
            </a:r>
          </a:p>
          <a:p>
            <a:endParaRPr lang="en-GB" dirty="0"/>
          </a:p>
          <a:p>
            <a:r>
              <a:rPr lang="en-GB" dirty="0"/>
              <a:t>to work together, </a:t>
            </a:r>
          </a:p>
          <a:p>
            <a:r>
              <a:rPr lang="en-GB" dirty="0"/>
              <a:t>sharing our strengths, </a:t>
            </a:r>
          </a:p>
          <a:p>
            <a:r>
              <a:rPr lang="en-GB" dirty="0"/>
              <a:t>improving the experiences of our staff and their physical and psychological safety, </a:t>
            </a:r>
          </a:p>
          <a:p>
            <a:r>
              <a:rPr lang="en-GB" dirty="0"/>
              <a:t>improving patient outcomes and </a:t>
            </a:r>
          </a:p>
          <a:p>
            <a:r>
              <a:rPr lang="en-GB" dirty="0"/>
              <a:t>providing training that can be delivered consistently and effectively across the patch.</a:t>
            </a:r>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2</a:t>
            </a:fld>
            <a:endParaRPr lang="en-GB"/>
          </a:p>
        </p:txBody>
      </p:sp>
    </p:spTree>
    <p:extLst>
      <p:ext uri="{BB962C8B-B14F-4D97-AF65-F5344CB8AC3E}">
        <p14:creationId xmlns:p14="http://schemas.microsoft.com/office/powerpoint/2010/main" val="19500387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11</a:t>
            </a:fld>
            <a:endParaRPr lang="en-GB"/>
          </a:p>
        </p:txBody>
      </p:sp>
    </p:spTree>
    <p:extLst>
      <p:ext uri="{BB962C8B-B14F-4D97-AF65-F5344CB8AC3E}">
        <p14:creationId xmlns:p14="http://schemas.microsoft.com/office/powerpoint/2010/main" val="3505915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working as a team in a high paced/ at times highly stressful environment 6 NWL</a:t>
            </a:r>
          </a:p>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12</a:t>
            </a:fld>
            <a:endParaRPr lang="en-GB"/>
          </a:p>
        </p:txBody>
      </p:sp>
    </p:spTree>
    <p:extLst>
      <p:ext uri="{BB962C8B-B14F-4D97-AF65-F5344CB8AC3E}">
        <p14:creationId xmlns:p14="http://schemas.microsoft.com/office/powerpoint/2010/main" val="32693528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endParaRPr lang="en-GB" sz="1200" kern="1200" dirty="0">
              <a:solidFill>
                <a:schemeClr val="dk1"/>
              </a:solidFill>
              <a:latin typeface="+mn-lt"/>
              <a:ea typeface="+mn-ea"/>
              <a:cs typeface="+mn-cs"/>
            </a:endParaRPr>
          </a:p>
          <a:p>
            <a:pPr rtl="0" eaLnBrk="1" fontAlgn="t" latinLnBrk="0" hangingPunct="1"/>
            <a:r>
              <a:rPr lang="en-GB" sz="1200" b="0" i="0" u="none" strike="noStrike" kern="1200" dirty="0">
                <a:solidFill>
                  <a:schemeClr val="tx1"/>
                </a:solidFill>
                <a:effectLst/>
                <a:latin typeface="+mn-lt"/>
                <a:ea typeface="+mn-ea"/>
                <a:cs typeface="+mn-cs"/>
              </a:rPr>
              <a:t>Everything involved in patient care in ICU NCL 8</a:t>
            </a:r>
          </a:p>
          <a:p>
            <a:pPr rtl="0" eaLnBrk="1" fontAlgn="t" latinLnBrk="0" hangingPunct="1"/>
            <a:endParaRPr lang="en-GB" sz="1200" b="0" i="0" u="none" strike="noStrike" kern="1200" dirty="0">
              <a:solidFill>
                <a:schemeClr val="tx1"/>
              </a:solidFill>
              <a:effectLst/>
              <a:latin typeface="+mn-lt"/>
              <a:ea typeface="+mn-ea"/>
              <a:cs typeface="+mn-cs"/>
            </a:endParaRPr>
          </a:p>
          <a:p>
            <a:pPr rtl="0" eaLnBrk="1" fontAlgn="t" latinLnBrk="0" hangingPunct="1"/>
            <a:r>
              <a:rPr lang="en-GB" sz="1200" b="0" i="0" u="none" strike="noStrike" kern="1200" dirty="0">
                <a:solidFill>
                  <a:schemeClr val="tx1"/>
                </a:solidFill>
                <a:effectLst/>
                <a:latin typeface="+mn-lt"/>
                <a:ea typeface="+mn-ea"/>
                <a:cs typeface="+mn-cs"/>
              </a:rPr>
              <a:t>How to support the nurses in any way - quite exasperating as I did not feel I was much use and they were so busy. NCL 5</a:t>
            </a:r>
          </a:p>
          <a:p>
            <a:pPr rtl="0" eaLnBrk="1" fontAlgn="t" latinLnBrk="0" hangingPunct="1"/>
            <a:endParaRPr lang="en-GB" sz="1200" b="0" i="0" u="none" strike="noStrike" kern="1200" dirty="0">
              <a:solidFill>
                <a:schemeClr val="tx1"/>
              </a:solidFill>
              <a:effectLst/>
              <a:latin typeface="+mn-lt"/>
              <a:ea typeface="+mn-ea"/>
              <a:cs typeface="+mn-cs"/>
            </a:endParaRPr>
          </a:p>
          <a:p>
            <a:pPr rtl="0" eaLnBrk="1" fontAlgn="t" latinLnBrk="0" hangingPunct="1"/>
            <a:r>
              <a:rPr lang="en-GB" sz="1200" b="0" i="0" u="none" strike="noStrike" kern="1200" dirty="0">
                <a:solidFill>
                  <a:schemeClr val="tx1"/>
                </a:solidFill>
                <a:effectLst/>
                <a:latin typeface="+mn-lt"/>
                <a:ea typeface="+mn-ea"/>
                <a:cs typeface="+mn-cs"/>
              </a:rPr>
              <a:t>Learning the names for medical equipment and where things were kept, the set up on ICU and what different people's roles were. NWL 7</a:t>
            </a:r>
          </a:p>
          <a:p>
            <a:pPr rtl="0" eaLnBrk="1" fontAlgn="t" latinLnBrk="0" hangingPunct="1"/>
            <a:endParaRPr lang="en-GB" sz="1200" b="0" i="0" u="none" strike="noStrike" kern="1200" dirty="0">
              <a:solidFill>
                <a:schemeClr val="tx1"/>
              </a:solidFill>
              <a:effectLst/>
              <a:latin typeface="+mn-lt"/>
              <a:ea typeface="+mn-ea"/>
              <a:cs typeface="+mn-cs"/>
            </a:endParaRPr>
          </a:p>
          <a:p>
            <a:pPr rtl="0" eaLnBrk="1" fontAlgn="t" latinLnBrk="0" hangingPunct="1"/>
            <a:r>
              <a:rPr lang="en-GB" sz="1200" b="0" i="0" u="none" strike="noStrike" kern="1200" dirty="0">
                <a:solidFill>
                  <a:schemeClr val="tx1"/>
                </a:solidFill>
                <a:effectLst/>
                <a:latin typeface="+mn-lt"/>
                <a:ea typeface="+mn-ea"/>
                <a:cs typeface="+mn-cs"/>
              </a:rPr>
              <a:t>Probably </a:t>
            </a:r>
            <a:r>
              <a:rPr lang="en-GB" sz="1200" b="0" i="0" u="none" strike="noStrike" kern="1200" dirty="0" err="1">
                <a:solidFill>
                  <a:schemeClr val="tx1"/>
                </a:solidFill>
                <a:effectLst/>
                <a:latin typeface="+mn-lt"/>
                <a:ea typeface="+mn-ea"/>
                <a:cs typeface="+mn-cs"/>
              </a:rPr>
              <a:t>jsut</a:t>
            </a:r>
            <a:r>
              <a:rPr lang="en-GB" sz="1200" b="0" i="0" u="none" strike="noStrike" kern="1200" dirty="0">
                <a:solidFill>
                  <a:schemeClr val="tx1"/>
                </a:solidFill>
                <a:effectLst/>
                <a:latin typeface="+mn-lt"/>
                <a:ea typeface="+mn-ea"/>
                <a:cs typeface="+mn-cs"/>
              </a:rPr>
              <a:t> the environment. It was very overwhelming SWL 6</a:t>
            </a: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13</a:t>
            </a:fld>
            <a:endParaRPr lang="en-GB"/>
          </a:p>
        </p:txBody>
      </p:sp>
    </p:spTree>
    <p:extLst>
      <p:ext uri="{BB962C8B-B14F-4D97-AF65-F5344CB8AC3E}">
        <p14:creationId xmlns:p14="http://schemas.microsoft.com/office/powerpoint/2010/main" val="4063893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endParaRPr lang="en-GB"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14</a:t>
            </a:fld>
            <a:endParaRPr lang="en-GB"/>
          </a:p>
        </p:txBody>
      </p:sp>
    </p:spTree>
    <p:extLst>
      <p:ext uri="{BB962C8B-B14F-4D97-AF65-F5344CB8AC3E}">
        <p14:creationId xmlns:p14="http://schemas.microsoft.com/office/powerpoint/2010/main" val="14229511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endParaRPr lang="en-GB" sz="1200" b="0" i="0" u="none" strike="noStrike" kern="1200" dirty="0">
              <a:solidFill>
                <a:schemeClr val="tx1"/>
              </a:solidFill>
              <a:effectLst/>
              <a:latin typeface="+mn-lt"/>
              <a:ea typeface="+mn-ea"/>
              <a:cs typeface="+mn-cs"/>
            </a:endParaRP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15</a:t>
            </a:fld>
            <a:endParaRPr lang="en-GB"/>
          </a:p>
        </p:txBody>
      </p:sp>
    </p:spTree>
    <p:extLst>
      <p:ext uri="{BB962C8B-B14F-4D97-AF65-F5344CB8AC3E}">
        <p14:creationId xmlns:p14="http://schemas.microsoft.com/office/powerpoint/2010/main" val="173090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16</a:t>
            </a:fld>
            <a:endParaRPr lang="en-GB"/>
          </a:p>
        </p:txBody>
      </p:sp>
    </p:spTree>
    <p:extLst>
      <p:ext uri="{BB962C8B-B14F-4D97-AF65-F5344CB8AC3E}">
        <p14:creationId xmlns:p14="http://schemas.microsoft.com/office/powerpoint/2010/main" val="8563796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dirty="0"/>
          </a:p>
          <a:p>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cs typeface="Calibri"/>
            </a:endParaRP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17</a:t>
            </a:fld>
            <a:endParaRPr lang="en-GB"/>
          </a:p>
        </p:txBody>
      </p:sp>
    </p:spTree>
    <p:extLst>
      <p:ext uri="{BB962C8B-B14F-4D97-AF65-F5344CB8AC3E}">
        <p14:creationId xmlns:p14="http://schemas.microsoft.com/office/powerpoint/2010/main" val="28492135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19</a:t>
            </a:fld>
            <a:endParaRPr lang="en-GB"/>
          </a:p>
        </p:txBody>
      </p:sp>
    </p:spTree>
    <p:extLst>
      <p:ext uri="{BB962C8B-B14F-4D97-AF65-F5344CB8AC3E}">
        <p14:creationId xmlns:p14="http://schemas.microsoft.com/office/powerpoint/2010/main" val="1561040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3</a:t>
            </a:fld>
            <a:endParaRPr lang="en-GB"/>
          </a:p>
        </p:txBody>
      </p:sp>
    </p:spTree>
    <p:extLst>
      <p:ext uri="{BB962C8B-B14F-4D97-AF65-F5344CB8AC3E}">
        <p14:creationId xmlns:p14="http://schemas.microsoft.com/office/powerpoint/2010/main" val="493684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4</a:t>
            </a:fld>
            <a:endParaRPr lang="en-GB"/>
          </a:p>
        </p:txBody>
      </p:sp>
    </p:spTree>
    <p:extLst>
      <p:ext uri="{BB962C8B-B14F-4D97-AF65-F5344CB8AC3E}">
        <p14:creationId xmlns:p14="http://schemas.microsoft.com/office/powerpoint/2010/main" val="790329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5</a:t>
            </a:fld>
            <a:endParaRPr lang="en-GB"/>
          </a:p>
        </p:txBody>
      </p:sp>
    </p:spTree>
    <p:extLst>
      <p:ext uri="{BB962C8B-B14F-4D97-AF65-F5344CB8AC3E}">
        <p14:creationId xmlns:p14="http://schemas.microsoft.com/office/powerpoint/2010/main" val="1562617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6</a:t>
            </a:fld>
            <a:endParaRPr lang="en-GB"/>
          </a:p>
        </p:txBody>
      </p:sp>
    </p:spTree>
    <p:extLst>
      <p:ext uri="{BB962C8B-B14F-4D97-AF65-F5344CB8AC3E}">
        <p14:creationId xmlns:p14="http://schemas.microsoft.com/office/powerpoint/2010/main" val="3043844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7</a:t>
            </a:fld>
            <a:endParaRPr lang="en-GB"/>
          </a:p>
        </p:txBody>
      </p:sp>
    </p:spTree>
    <p:extLst>
      <p:ext uri="{BB962C8B-B14F-4D97-AF65-F5344CB8AC3E}">
        <p14:creationId xmlns:p14="http://schemas.microsoft.com/office/powerpoint/2010/main" val="2136443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8</a:t>
            </a:fld>
            <a:endParaRPr lang="en-GB"/>
          </a:p>
        </p:txBody>
      </p:sp>
    </p:spTree>
    <p:extLst>
      <p:ext uri="{BB962C8B-B14F-4D97-AF65-F5344CB8AC3E}">
        <p14:creationId xmlns:p14="http://schemas.microsoft.com/office/powerpoint/2010/main" val="38907387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9</a:t>
            </a:fld>
            <a:endParaRPr lang="en-GB"/>
          </a:p>
        </p:txBody>
      </p:sp>
    </p:spTree>
    <p:extLst>
      <p:ext uri="{BB962C8B-B14F-4D97-AF65-F5344CB8AC3E}">
        <p14:creationId xmlns:p14="http://schemas.microsoft.com/office/powerpoint/2010/main" val="3373377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10</a:t>
            </a:fld>
            <a:endParaRPr lang="en-GB"/>
          </a:p>
        </p:txBody>
      </p:sp>
    </p:spTree>
    <p:extLst>
      <p:ext uri="{BB962C8B-B14F-4D97-AF65-F5344CB8AC3E}">
        <p14:creationId xmlns:p14="http://schemas.microsoft.com/office/powerpoint/2010/main" val="21088236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1.jp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527540" y="1713056"/>
            <a:ext cx="11136924" cy="2352217"/>
          </a:xfrm>
          <a:prstGeom prst="rect">
            <a:avLst/>
          </a:prstGeom>
        </p:spPr>
        <p:txBody>
          <a:bodyPr anchor="ctr"/>
          <a:lstStyle>
            <a:lvl1pPr algn="l">
              <a:defRPr sz="4225" b="1" baseline="0">
                <a:solidFill>
                  <a:srgbClr val="005EB8"/>
                </a:solidFill>
                <a:latin typeface="Arial" panose="020B0604020202020204" pitchFamily="34" charset="0"/>
                <a:cs typeface="Arial" panose="020B0604020202020204" pitchFamily="34" charset="0"/>
              </a:defRPr>
            </a:lvl1pPr>
          </a:lstStyle>
          <a:p>
            <a:r>
              <a:rPr lang="en-US" dirty="0"/>
              <a:t>Presentation title</a:t>
            </a:r>
          </a:p>
        </p:txBody>
      </p:sp>
      <p:sp>
        <p:nvSpPr>
          <p:cNvPr id="11" name="Subtitle 2"/>
          <p:cNvSpPr>
            <a:spLocks noGrp="1"/>
          </p:cNvSpPr>
          <p:nvPr>
            <p:ph type="subTitle" idx="1" hasCustomPrompt="1"/>
          </p:nvPr>
        </p:nvSpPr>
        <p:spPr>
          <a:xfrm>
            <a:off x="527540" y="4272593"/>
            <a:ext cx="11136924" cy="473244"/>
          </a:xfrm>
          <a:prstGeom prst="rect">
            <a:avLst/>
          </a:prstGeom>
        </p:spPr>
        <p:txBody>
          <a:bodyPr anchor="ctr"/>
          <a:lstStyle>
            <a:lvl1pPr marL="0" indent="0" algn="l">
              <a:buNone/>
              <a:defRPr sz="2167" b="0" i="0" baseline="0">
                <a:solidFill>
                  <a:srgbClr val="005EB8"/>
                </a:solidFill>
                <a:latin typeface="Arial" charset="0"/>
                <a:ea typeface="Arial" charset="0"/>
                <a:cs typeface="Arial" charset="0"/>
              </a:defRPr>
            </a:lvl1pPr>
            <a:lvl2pPr marL="536542" indent="0" algn="ctr">
              <a:buNone/>
              <a:defRPr sz="2348"/>
            </a:lvl2pPr>
            <a:lvl3pPr marL="1073084" indent="0" algn="ctr">
              <a:buNone/>
              <a:defRPr sz="2112"/>
            </a:lvl3pPr>
            <a:lvl4pPr marL="1609626" indent="0" algn="ctr">
              <a:buNone/>
              <a:defRPr sz="1877"/>
            </a:lvl4pPr>
            <a:lvl5pPr marL="2146168" indent="0" algn="ctr">
              <a:buNone/>
              <a:defRPr sz="1877"/>
            </a:lvl5pPr>
            <a:lvl6pPr marL="2682710" indent="0" algn="ctr">
              <a:buNone/>
              <a:defRPr sz="1877"/>
            </a:lvl6pPr>
            <a:lvl7pPr marL="3219252" indent="0" algn="ctr">
              <a:buNone/>
              <a:defRPr sz="1877"/>
            </a:lvl7pPr>
            <a:lvl8pPr marL="3755794" indent="0" algn="ctr">
              <a:buNone/>
              <a:defRPr sz="1877"/>
            </a:lvl8pPr>
            <a:lvl9pPr marL="4292336" indent="0" algn="ctr">
              <a:buNone/>
              <a:defRPr sz="1877"/>
            </a:lvl9pPr>
          </a:lstStyle>
          <a:p>
            <a:r>
              <a:rPr lang="en-US" dirty="0"/>
              <a:t>Date, Location [if relevant]</a:t>
            </a:r>
          </a:p>
        </p:txBody>
      </p:sp>
      <p:sp>
        <p:nvSpPr>
          <p:cNvPr id="6" name="Text Box 4">
            <a:extLst>
              <a:ext uri="{FF2B5EF4-FFF2-40B4-BE49-F238E27FC236}">
                <a16:creationId xmlns:a16="http://schemas.microsoft.com/office/drawing/2014/main" id="{733EB1D2-9EB5-4BBA-9043-DD9322866AB7}"/>
              </a:ext>
            </a:extLst>
          </p:cNvPr>
          <p:cNvSpPr txBox="1"/>
          <p:nvPr userDrawn="1"/>
        </p:nvSpPr>
        <p:spPr>
          <a:xfrm>
            <a:off x="3434080" y="5746762"/>
            <a:ext cx="5323840" cy="406400"/>
          </a:xfrm>
          <a:prstGeom prst="rect">
            <a:avLst/>
          </a:prstGeom>
          <a:solidFill>
            <a:schemeClr val="lt1"/>
          </a:solidFill>
          <a:ln w="6350">
            <a:noFill/>
          </a:ln>
        </p:spPr>
        <p:txBody>
          <a:bodyPr rot="0" spcFirstLastPara="0" vert="horz" wrap="square" lIns="107315" tIns="53657" rIns="107315" bIns="53657" numCol="1" spcCol="0" rtlCol="0" fromWordArt="0" anchor="t" anchorCtr="0" forceAA="0" compatLnSpc="1">
            <a:prstTxWarp prst="textNoShape">
              <a:avLst/>
            </a:prstTxWarp>
            <a:noAutofit/>
          </a:bodyPr>
          <a:lstStyle/>
          <a:p>
            <a:pPr algn="ctr">
              <a:spcAft>
                <a:spcPts val="0"/>
              </a:spcAft>
            </a:pPr>
            <a:r>
              <a:rPr lang="en-GB" sz="1950" dirty="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3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12" name="Picture 11">
            <a:extLst>
              <a:ext uri="{FF2B5EF4-FFF2-40B4-BE49-F238E27FC236}">
                <a16:creationId xmlns:a16="http://schemas.microsoft.com/office/drawing/2014/main" id="{EE272BB6-2A8D-4435-9E86-0596521A3951}"/>
              </a:ext>
            </a:extLst>
          </p:cNvPr>
          <p:cNvPicPr>
            <a:picLocks noChangeAspect="1"/>
          </p:cNvPicPr>
          <p:nvPr userDrawn="1"/>
        </p:nvPicPr>
        <p:blipFill>
          <a:blip r:embed="rId2"/>
          <a:stretch>
            <a:fillRect/>
          </a:stretch>
        </p:blipFill>
        <p:spPr>
          <a:xfrm>
            <a:off x="8382000" y="266038"/>
            <a:ext cx="3284187" cy="741179"/>
          </a:xfrm>
          <a:prstGeom prst="rect">
            <a:avLst/>
          </a:prstGeom>
        </p:spPr>
      </p:pic>
      <p:pic>
        <p:nvPicPr>
          <p:cNvPr id="13" name="Picture 12" descr="A picture containing clipart&#10;&#10;Description generated with very high confidence">
            <a:extLst>
              <a:ext uri="{FF2B5EF4-FFF2-40B4-BE49-F238E27FC236}">
                <a16:creationId xmlns:a16="http://schemas.microsoft.com/office/drawing/2014/main" id="{87769B46-6740-4E7C-81A9-9000A20D5658}"/>
              </a:ext>
            </a:extLst>
          </p:cNvPr>
          <p:cNvPicPr>
            <a:picLocks noChangeAspect="1"/>
          </p:cNvPicPr>
          <p:nvPr userDrawn="1"/>
        </p:nvPicPr>
        <p:blipFill>
          <a:blip r:embed="rId3"/>
          <a:stretch>
            <a:fillRect/>
          </a:stretch>
        </p:blipFill>
        <p:spPr>
          <a:xfrm>
            <a:off x="10757829" y="262731"/>
            <a:ext cx="911399" cy="368065"/>
          </a:xfrm>
          <a:prstGeom prst="rect">
            <a:avLst/>
          </a:prstGeom>
        </p:spPr>
      </p:pic>
      <p:pic>
        <p:nvPicPr>
          <p:cNvPr id="14" name="Content Placeholder 16">
            <a:extLst>
              <a:ext uri="{FF2B5EF4-FFF2-40B4-BE49-F238E27FC236}">
                <a16:creationId xmlns:a16="http://schemas.microsoft.com/office/drawing/2014/main" id="{F5147BF3-6E80-4ECF-BF0F-15BE8D89CC6A}"/>
              </a:ext>
            </a:extLst>
          </p:cNvPr>
          <p:cNvPicPr>
            <a:picLocks noChangeAspect="1"/>
          </p:cNvPicPr>
          <p:nvPr userDrawn="1"/>
        </p:nvPicPr>
        <p:blipFill>
          <a:blip r:embed="rId4"/>
          <a:stretch>
            <a:fillRect/>
          </a:stretch>
        </p:blipFill>
        <p:spPr>
          <a:xfrm>
            <a:off x="1" y="6266963"/>
            <a:ext cx="12192000" cy="38088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lose slide">
    <p:spTree>
      <p:nvGrpSpPr>
        <p:cNvPr id="1" name=""/>
        <p:cNvGrpSpPr/>
        <p:nvPr/>
      </p:nvGrpSpPr>
      <p:grpSpPr>
        <a:xfrm>
          <a:off x="0" y="0"/>
          <a:ext cx="0" cy="0"/>
          <a:chOff x="0" y="0"/>
          <a:chExt cx="0" cy="0"/>
        </a:xfrm>
      </p:grpSpPr>
      <p:sp>
        <p:nvSpPr>
          <p:cNvPr id="3" name="Title 9">
            <a:extLst>
              <a:ext uri="{FF2B5EF4-FFF2-40B4-BE49-F238E27FC236}">
                <a16:creationId xmlns:a16="http://schemas.microsoft.com/office/drawing/2014/main" id="{1BFF0C81-8608-45E7-BBB8-C4075B6F8C78}"/>
              </a:ext>
            </a:extLst>
          </p:cNvPr>
          <p:cNvSpPr>
            <a:spLocks noGrp="1"/>
          </p:cNvSpPr>
          <p:nvPr>
            <p:ph type="title" hasCustomPrompt="1"/>
          </p:nvPr>
        </p:nvSpPr>
        <p:spPr>
          <a:xfrm>
            <a:off x="4551681" y="1889761"/>
            <a:ext cx="7113269" cy="2092960"/>
          </a:xfrm>
          <a:prstGeom prst="rect">
            <a:avLst/>
          </a:prstGeom>
        </p:spPr>
        <p:txBody>
          <a:bodyPr/>
          <a:lstStyle>
            <a:lvl1pPr algn="l">
              <a:defRPr sz="4225" baseline="0">
                <a:solidFill>
                  <a:srgbClr val="005EB8"/>
                </a:solidFill>
                <a:latin typeface="Arial" panose="020B0604020202020204" pitchFamily="34" charset="0"/>
                <a:cs typeface="Arial" panose="020B0604020202020204" pitchFamily="34" charset="0"/>
              </a:defRPr>
            </a:lvl1pPr>
          </a:lstStyle>
          <a:p>
            <a:r>
              <a:rPr lang="en-US" dirty="0"/>
              <a:t>Closing message</a:t>
            </a:r>
          </a:p>
        </p:txBody>
      </p:sp>
      <p:pic>
        <p:nvPicPr>
          <p:cNvPr id="11" name="Picture 10">
            <a:extLst>
              <a:ext uri="{FF2B5EF4-FFF2-40B4-BE49-F238E27FC236}">
                <a16:creationId xmlns:a16="http://schemas.microsoft.com/office/drawing/2014/main" id="{67D57BB4-C4FB-4690-9627-A916A1B2F4D3}"/>
              </a:ext>
            </a:extLst>
          </p:cNvPr>
          <p:cNvPicPr>
            <a:picLocks noChangeAspect="1"/>
          </p:cNvPicPr>
          <p:nvPr userDrawn="1"/>
        </p:nvPicPr>
        <p:blipFill rotWithShape="1">
          <a:blip r:embed="rId2"/>
          <a:srcRect l="24925" r="24919"/>
          <a:stretch/>
        </p:blipFill>
        <p:spPr>
          <a:xfrm>
            <a:off x="7240987" y="5524509"/>
            <a:ext cx="3823188" cy="788000"/>
          </a:xfrm>
          <a:prstGeom prst="rect">
            <a:avLst/>
          </a:prstGeom>
        </p:spPr>
      </p:pic>
      <p:grpSp>
        <p:nvGrpSpPr>
          <p:cNvPr id="12" name="Group 11">
            <a:extLst>
              <a:ext uri="{FF2B5EF4-FFF2-40B4-BE49-F238E27FC236}">
                <a16:creationId xmlns:a16="http://schemas.microsoft.com/office/drawing/2014/main" id="{1B06C4A3-DBAF-4066-8696-0A7F54B59A34}"/>
              </a:ext>
            </a:extLst>
          </p:cNvPr>
          <p:cNvGrpSpPr/>
          <p:nvPr userDrawn="1"/>
        </p:nvGrpSpPr>
        <p:grpSpPr>
          <a:xfrm>
            <a:off x="1529063" y="5524509"/>
            <a:ext cx="3359484" cy="757378"/>
            <a:chOff x="5841743" y="263656"/>
            <a:chExt cx="3639441" cy="757378"/>
          </a:xfrm>
        </p:grpSpPr>
        <p:pic>
          <p:nvPicPr>
            <p:cNvPr id="13" name="Picture 12">
              <a:extLst>
                <a:ext uri="{FF2B5EF4-FFF2-40B4-BE49-F238E27FC236}">
                  <a16:creationId xmlns:a16="http://schemas.microsoft.com/office/drawing/2014/main" id="{BC9A1E6C-9CF3-4E3F-99CF-1A5AA94D1B56}"/>
                </a:ext>
              </a:extLst>
            </p:cNvPr>
            <p:cNvPicPr>
              <a:picLocks noChangeAspect="1"/>
            </p:cNvPicPr>
            <p:nvPr userDrawn="1"/>
          </p:nvPicPr>
          <p:blipFill>
            <a:blip r:embed="rId3"/>
            <a:stretch>
              <a:fillRect/>
            </a:stretch>
          </p:blipFill>
          <p:spPr>
            <a:xfrm>
              <a:off x="5841743" y="263656"/>
              <a:ext cx="3635632" cy="757378"/>
            </a:xfrm>
            <a:prstGeom prst="rect">
              <a:avLst/>
            </a:prstGeom>
          </p:spPr>
        </p:pic>
        <p:pic>
          <p:nvPicPr>
            <p:cNvPr id="14" name="Picture 13" descr="A picture containing clipart&#10;&#10;Description generated with very high confidence">
              <a:extLst>
                <a:ext uri="{FF2B5EF4-FFF2-40B4-BE49-F238E27FC236}">
                  <a16:creationId xmlns:a16="http://schemas.microsoft.com/office/drawing/2014/main" id="{143F7E2A-A5E5-4FFD-B8AC-BB819EE4DFD3}"/>
                </a:ext>
              </a:extLst>
            </p:cNvPr>
            <p:cNvPicPr>
              <a:picLocks noChangeAspect="1"/>
            </p:cNvPicPr>
            <p:nvPr userDrawn="1"/>
          </p:nvPicPr>
          <p:blipFill>
            <a:blip r:embed="rId4"/>
            <a:stretch>
              <a:fillRect/>
            </a:stretch>
          </p:blipFill>
          <p:spPr>
            <a:xfrm>
              <a:off x="8515349" y="264160"/>
              <a:ext cx="965835" cy="360044"/>
            </a:xfrm>
            <a:prstGeom prst="rect">
              <a:avLst/>
            </a:prstGeom>
          </p:spPr>
        </p:pic>
      </p:grpSp>
    </p:spTree>
    <p:extLst>
      <p:ext uri="{BB962C8B-B14F-4D97-AF65-F5344CB8AC3E}">
        <p14:creationId xmlns:p14="http://schemas.microsoft.com/office/powerpoint/2010/main" val="869899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pic>
        <p:nvPicPr>
          <p:cNvPr id="2" name="Picture 1" descr="A picture containing drawing&#10;&#10;Description automatically generated">
            <a:extLst>
              <a:ext uri="{FF2B5EF4-FFF2-40B4-BE49-F238E27FC236}">
                <a16:creationId xmlns:a16="http://schemas.microsoft.com/office/drawing/2014/main" id="{9C1A2F7B-5A96-452C-8381-3ECB7C7D795B}"/>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34485" y="6426859"/>
            <a:ext cx="2252980" cy="297180"/>
          </a:xfrm>
          <a:prstGeom prst="rect">
            <a:avLst/>
          </a:prstGeom>
        </p:spPr>
      </p:pic>
      <p:pic>
        <p:nvPicPr>
          <p:cNvPr id="3" name="Picture 2" descr="A close up of a logo&#10;&#10;Description automatically generated">
            <a:extLst>
              <a:ext uri="{FF2B5EF4-FFF2-40B4-BE49-F238E27FC236}">
                <a16:creationId xmlns:a16="http://schemas.microsoft.com/office/drawing/2014/main" id="{B29E81C7-8BCE-4755-815A-3E2323F3B2E3}"/>
              </a:ext>
            </a:extLst>
          </p:cNvPr>
          <p:cNvPicPr/>
          <p:nvPr userDrawn="1"/>
        </p:nvPicPr>
        <p:blipFill rotWithShape="1">
          <a:blip r:embed="rId3" cstate="print">
            <a:extLst>
              <a:ext uri="{28A0092B-C50C-407E-A947-70E740481C1C}">
                <a14:useLocalDpi xmlns:a14="http://schemas.microsoft.com/office/drawing/2010/main" val="0"/>
              </a:ext>
            </a:extLst>
          </a:blip>
          <a:srcRect t="8333" b="45140"/>
          <a:stretch/>
        </p:blipFill>
        <p:spPr bwMode="auto">
          <a:xfrm>
            <a:off x="9896703" y="6345915"/>
            <a:ext cx="2021840" cy="35242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8286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527940" y="1343806"/>
            <a:ext cx="11137012" cy="4965553"/>
          </a:xfrm>
          <a:prstGeom prst="rect">
            <a:avLst/>
          </a:prstGeom>
          <a:ln>
            <a:noFill/>
          </a:ln>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hasCustomPrompt="1"/>
          </p:nvPr>
        </p:nvSpPr>
        <p:spPr>
          <a:xfrm>
            <a:off x="527051" y="548646"/>
            <a:ext cx="11137009" cy="611649"/>
          </a:xfrm>
          <a:prstGeom prst="rect">
            <a:avLst/>
          </a:prstGeom>
        </p:spPr>
        <p:txBody>
          <a:bodyPr/>
          <a:lstStyle>
            <a:lvl1pPr>
              <a:defRPr sz="3756" b="0">
                <a:solidFill>
                  <a:srgbClr val="005EB8"/>
                </a:solidFill>
                <a:latin typeface="Arial" panose="020B0604020202020204" pitchFamily="34" charset="0"/>
                <a:cs typeface="Arial" panose="020B0604020202020204" pitchFamily="34" charset="0"/>
              </a:defRPr>
            </a:lvl1pPr>
          </a:lstStyle>
          <a:p>
            <a:r>
              <a:rPr lang="en-US" dirty="0"/>
              <a:t>Click to edit title</a:t>
            </a:r>
            <a:endParaRPr lang="en-US" sz="3286" dirty="0">
              <a:solidFill>
                <a:srgbClr val="005EB8"/>
              </a:solidFill>
              <a:latin typeface="Arial" charset="0"/>
              <a:ea typeface="Arial" charset="0"/>
              <a:cs typeface="Arial" charset="0"/>
            </a:endParaRPr>
          </a:p>
        </p:txBody>
      </p:sp>
      <p:sp>
        <p:nvSpPr>
          <p:cNvPr id="3" name="Text Placeholder 2">
            <a:extLst>
              <a:ext uri="{FF2B5EF4-FFF2-40B4-BE49-F238E27FC236}">
                <a16:creationId xmlns:a16="http://schemas.microsoft.com/office/drawing/2014/main" id="{5DF75327-6BE0-4947-BA67-C64FE013869F}"/>
              </a:ext>
            </a:extLst>
          </p:cNvPr>
          <p:cNvSpPr>
            <a:spLocks noGrp="1"/>
          </p:cNvSpPr>
          <p:nvPr>
            <p:ph type="body" sz="quarter" idx="11" hasCustomPrompt="1"/>
          </p:nvPr>
        </p:nvSpPr>
        <p:spPr>
          <a:xfrm>
            <a:off x="527940" y="260350"/>
            <a:ext cx="8837737" cy="288926"/>
          </a:xfrm>
          <a:prstGeom prst="rect">
            <a:avLst/>
          </a:prstGeom>
        </p:spPr>
        <p:txBody>
          <a:bodyPr/>
          <a:lstStyle>
            <a:lvl1pPr marL="0" indent="0" algn="l" defTabSz="990570" rtl="0" eaLnBrk="1" latinLnBrk="0" hangingPunct="1">
              <a:lnSpc>
                <a:spcPct val="90000"/>
              </a:lnSpc>
              <a:spcBef>
                <a:spcPct val="0"/>
              </a:spcBef>
              <a:buNone/>
              <a:defRPr lang="en-GB" sz="1760" b="0" kern="1200" dirty="0">
                <a:solidFill>
                  <a:srgbClr val="005EB8"/>
                </a:solidFill>
                <a:latin typeface="Arial" panose="020B0604020202020204" pitchFamily="34" charset="0"/>
                <a:ea typeface="+mj-ea"/>
                <a:cs typeface="Arial" panose="020B0604020202020204" pitchFamily="34" charset="0"/>
              </a:defRPr>
            </a:lvl1pPr>
          </a:lstStyle>
          <a:p>
            <a:pPr lvl="0"/>
            <a:r>
              <a:rPr lang="en-US" dirty="0"/>
              <a:t>Click to edit subtitle</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and Content (2x)">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527051" y="1343804"/>
            <a:ext cx="5348165" cy="4964922"/>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hasCustomPrompt="1"/>
          </p:nvPr>
        </p:nvSpPr>
        <p:spPr>
          <a:xfrm>
            <a:off x="527051" y="548646"/>
            <a:ext cx="11137009" cy="611649"/>
          </a:xfrm>
          <a:prstGeom prst="rect">
            <a:avLst/>
          </a:prstGeom>
        </p:spPr>
        <p:txBody>
          <a:bodyPr/>
          <a:lstStyle>
            <a:lvl1pPr>
              <a:defRPr sz="3756" b="0">
                <a:solidFill>
                  <a:srgbClr val="005EB8"/>
                </a:solidFill>
                <a:latin typeface="Arial" panose="020B0604020202020204" pitchFamily="34" charset="0"/>
                <a:cs typeface="Arial" panose="020B0604020202020204" pitchFamily="34" charset="0"/>
              </a:defRPr>
            </a:lvl1pPr>
          </a:lstStyle>
          <a:p>
            <a:r>
              <a:rPr lang="en-US" dirty="0"/>
              <a:t>Click to edit title</a:t>
            </a:r>
            <a:endParaRPr lang="en-US" sz="3286" dirty="0">
              <a:solidFill>
                <a:srgbClr val="005EB8"/>
              </a:solidFill>
              <a:latin typeface="Arial" charset="0"/>
              <a:ea typeface="Arial" charset="0"/>
              <a:cs typeface="Arial" charset="0"/>
            </a:endParaRPr>
          </a:p>
        </p:txBody>
      </p:sp>
      <p:sp>
        <p:nvSpPr>
          <p:cNvPr id="3" name="Text Placeholder 2">
            <a:extLst>
              <a:ext uri="{FF2B5EF4-FFF2-40B4-BE49-F238E27FC236}">
                <a16:creationId xmlns:a16="http://schemas.microsoft.com/office/drawing/2014/main" id="{5DF75327-6BE0-4947-BA67-C64FE013869F}"/>
              </a:ext>
            </a:extLst>
          </p:cNvPr>
          <p:cNvSpPr>
            <a:spLocks noGrp="1"/>
          </p:cNvSpPr>
          <p:nvPr>
            <p:ph type="body" sz="quarter" idx="11" hasCustomPrompt="1"/>
          </p:nvPr>
        </p:nvSpPr>
        <p:spPr>
          <a:xfrm>
            <a:off x="527940" y="260350"/>
            <a:ext cx="8837737" cy="288926"/>
          </a:xfrm>
          <a:prstGeom prst="rect">
            <a:avLst/>
          </a:prstGeom>
        </p:spPr>
        <p:txBody>
          <a:bodyPr/>
          <a:lstStyle>
            <a:lvl1pPr marL="0" indent="0" algn="l" defTabSz="990570" rtl="0" eaLnBrk="1" latinLnBrk="0" hangingPunct="1">
              <a:lnSpc>
                <a:spcPct val="90000"/>
              </a:lnSpc>
              <a:spcBef>
                <a:spcPct val="0"/>
              </a:spcBef>
              <a:buNone/>
              <a:defRPr lang="en-GB" sz="1760" b="0" kern="1200" dirty="0">
                <a:solidFill>
                  <a:srgbClr val="005EB8"/>
                </a:solidFill>
                <a:latin typeface="Arial" panose="020B0604020202020204" pitchFamily="34" charset="0"/>
                <a:ea typeface="+mj-ea"/>
                <a:cs typeface="Arial" panose="020B0604020202020204" pitchFamily="34" charset="0"/>
              </a:defRPr>
            </a:lvl1pPr>
          </a:lstStyle>
          <a:p>
            <a:pPr lvl="0"/>
            <a:r>
              <a:rPr lang="en-US" dirty="0"/>
              <a:t>Click to edit subtitle</a:t>
            </a:r>
            <a:endParaRPr lang="en-GB" dirty="0"/>
          </a:p>
        </p:txBody>
      </p:sp>
      <p:sp>
        <p:nvSpPr>
          <p:cNvPr id="5" name="Content Placeholder 9">
            <a:extLst>
              <a:ext uri="{FF2B5EF4-FFF2-40B4-BE49-F238E27FC236}">
                <a16:creationId xmlns:a16="http://schemas.microsoft.com/office/drawing/2014/main" id="{F42FD9BE-2B70-47A5-BF67-F9729A4CE169}"/>
              </a:ext>
            </a:extLst>
          </p:cNvPr>
          <p:cNvSpPr>
            <a:spLocks noGrp="1"/>
          </p:cNvSpPr>
          <p:nvPr>
            <p:ph sz="quarter" idx="12"/>
          </p:nvPr>
        </p:nvSpPr>
        <p:spPr>
          <a:xfrm>
            <a:off x="6315895" y="1343172"/>
            <a:ext cx="5348165" cy="4966184"/>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270976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527053" y="1343806"/>
            <a:ext cx="11137409" cy="4964921"/>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hasCustomPrompt="1"/>
          </p:nvPr>
        </p:nvSpPr>
        <p:spPr>
          <a:xfrm>
            <a:off x="527052" y="548646"/>
            <a:ext cx="11137408" cy="611649"/>
          </a:xfrm>
          <a:prstGeom prst="rect">
            <a:avLst/>
          </a:prstGeom>
        </p:spPr>
        <p:txBody>
          <a:bodyPr/>
          <a:lstStyle>
            <a:lvl1pPr>
              <a:defRPr sz="3756" b="0">
                <a:solidFill>
                  <a:srgbClr val="005EB8"/>
                </a:solidFill>
                <a:latin typeface="Arial" panose="020B0604020202020204" pitchFamily="34" charset="0"/>
                <a:cs typeface="Arial" panose="020B0604020202020204" pitchFamily="34" charset="0"/>
              </a:defRPr>
            </a:lvl1pPr>
          </a:lstStyle>
          <a:p>
            <a:r>
              <a:rPr lang="en-US" dirty="0"/>
              <a:t>Click to edit title</a:t>
            </a:r>
            <a:endParaRPr lang="en-US" sz="3286" dirty="0">
              <a:solidFill>
                <a:srgbClr val="005EB8"/>
              </a:solidFill>
              <a:latin typeface="Arial" charset="0"/>
              <a:ea typeface="Arial" charset="0"/>
              <a:cs typeface="Arial" charset="0"/>
            </a:endParaRPr>
          </a:p>
        </p:txBody>
      </p:sp>
    </p:spTree>
    <p:extLst>
      <p:ext uri="{BB962C8B-B14F-4D97-AF65-F5344CB8AC3E}">
        <p14:creationId xmlns:p14="http://schemas.microsoft.com/office/powerpoint/2010/main" val="1843899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2x)">
    <p:spTree>
      <p:nvGrpSpPr>
        <p:cNvPr id="1" name=""/>
        <p:cNvGrpSpPr/>
        <p:nvPr/>
      </p:nvGrpSpPr>
      <p:grpSpPr>
        <a:xfrm>
          <a:off x="0" y="0"/>
          <a:ext cx="0" cy="0"/>
          <a:chOff x="0" y="0"/>
          <a:chExt cx="0" cy="0"/>
        </a:xfrm>
      </p:grpSpPr>
      <p:sp>
        <p:nvSpPr>
          <p:cNvPr id="11" name="Title 10"/>
          <p:cNvSpPr>
            <a:spLocks noGrp="1"/>
          </p:cNvSpPr>
          <p:nvPr>
            <p:ph type="title" hasCustomPrompt="1"/>
          </p:nvPr>
        </p:nvSpPr>
        <p:spPr>
          <a:xfrm>
            <a:off x="527051" y="548646"/>
            <a:ext cx="11137009" cy="611649"/>
          </a:xfrm>
          <a:prstGeom prst="rect">
            <a:avLst/>
          </a:prstGeom>
        </p:spPr>
        <p:txBody>
          <a:bodyPr/>
          <a:lstStyle>
            <a:lvl1pPr>
              <a:defRPr sz="3756" b="0">
                <a:solidFill>
                  <a:srgbClr val="005EB8"/>
                </a:solidFill>
                <a:latin typeface="Arial" panose="020B0604020202020204" pitchFamily="34" charset="0"/>
                <a:cs typeface="Arial" panose="020B0604020202020204" pitchFamily="34" charset="0"/>
              </a:defRPr>
            </a:lvl1pPr>
          </a:lstStyle>
          <a:p>
            <a:r>
              <a:rPr lang="en-US" dirty="0"/>
              <a:t>Click to edit title</a:t>
            </a:r>
            <a:endParaRPr lang="en-US" sz="3286" dirty="0">
              <a:solidFill>
                <a:srgbClr val="005EB8"/>
              </a:solidFill>
              <a:latin typeface="Arial" charset="0"/>
              <a:ea typeface="Arial" charset="0"/>
              <a:cs typeface="Arial" charset="0"/>
            </a:endParaRPr>
          </a:p>
        </p:txBody>
      </p:sp>
      <p:sp>
        <p:nvSpPr>
          <p:cNvPr id="6" name="Content Placeholder 9">
            <a:extLst>
              <a:ext uri="{FF2B5EF4-FFF2-40B4-BE49-F238E27FC236}">
                <a16:creationId xmlns:a16="http://schemas.microsoft.com/office/drawing/2014/main" id="{4FC365EA-E211-4639-BC6D-BD134AA2FB80}"/>
              </a:ext>
            </a:extLst>
          </p:cNvPr>
          <p:cNvSpPr>
            <a:spLocks noGrp="1"/>
          </p:cNvSpPr>
          <p:nvPr>
            <p:ph sz="quarter" idx="10"/>
          </p:nvPr>
        </p:nvSpPr>
        <p:spPr>
          <a:xfrm>
            <a:off x="527051" y="1343804"/>
            <a:ext cx="5348165" cy="4964922"/>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9">
            <a:extLst>
              <a:ext uri="{FF2B5EF4-FFF2-40B4-BE49-F238E27FC236}">
                <a16:creationId xmlns:a16="http://schemas.microsoft.com/office/drawing/2014/main" id="{CD102AD5-AB72-422B-809C-AF3801689FEC}"/>
              </a:ext>
            </a:extLst>
          </p:cNvPr>
          <p:cNvSpPr>
            <a:spLocks noGrp="1"/>
          </p:cNvSpPr>
          <p:nvPr>
            <p:ph sz="quarter" idx="12"/>
          </p:nvPr>
        </p:nvSpPr>
        <p:spPr>
          <a:xfrm>
            <a:off x="6315895" y="1343172"/>
            <a:ext cx="5348165" cy="4966184"/>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745248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break_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8E391-371E-4F87-A418-0151EB713946}"/>
              </a:ext>
            </a:extLst>
          </p:cNvPr>
          <p:cNvSpPr/>
          <p:nvPr userDrawn="1"/>
        </p:nvSpPr>
        <p:spPr>
          <a:xfrm>
            <a:off x="0" y="1265386"/>
            <a:ext cx="12192000" cy="432261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12"/>
          </a:p>
        </p:txBody>
      </p:sp>
      <p:sp>
        <p:nvSpPr>
          <p:cNvPr id="3" name="Title 9">
            <a:extLst>
              <a:ext uri="{FF2B5EF4-FFF2-40B4-BE49-F238E27FC236}">
                <a16:creationId xmlns:a16="http://schemas.microsoft.com/office/drawing/2014/main" id="{D3092788-E33B-4AD5-AE05-3029C124BE2D}"/>
              </a:ext>
            </a:extLst>
          </p:cNvPr>
          <p:cNvSpPr>
            <a:spLocks noGrp="1"/>
          </p:cNvSpPr>
          <p:nvPr>
            <p:ph type="title" hasCustomPrompt="1"/>
          </p:nvPr>
        </p:nvSpPr>
        <p:spPr>
          <a:xfrm>
            <a:off x="527051" y="2565997"/>
            <a:ext cx="11137410" cy="1726013"/>
          </a:xfrm>
          <a:prstGeom prst="rect">
            <a:avLst/>
          </a:prstGeom>
        </p:spPr>
        <p:txBody>
          <a:bodyPr/>
          <a:lstStyle>
            <a:lvl1pPr>
              <a:defRPr sz="4225" baseline="0">
                <a:solidFill>
                  <a:schemeClr val="bg1"/>
                </a:solidFill>
                <a:latin typeface="Arial" panose="020B0604020202020204" pitchFamily="34" charset="0"/>
                <a:cs typeface="Arial" panose="020B0604020202020204" pitchFamily="34" charset="0"/>
              </a:defRPr>
            </a:lvl1pPr>
          </a:lstStyle>
          <a:p>
            <a:r>
              <a:rPr lang="en-US" dirty="0"/>
              <a:t>Slide break title</a:t>
            </a:r>
          </a:p>
        </p:txBody>
      </p:sp>
    </p:spTree>
    <p:extLst>
      <p:ext uri="{BB962C8B-B14F-4D97-AF65-F5344CB8AC3E}">
        <p14:creationId xmlns:p14="http://schemas.microsoft.com/office/powerpoint/2010/main" val="74614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break_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8E391-371E-4F87-A418-0151EB713946}"/>
              </a:ext>
            </a:extLst>
          </p:cNvPr>
          <p:cNvSpPr/>
          <p:nvPr userDrawn="1"/>
        </p:nvSpPr>
        <p:spPr>
          <a:xfrm>
            <a:off x="0" y="1265386"/>
            <a:ext cx="12192000" cy="432261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12"/>
          </a:p>
        </p:txBody>
      </p:sp>
      <p:sp>
        <p:nvSpPr>
          <p:cNvPr id="3" name="Title 9">
            <a:extLst>
              <a:ext uri="{FF2B5EF4-FFF2-40B4-BE49-F238E27FC236}">
                <a16:creationId xmlns:a16="http://schemas.microsoft.com/office/drawing/2014/main" id="{D3092788-E33B-4AD5-AE05-3029C124BE2D}"/>
              </a:ext>
            </a:extLst>
          </p:cNvPr>
          <p:cNvSpPr>
            <a:spLocks noGrp="1"/>
          </p:cNvSpPr>
          <p:nvPr>
            <p:ph type="title" hasCustomPrompt="1"/>
          </p:nvPr>
        </p:nvSpPr>
        <p:spPr>
          <a:xfrm>
            <a:off x="527051" y="2565997"/>
            <a:ext cx="11137410" cy="1726013"/>
          </a:xfrm>
          <a:prstGeom prst="rect">
            <a:avLst/>
          </a:prstGeom>
        </p:spPr>
        <p:txBody>
          <a:bodyPr/>
          <a:lstStyle>
            <a:lvl1pPr>
              <a:defRPr sz="4225" baseline="0">
                <a:solidFill>
                  <a:schemeClr val="bg1"/>
                </a:solidFill>
                <a:latin typeface="Arial" panose="020B0604020202020204" pitchFamily="34" charset="0"/>
                <a:cs typeface="Arial" panose="020B0604020202020204" pitchFamily="34" charset="0"/>
              </a:defRPr>
            </a:lvl1pPr>
          </a:lstStyle>
          <a:p>
            <a:r>
              <a:rPr lang="en-US" dirty="0"/>
              <a:t>Slide break title</a:t>
            </a:r>
          </a:p>
        </p:txBody>
      </p:sp>
    </p:spTree>
    <p:extLst>
      <p:ext uri="{BB962C8B-B14F-4D97-AF65-F5344CB8AC3E}">
        <p14:creationId xmlns:p14="http://schemas.microsoft.com/office/powerpoint/2010/main" val="2449868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break_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8E391-371E-4F87-A418-0151EB713946}"/>
              </a:ext>
            </a:extLst>
          </p:cNvPr>
          <p:cNvSpPr/>
          <p:nvPr userDrawn="1"/>
        </p:nvSpPr>
        <p:spPr>
          <a:xfrm>
            <a:off x="0" y="1265386"/>
            <a:ext cx="12192000" cy="4322617"/>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12"/>
          </a:p>
        </p:txBody>
      </p:sp>
      <p:sp>
        <p:nvSpPr>
          <p:cNvPr id="3" name="Title 9">
            <a:extLst>
              <a:ext uri="{FF2B5EF4-FFF2-40B4-BE49-F238E27FC236}">
                <a16:creationId xmlns:a16="http://schemas.microsoft.com/office/drawing/2014/main" id="{D3092788-E33B-4AD5-AE05-3029C124BE2D}"/>
              </a:ext>
            </a:extLst>
          </p:cNvPr>
          <p:cNvSpPr>
            <a:spLocks noGrp="1"/>
          </p:cNvSpPr>
          <p:nvPr>
            <p:ph type="title" hasCustomPrompt="1"/>
          </p:nvPr>
        </p:nvSpPr>
        <p:spPr>
          <a:xfrm>
            <a:off x="527051" y="2565997"/>
            <a:ext cx="11137410" cy="1726013"/>
          </a:xfrm>
          <a:prstGeom prst="rect">
            <a:avLst/>
          </a:prstGeom>
        </p:spPr>
        <p:txBody>
          <a:bodyPr/>
          <a:lstStyle>
            <a:lvl1pPr>
              <a:defRPr sz="4225" baseline="0">
                <a:solidFill>
                  <a:schemeClr val="bg1"/>
                </a:solidFill>
                <a:latin typeface="Arial" panose="020B0604020202020204" pitchFamily="34" charset="0"/>
                <a:cs typeface="Arial" panose="020B0604020202020204" pitchFamily="34" charset="0"/>
              </a:defRPr>
            </a:lvl1pPr>
          </a:lstStyle>
          <a:p>
            <a:r>
              <a:rPr lang="en-US" dirty="0"/>
              <a:t>Slide break title</a:t>
            </a:r>
          </a:p>
        </p:txBody>
      </p:sp>
    </p:spTree>
    <p:extLst>
      <p:ext uri="{BB962C8B-B14F-4D97-AF65-F5344CB8AC3E}">
        <p14:creationId xmlns:p14="http://schemas.microsoft.com/office/powerpoint/2010/main" val="2644471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 break_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8E391-371E-4F87-A418-0151EB713946}"/>
              </a:ext>
            </a:extLst>
          </p:cNvPr>
          <p:cNvSpPr/>
          <p:nvPr userDrawn="1"/>
        </p:nvSpPr>
        <p:spPr>
          <a:xfrm>
            <a:off x="0" y="1265386"/>
            <a:ext cx="12192000" cy="4322617"/>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12"/>
          </a:p>
        </p:txBody>
      </p:sp>
      <p:sp>
        <p:nvSpPr>
          <p:cNvPr id="3" name="Title 9">
            <a:extLst>
              <a:ext uri="{FF2B5EF4-FFF2-40B4-BE49-F238E27FC236}">
                <a16:creationId xmlns:a16="http://schemas.microsoft.com/office/drawing/2014/main" id="{D3092788-E33B-4AD5-AE05-3029C124BE2D}"/>
              </a:ext>
            </a:extLst>
          </p:cNvPr>
          <p:cNvSpPr>
            <a:spLocks noGrp="1"/>
          </p:cNvSpPr>
          <p:nvPr>
            <p:ph type="title" hasCustomPrompt="1"/>
          </p:nvPr>
        </p:nvSpPr>
        <p:spPr>
          <a:xfrm>
            <a:off x="527051" y="2565997"/>
            <a:ext cx="11137410" cy="1726013"/>
          </a:xfrm>
          <a:prstGeom prst="rect">
            <a:avLst/>
          </a:prstGeom>
        </p:spPr>
        <p:txBody>
          <a:bodyPr/>
          <a:lstStyle>
            <a:lvl1pPr>
              <a:defRPr sz="4225" baseline="0">
                <a:solidFill>
                  <a:schemeClr val="bg1"/>
                </a:solidFill>
                <a:latin typeface="Arial" panose="020B0604020202020204" pitchFamily="34" charset="0"/>
                <a:cs typeface="Arial" panose="020B0604020202020204" pitchFamily="34" charset="0"/>
              </a:defRPr>
            </a:lvl1pPr>
          </a:lstStyle>
          <a:p>
            <a:r>
              <a:rPr lang="en-US" dirty="0"/>
              <a:t>Slide break title</a:t>
            </a:r>
          </a:p>
        </p:txBody>
      </p:sp>
    </p:spTree>
    <p:extLst>
      <p:ext uri="{BB962C8B-B14F-4D97-AF65-F5344CB8AC3E}">
        <p14:creationId xmlns:p14="http://schemas.microsoft.com/office/powerpoint/2010/main" val="1233132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p:cNvSpPr txBox="1"/>
          <p:nvPr userDrawn="1"/>
        </p:nvSpPr>
        <p:spPr>
          <a:xfrm>
            <a:off x="11275090" y="6315642"/>
            <a:ext cx="863150" cy="308995"/>
          </a:xfrm>
          <a:prstGeom prst="rect">
            <a:avLst/>
          </a:prstGeom>
          <a:noFill/>
        </p:spPr>
        <p:txBody>
          <a:bodyPr wrap="square" rtlCol="0">
            <a:spAutoFit/>
          </a:bodyPr>
          <a:lstStyle/>
          <a:p>
            <a:pPr algn="l"/>
            <a:r>
              <a:rPr lang="en-US" sz="1408" dirty="0">
                <a:solidFill>
                  <a:schemeClr val="accent1"/>
                </a:solidFill>
                <a:latin typeface="Arial" panose="020B0604020202020204" pitchFamily="34" charset="0"/>
                <a:cs typeface="Arial" panose="020B0604020202020204" pitchFamily="34" charset="0"/>
              </a:rPr>
              <a:t>|</a:t>
            </a:r>
            <a:r>
              <a:rPr lang="en-US" sz="1408" dirty="0">
                <a:solidFill>
                  <a:srgbClr val="005EB8"/>
                </a:solidFill>
                <a:latin typeface="Arial" panose="020B0604020202020204" pitchFamily="34" charset="0"/>
                <a:cs typeface="Arial" panose="020B0604020202020204" pitchFamily="34" charset="0"/>
              </a:rPr>
              <a:t> </a:t>
            </a:r>
            <a:fld id="{34F92BC6-D7C3-584B-87F2-0B845776A5AD}" type="slidenum">
              <a:rPr lang="en-US" sz="1408" smtClean="0">
                <a:solidFill>
                  <a:schemeClr val="accent3">
                    <a:lumMod val="60000"/>
                    <a:lumOff val="40000"/>
                  </a:schemeClr>
                </a:solidFill>
                <a:latin typeface="Arial" panose="020B0604020202020204" pitchFamily="34" charset="0"/>
                <a:cs typeface="Arial" panose="020B0604020202020204" pitchFamily="34" charset="0"/>
              </a:rPr>
              <a:pPr algn="l"/>
              <a:t>‹#›</a:t>
            </a:fld>
            <a:endParaRPr lang="en-US" sz="1408" dirty="0">
              <a:solidFill>
                <a:srgbClr val="005EB8"/>
              </a:solidFill>
              <a:latin typeface="Arial" panose="020B0604020202020204" pitchFamily="34" charset="0"/>
              <a:cs typeface="Arial" panose="020B0604020202020204" pitchFamily="34" charset="0"/>
            </a:endParaRPr>
          </a:p>
        </p:txBody>
      </p:sp>
      <p:pic>
        <p:nvPicPr>
          <p:cNvPr id="7" name="Picture 6" descr="A picture containing clipart&#10;&#10;Description generated with very high confidence">
            <a:extLst>
              <a:ext uri="{FF2B5EF4-FFF2-40B4-BE49-F238E27FC236}">
                <a16:creationId xmlns:a16="http://schemas.microsoft.com/office/drawing/2014/main" id="{A2A43156-4C54-4D45-8C7C-DF6BEC8F9390}"/>
              </a:ext>
            </a:extLst>
          </p:cNvPr>
          <p:cNvPicPr>
            <a:picLocks/>
          </p:cNvPicPr>
          <p:nvPr userDrawn="1"/>
        </p:nvPicPr>
        <p:blipFill>
          <a:blip r:embed="rId13"/>
          <a:stretch>
            <a:fillRect/>
          </a:stretch>
        </p:blipFill>
        <p:spPr>
          <a:xfrm>
            <a:off x="10944427" y="260350"/>
            <a:ext cx="723600" cy="291979"/>
          </a:xfrm>
          <a:prstGeom prst="rect">
            <a:avLst/>
          </a:prstGeom>
        </p:spPr>
      </p:pic>
    </p:spTree>
    <p:extLst>
      <p:ext uri="{BB962C8B-B14F-4D97-AF65-F5344CB8AC3E}">
        <p14:creationId xmlns:p14="http://schemas.microsoft.com/office/powerpoint/2010/main" val="266261087"/>
      </p:ext>
    </p:extLst>
  </p:cSld>
  <p:clrMap bg1="lt1" tx1="dk1" bg2="lt2" tx2="dk2" accent1="accent1" accent2="accent2" accent3="accent3" accent4="accent4" accent5="accent5" accent6="accent6" hlink="hlink" folHlink="folHlink"/>
  <p:sldLayoutIdLst>
    <p:sldLayoutId id="2147483691" r:id="rId1"/>
    <p:sldLayoutId id="2147483662" r:id="rId2"/>
    <p:sldLayoutId id="2147483726" r:id="rId3"/>
    <p:sldLayoutId id="2147483716" r:id="rId4"/>
    <p:sldLayoutId id="2147483727" r:id="rId5"/>
    <p:sldLayoutId id="2147483722" r:id="rId6"/>
    <p:sldLayoutId id="2147483723" r:id="rId7"/>
    <p:sldLayoutId id="2147483724" r:id="rId8"/>
    <p:sldLayoutId id="2147483725" r:id="rId9"/>
    <p:sldLayoutId id="2147483721" r:id="rId10"/>
    <p:sldLayoutId id="2147483728" r:id="rId11"/>
  </p:sldLayoutIdLst>
  <p:hf hdr="0" dt="0"/>
  <p:txStyles>
    <p:titleStyle>
      <a:lvl1pPr algn="l" defTabSz="1073084" rtl="0" eaLnBrk="1" latinLnBrk="0" hangingPunct="1">
        <a:lnSpc>
          <a:spcPct val="90000"/>
        </a:lnSpc>
        <a:spcBef>
          <a:spcPct val="0"/>
        </a:spcBef>
        <a:buNone/>
        <a:defRPr sz="5164" kern="1200">
          <a:solidFill>
            <a:schemeClr val="tx1"/>
          </a:solidFill>
          <a:latin typeface="+mj-lt"/>
          <a:ea typeface="+mj-ea"/>
          <a:cs typeface="+mj-cs"/>
        </a:defRPr>
      </a:lvl1pPr>
    </p:titleStyle>
    <p:bodyStyle>
      <a:lvl1pPr marL="268271" indent="-268271" algn="l" defTabSz="1073084" rtl="0" eaLnBrk="1" latinLnBrk="0" hangingPunct="1">
        <a:lnSpc>
          <a:spcPct val="90000"/>
        </a:lnSpc>
        <a:spcBef>
          <a:spcPts val="1173"/>
        </a:spcBef>
        <a:buFont typeface="Arial" panose="020B0604020202020204" pitchFamily="34" charset="0"/>
        <a:buChar char="•"/>
        <a:defRPr sz="3286" kern="1200">
          <a:solidFill>
            <a:schemeClr val="tx1"/>
          </a:solidFill>
          <a:latin typeface="+mn-lt"/>
          <a:ea typeface="+mn-ea"/>
          <a:cs typeface="+mn-cs"/>
        </a:defRPr>
      </a:lvl1pPr>
      <a:lvl2pPr marL="804813" indent="-268271" algn="l" defTabSz="1073084" rtl="0" eaLnBrk="1" latinLnBrk="0" hangingPunct="1">
        <a:lnSpc>
          <a:spcPct val="90000"/>
        </a:lnSpc>
        <a:spcBef>
          <a:spcPts val="587"/>
        </a:spcBef>
        <a:buFont typeface="Arial" panose="020B0604020202020204" pitchFamily="34" charset="0"/>
        <a:buChar char="•"/>
        <a:defRPr sz="2817" kern="1200">
          <a:solidFill>
            <a:schemeClr val="tx1"/>
          </a:solidFill>
          <a:latin typeface="+mn-lt"/>
          <a:ea typeface="+mn-ea"/>
          <a:cs typeface="+mn-cs"/>
        </a:defRPr>
      </a:lvl2pPr>
      <a:lvl3pPr marL="1341355" indent="-268271" algn="l" defTabSz="1073084" rtl="0" eaLnBrk="1" latinLnBrk="0" hangingPunct="1">
        <a:lnSpc>
          <a:spcPct val="90000"/>
        </a:lnSpc>
        <a:spcBef>
          <a:spcPts val="587"/>
        </a:spcBef>
        <a:buFont typeface="Arial" panose="020B0604020202020204" pitchFamily="34" charset="0"/>
        <a:buChar char="•"/>
        <a:defRPr sz="2348" kern="1200">
          <a:solidFill>
            <a:schemeClr val="tx1"/>
          </a:solidFill>
          <a:latin typeface="+mn-lt"/>
          <a:ea typeface="+mn-ea"/>
          <a:cs typeface="+mn-cs"/>
        </a:defRPr>
      </a:lvl3pPr>
      <a:lvl4pPr marL="1877897"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4pPr>
      <a:lvl5pPr marL="2414438"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p:bodyStyle>
    <p:otherStyle>
      <a:defPPr>
        <a:defRPr lang="en-US"/>
      </a:defPPr>
      <a:lvl1pPr marL="0" algn="l" defTabSz="1073084" rtl="0" eaLnBrk="1" latinLnBrk="0" hangingPunct="1">
        <a:defRPr sz="2112" kern="1200">
          <a:solidFill>
            <a:schemeClr val="tx1"/>
          </a:solidFill>
          <a:latin typeface="+mn-lt"/>
          <a:ea typeface="+mn-ea"/>
          <a:cs typeface="+mn-cs"/>
        </a:defRPr>
      </a:lvl1pPr>
      <a:lvl2pPr marL="536542" algn="l" defTabSz="1073084" rtl="0" eaLnBrk="1" latinLnBrk="0" hangingPunct="1">
        <a:defRPr sz="2112" kern="1200">
          <a:solidFill>
            <a:schemeClr val="tx1"/>
          </a:solidFill>
          <a:latin typeface="+mn-lt"/>
          <a:ea typeface="+mn-ea"/>
          <a:cs typeface="+mn-cs"/>
        </a:defRPr>
      </a:lvl2pPr>
      <a:lvl3pPr marL="1073084" algn="l" defTabSz="1073084" rtl="0" eaLnBrk="1" latinLnBrk="0" hangingPunct="1">
        <a:defRPr sz="2112" kern="1200">
          <a:solidFill>
            <a:schemeClr val="tx1"/>
          </a:solidFill>
          <a:latin typeface="+mn-lt"/>
          <a:ea typeface="+mn-ea"/>
          <a:cs typeface="+mn-cs"/>
        </a:defRPr>
      </a:lvl3pPr>
      <a:lvl4pPr marL="1609626" algn="l" defTabSz="1073084" rtl="0" eaLnBrk="1" latinLnBrk="0" hangingPunct="1">
        <a:defRPr sz="2112" kern="1200">
          <a:solidFill>
            <a:schemeClr val="tx1"/>
          </a:solidFill>
          <a:latin typeface="+mn-lt"/>
          <a:ea typeface="+mn-ea"/>
          <a:cs typeface="+mn-cs"/>
        </a:defRPr>
      </a:lvl4pPr>
      <a:lvl5pPr marL="2146168" algn="l" defTabSz="1073084" rtl="0" eaLnBrk="1" latinLnBrk="0" hangingPunct="1">
        <a:defRPr sz="2112" kern="1200">
          <a:solidFill>
            <a:schemeClr val="tx1"/>
          </a:solidFill>
          <a:latin typeface="+mn-lt"/>
          <a:ea typeface="+mn-ea"/>
          <a:cs typeface="+mn-cs"/>
        </a:defRPr>
      </a:lvl5pPr>
      <a:lvl6pPr marL="2682710" algn="l" defTabSz="1073084" rtl="0" eaLnBrk="1" latinLnBrk="0" hangingPunct="1">
        <a:defRPr sz="2112" kern="1200">
          <a:solidFill>
            <a:schemeClr val="tx1"/>
          </a:solidFill>
          <a:latin typeface="+mn-lt"/>
          <a:ea typeface="+mn-ea"/>
          <a:cs typeface="+mn-cs"/>
        </a:defRPr>
      </a:lvl6pPr>
      <a:lvl7pPr marL="3219252" algn="l" defTabSz="1073084" rtl="0" eaLnBrk="1" latinLnBrk="0" hangingPunct="1">
        <a:defRPr sz="2112" kern="1200">
          <a:solidFill>
            <a:schemeClr val="tx1"/>
          </a:solidFill>
          <a:latin typeface="+mn-lt"/>
          <a:ea typeface="+mn-ea"/>
          <a:cs typeface="+mn-cs"/>
        </a:defRPr>
      </a:lvl7pPr>
      <a:lvl8pPr marL="3755794" algn="l" defTabSz="1073084" rtl="0" eaLnBrk="1" latinLnBrk="0" hangingPunct="1">
        <a:defRPr sz="2112" kern="1200">
          <a:solidFill>
            <a:schemeClr val="tx1"/>
          </a:solidFill>
          <a:latin typeface="+mn-lt"/>
          <a:ea typeface="+mn-ea"/>
          <a:cs typeface="+mn-cs"/>
        </a:defRPr>
      </a:lvl8pPr>
      <a:lvl9pPr marL="4292336" algn="l" defTabSz="1073084" rtl="0" eaLnBrk="1" latinLnBrk="0" hangingPunct="1">
        <a:defRPr sz="211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490" userDrawn="1">
          <p15:clr>
            <a:srgbClr val="F26B43"/>
          </p15:clr>
        </p15:guide>
        <p15:guide id="3" orient="horz" pos="346" userDrawn="1">
          <p15:clr>
            <a:srgbClr val="F26B43"/>
          </p15:clr>
        </p15:guide>
        <p15:guide id="4" orient="horz" pos="3974" userDrawn="1">
          <p15:clr>
            <a:srgbClr val="F26B43"/>
          </p15:clr>
        </p15:guide>
        <p15:guide id="5" pos="7348" userDrawn="1">
          <p15:clr>
            <a:srgbClr val="F26B43"/>
          </p15:clr>
        </p15:guide>
        <p15:guide id="6" pos="7190" userDrawn="1">
          <p15:clr>
            <a:srgbClr val="F26B43"/>
          </p15:clr>
        </p15:guide>
        <p15:guide id="7" pos="332" userDrawn="1">
          <p15:clr>
            <a:srgbClr val="F26B43"/>
          </p15:clr>
        </p15:guide>
        <p15:guide id="8" pos="3701" userDrawn="1">
          <p15:clr>
            <a:srgbClr val="F26B43"/>
          </p15:clr>
        </p15:guide>
        <p15:guide id="9" pos="3979" userDrawn="1">
          <p15:clr>
            <a:srgbClr val="F26B43"/>
          </p15:clr>
        </p15:guide>
        <p15:guide id="10" orient="horz" pos="164" userDrawn="1">
          <p15:clr>
            <a:srgbClr val="F26B43"/>
          </p15:clr>
        </p15:guide>
        <p15:guide id="11" orient="horz" pos="415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80349-B9D1-4318-ADB9-22BFA1942A14}"/>
              </a:ext>
            </a:extLst>
          </p:cNvPr>
          <p:cNvSpPr>
            <a:spLocks noGrp="1"/>
          </p:cNvSpPr>
          <p:nvPr>
            <p:ph type="title"/>
          </p:nvPr>
        </p:nvSpPr>
        <p:spPr>
          <a:xfrm>
            <a:off x="527540" y="1914525"/>
            <a:ext cx="11136924" cy="2579373"/>
          </a:xfrm>
        </p:spPr>
        <p:txBody>
          <a:bodyPr/>
          <a:lstStyle/>
          <a:p>
            <a:r>
              <a:rPr lang="en-GB" dirty="0"/>
              <a:t>Exploring the ICU Education Experience Across London During the COVID Pandemic: </a:t>
            </a:r>
            <a:r>
              <a:rPr lang="en-US" dirty="0"/>
              <a:t>Survey Results </a:t>
            </a:r>
            <a:br>
              <a:rPr lang="en-US" dirty="0"/>
            </a:br>
            <a:br>
              <a:rPr lang="en-US" sz="3600" b="0" dirty="0"/>
            </a:br>
            <a:r>
              <a:rPr lang="en-US" sz="3600" b="0" dirty="0">
                <a:solidFill>
                  <a:schemeClr val="accent3"/>
                </a:solidFill>
              </a:rPr>
              <a:t>Speech and Language Therapists Redeployed to ICU </a:t>
            </a:r>
            <a:br>
              <a:rPr lang="en-US" sz="3600" b="0" dirty="0"/>
            </a:br>
            <a:endParaRPr lang="en-GB" sz="3600" b="0" dirty="0"/>
          </a:p>
        </p:txBody>
      </p:sp>
      <p:sp>
        <p:nvSpPr>
          <p:cNvPr id="3" name="Subtitle 2">
            <a:extLst>
              <a:ext uri="{FF2B5EF4-FFF2-40B4-BE49-F238E27FC236}">
                <a16:creationId xmlns:a16="http://schemas.microsoft.com/office/drawing/2014/main" id="{0AF694AA-D88C-4F9E-B7D7-6E67CC9B7C72}"/>
              </a:ext>
            </a:extLst>
          </p:cNvPr>
          <p:cNvSpPr>
            <a:spLocks noGrp="1"/>
          </p:cNvSpPr>
          <p:nvPr>
            <p:ph type="subTitle" idx="1"/>
          </p:nvPr>
        </p:nvSpPr>
        <p:spPr>
          <a:xfrm>
            <a:off x="527540" y="4844093"/>
            <a:ext cx="11136924" cy="473244"/>
          </a:xfrm>
        </p:spPr>
        <p:txBody>
          <a:bodyPr/>
          <a:lstStyle/>
          <a:p>
            <a:r>
              <a:rPr lang="en-GB" dirty="0"/>
              <a:t>London Transformation and Learning Collaboration (LTLC)</a:t>
            </a:r>
          </a:p>
        </p:txBody>
      </p:sp>
    </p:spTree>
    <p:extLst>
      <p:ext uri="{BB962C8B-B14F-4D97-AF65-F5344CB8AC3E}">
        <p14:creationId xmlns:p14="http://schemas.microsoft.com/office/powerpoint/2010/main" val="3091395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6143F4-03E5-6E49-8398-4641E9396F08}"/>
              </a:ext>
            </a:extLst>
          </p:cNvPr>
          <p:cNvSpPr>
            <a:spLocks noGrp="1"/>
          </p:cNvSpPr>
          <p:nvPr>
            <p:ph sz="quarter" idx="10"/>
          </p:nvPr>
        </p:nvSpPr>
        <p:spPr>
          <a:xfrm>
            <a:off x="527052" y="1509885"/>
            <a:ext cx="11137409" cy="4751389"/>
          </a:xfrm>
        </p:spPr>
        <p:txBody>
          <a:bodyPr/>
          <a:lstStyle/>
          <a:p>
            <a:pPr marL="285750" indent="-285750"/>
            <a:r>
              <a:rPr lang="en-GB" sz="1800" dirty="0"/>
              <a:t>Elements of training felt to be lacking were: interpretation of patient observations and monitoring, proning and manual handling, aspects of patient care, assessment of an ICU patient and suctioning </a:t>
            </a:r>
          </a:p>
          <a:p>
            <a:pPr marL="285750" indent="-285750"/>
            <a:endParaRPr lang="en-GB" sz="1800" dirty="0"/>
          </a:p>
          <a:p>
            <a:pPr marL="285750" indent="-285750"/>
            <a:endParaRPr lang="en-GB" sz="1800" dirty="0"/>
          </a:p>
          <a:p>
            <a:pPr marL="285750" indent="-285750"/>
            <a:endParaRPr lang="en-GB" sz="1800" dirty="0"/>
          </a:p>
          <a:p>
            <a:pPr marL="285750" indent="-285750"/>
            <a:endParaRPr lang="en-GB" sz="1800" dirty="0"/>
          </a:p>
          <a:p>
            <a:pPr marL="285750" indent="-285750"/>
            <a:r>
              <a:rPr lang="en-GB" sz="1800" dirty="0"/>
              <a:t>Orientation to the ICU ward and the role was felt to be lacking. Many commented that the role expectations were not known by them or other staff groups</a:t>
            </a:r>
            <a:r>
              <a:rPr lang="en-US" sz="1800" dirty="0"/>
              <a:t> </a:t>
            </a:r>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r>
              <a:rPr lang="en-US" sz="1800" dirty="0"/>
              <a:t>Psychological support was felt to be lacking</a:t>
            </a:r>
          </a:p>
          <a:p>
            <a:pPr marL="0" indent="0">
              <a:buNone/>
            </a:pPr>
            <a:endParaRPr lang="en-US" sz="1800" dirty="0"/>
          </a:p>
        </p:txBody>
      </p:sp>
      <p:sp>
        <p:nvSpPr>
          <p:cNvPr id="3" name="Title 2">
            <a:extLst>
              <a:ext uri="{FF2B5EF4-FFF2-40B4-BE49-F238E27FC236}">
                <a16:creationId xmlns:a16="http://schemas.microsoft.com/office/drawing/2014/main" id="{3EBF1BBE-D110-E741-8692-882C4CEE06E9}"/>
              </a:ext>
            </a:extLst>
          </p:cNvPr>
          <p:cNvSpPr>
            <a:spLocks noGrp="1"/>
          </p:cNvSpPr>
          <p:nvPr>
            <p:ph type="title"/>
          </p:nvPr>
        </p:nvSpPr>
        <p:spPr/>
        <p:txBody>
          <a:bodyPr/>
          <a:lstStyle/>
          <a:p>
            <a:r>
              <a:rPr lang="en-US" sz="2900" b="1" dirty="0">
                <a:solidFill>
                  <a:schemeClr val="accent1"/>
                </a:solidFill>
              </a:rPr>
              <a:t>Discussion Q</a:t>
            </a:r>
            <a:r>
              <a:rPr lang="en-US" sz="2900" b="1" i="1" dirty="0">
                <a:solidFill>
                  <a:schemeClr val="accent1"/>
                </a:solidFill>
              </a:rPr>
              <a:t>2: </a:t>
            </a:r>
            <a:r>
              <a:rPr lang="en-US" sz="2900" b="1" dirty="0"/>
              <a:t>What do you wish you had known more about/ had more specific training before you worked in CC?</a:t>
            </a:r>
            <a:endParaRPr lang="en-US" sz="2900" dirty="0"/>
          </a:p>
        </p:txBody>
      </p:sp>
      <p:grpSp>
        <p:nvGrpSpPr>
          <p:cNvPr id="4" name="Group 3">
            <a:extLst>
              <a:ext uri="{FF2B5EF4-FFF2-40B4-BE49-F238E27FC236}">
                <a16:creationId xmlns:a16="http://schemas.microsoft.com/office/drawing/2014/main" id="{D9E779FC-60C0-1D40-A226-7BAFC04A6B4C}"/>
              </a:ext>
            </a:extLst>
          </p:cNvPr>
          <p:cNvGrpSpPr>
            <a:grpSpLocks noChangeAspect="1"/>
          </p:cNvGrpSpPr>
          <p:nvPr/>
        </p:nvGrpSpPr>
        <p:grpSpPr>
          <a:xfrm>
            <a:off x="816028" y="2924400"/>
            <a:ext cx="816436" cy="815547"/>
            <a:chOff x="3405188" y="1804988"/>
            <a:chExt cx="1454150" cy="1452563"/>
          </a:xfrm>
        </p:grpSpPr>
        <p:sp>
          <p:nvSpPr>
            <p:cNvPr id="5" name="Oval 166">
              <a:extLst>
                <a:ext uri="{FF2B5EF4-FFF2-40B4-BE49-F238E27FC236}">
                  <a16:creationId xmlns:a16="http://schemas.microsoft.com/office/drawing/2014/main" id="{19CE8C7F-5331-F64C-8220-DA48EBD730E9}"/>
                </a:ext>
              </a:extLst>
            </p:cNvPr>
            <p:cNvSpPr>
              <a:spLocks noChangeArrowheads="1"/>
            </p:cNvSpPr>
            <p:nvPr/>
          </p:nvSpPr>
          <p:spPr bwMode="auto">
            <a:xfrm>
              <a:off x="3405188" y="1804988"/>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6" name="Freeform 153">
              <a:extLst>
                <a:ext uri="{FF2B5EF4-FFF2-40B4-BE49-F238E27FC236}">
                  <a16:creationId xmlns:a16="http://schemas.microsoft.com/office/drawing/2014/main" id="{5F713BE5-608B-8F4A-B001-F3A1969B4781}"/>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 name="Freeform 154">
              <a:extLst>
                <a:ext uri="{FF2B5EF4-FFF2-40B4-BE49-F238E27FC236}">
                  <a16:creationId xmlns:a16="http://schemas.microsoft.com/office/drawing/2014/main" id="{0AC1482A-EF55-8541-A838-F8E8D3F0E35F}"/>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 name="Freeform 155">
              <a:extLst>
                <a:ext uri="{FF2B5EF4-FFF2-40B4-BE49-F238E27FC236}">
                  <a16:creationId xmlns:a16="http://schemas.microsoft.com/office/drawing/2014/main" id="{CDC4A74A-F6FC-F84F-B7FE-3A53DEC23CA5}"/>
                </a:ext>
              </a:extLst>
            </p:cNvPr>
            <p:cNvSpPr>
              <a:spLocks/>
            </p:cNvSpPr>
            <p:nvPr/>
          </p:nvSpPr>
          <p:spPr bwMode="auto">
            <a:xfrm>
              <a:off x="4037013" y="2767013"/>
              <a:ext cx="184150" cy="79375"/>
            </a:xfrm>
            <a:custGeom>
              <a:avLst/>
              <a:gdLst>
                <a:gd name="T0" fmla="*/ 0 w 116"/>
                <a:gd name="T1" fmla="*/ 0 h 50"/>
                <a:gd name="T2" fmla="*/ 116 w 116"/>
                <a:gd name="T3" fmla="*/ 0 h 50"/>
                <a:gd name="T4" fmla="*/ 116 w 116"/>
                <a:gd name="T5" fmla="*/ 50 h 50"/>
                <a:gd name="T6" fmla="*/ 0 w 116"/>
                <a:gd name="T7" fmla="*/ 50 h 50"/>
                <a:gd name="T8" fmla="*/ 0 w 116"/>
                <a:gd name="T9" fmla="*/ 0 h 50"/>
                <a:gd name="T10" fmla="*/ 0 w 116"/>
                <a:gd name="T11" fmla="*/ 0 h 50"/>
              </a:gdLst>
              <a:ahLst/>
              <a:cxnLst>
                <a:cxn ang="0">
                  <a:pos x="T0" y="T1"/>
                </a:cxn>
                <a:cxn ang="0">
                  <a:pos x="T2" y="T3"/>
                </a:cxn>
                <a:cxn ang="0">
                  <a:pos x="T4" y="T5"/>
                </a:cxn>
                <a:cxn ang="0">
                  <a:pos x="T6" y="T7"/>
                </a:cxn>
                <a:cxn ang="0">
                  <a:pos x="T8" y="T9"/>
                </a:cxn>
                <a:cxn ang="0">
                  <a:pos x="T10" y="T11"/>
                </a:cxn>
              </a:cxnLst>
              <a:rect l="0" t="0" r="r" b="b"/>
              <a:pathLst>
                <a:path w="116" h="50">
                  <a:moveTo>
                    <a:pt x="0" y="0"/>
                  </a:moveTo>
                  <a:lnTo>
                    <a:pt x="116" y="0"/>
                  </a:lnTo>
                  <a:lnTo>
                    <a:pt x="116" y="50"/>
                  </a:lnTo>
                  <a:lnTo>
                    <a:pt x="0" y="50"/>
                  </a:lnTo>
                  <a:lnTo>
                    <a:pt x="0" y="0"/>
                  </a:lnTo>
                  <a:lnTo>
                    <a:pt x="0" y="0"/>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 name="Freeform 156">
              <a:extLst>
                <a:ext uri="{FF2B5EF4-FFF2-40B4-BE49-F238E27FC236}">
                  <a16:creationId xmlns:a16="http://schemas.microsoft.com/office/drawing/2014/main" id="{D8E14E23-8C59-E749-B90A-82E4194EED94}"/>
                </a:ext>
              </a:extLst>
            </p:cNvPr>
            <p:cNvSpPr>
              <a:spLocks/>
            </p:cNvSpPr>
            <p:nvPr/>
          </p:nvSpPr>
          <p:spPr bwMode="auto">
            <a:xfrm>
              <a:off x="4014788" y="2668588"/>
              <a:ext cx="231775" cy="349250"/>
            </a:xfrm>
            <a:custGeom>
              <a:avLst/>
              <a:gdLst>
                <a:gd name="T0" fmla="*/ 146 w 146"/>
                <a:gd name="T1" fmla="*/ 74 h 220"/>
                <a:gd name="T2" fmla="*/ 124 w 146"/>
                <a:gd name="T3" fmla="*/ 62 h 220"/>
                <a:gd name="T4" fmla="*/ 124 w 146"/>
                <a:gd name="T5" fmla="*/ 0 h 220"/>
                <a:gd name="T6" fmla="*/ 22 w 146"/>
                <a:gd name="T7" fmla="*/ 0 h 220"/>
                <a:gd name="T8" fmla="*/ 22 w 146"/>
                <a:gd name="T9" fmla="*/ 62 h 220"/>
                <a:gd name="T10" fmla="*/ 0 w 146"/>
                <a:gd name="T11" fmla="*/ 74 h 220"/>
                <a:gd name="T12" fmla="*/ 22 w 146"/>
                <a:gd name="T13" fmla="*/ 220 h 220"/>
                <a:gd name="T14" fmla="*/ 124 w 146"/>
                <a:gd name="T15" fmla="*/ 220 h 220"/>
                <a:gd name="T16" fmla="*/ 146 w 146"/>
                <a:gd name="T17" fmla="*/ 74 h 220"/>
                <a:gd name="T18" fmla="*/ 146 w 146"/>
                <a:gd name="T19" fmla="*/ 74 h 220"/>
                <a:gd name="T20" fmla="*/ 146 w 146"/>
                <a:gd name="T21" fmla="*/ 74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220">
                  <a:moveTo>
                    <a:pt x="146" y="74"/>
                  </a:moveTo>
                  <a:lnTo>
                    <a:pt x="124" y="62"/>
                  </a:lnTo>
                  <a:lnTo>
                    <a:pt x="124" y="0"/>
                  </a:lnTo>
                  <a:lnTo>
                    <a:pt x="22" y="0"/>
                  </a:lnTo>
                  <a:lnTo>
                    <a:pt x="22" y="62"/>
                  </a:lnTo>
                  <a:lnTo>
                    <a:pt x="0" y="74"/>
                  </a:lnTo>
                  <a:lnTo>
                    <a:pt x="22" y="220"/>
                  </a:lnTo>
                  <a:lnTo>
                    <a:pt x="124" y="220"/>
                  </a:lnTo>
                  <a:lnTo>
                    <a:pt x="146" y="74"/>
                  </a:lnTo>
                  <a:lnTo>
                    <a:pt x="146" y="74"/>
                  </a:lnTo>
                  <a:lnTo>
                    <a:pt x="146" y="74"/>
                  </a:lnTo>
                  <a:close/>
                </a:path>
              </a:pathLst>
            </a:custGeom>
            <a:solidFill>
              <a:srgbClr val="8D61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 name="Oval 157">
              <a:extLst>
                <a:ext uri="{FF2B5EF4-FFF2-40B4-BE49-F238E27FC236}">
                  <a16:creationId xmlns:a16="http://schemas.microsoft.com/office/drawing/2014/main" id="{8CC9EFA3-4926-8548-8EE6-570385FB603E}"/>
                </a:ext>
              </a:extLst>
            </p:cNvPr>
            <p:cNvSpPr>
              <a:spLocks noChangeArrowheads="1"/>
            </p:cNvSpPr>
            <p:nvPr/>
          </p:nvSpPr>
          <p:spPr bwMode="auto">
            <a:xfrm>
              <a:off x="4116388" y="2992438"/>
              <a:ext cx="31750" cy="4445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1" name="Oval 158">
              <a:extLst>
                <a:ext uri="{FF2B5EF4-FFF2-40B4-BE49-F238E27FC236}">
                  <a16:creationId xmlns:a16="http://schemas.microsoft.com/office/drawing/2014/main" id="{9D5175A0-59DC-724C-89DB-E738F6FB52B3}"/>
                </a:ext>
              </a:extLst>
            </p:cNvPr>
            <p:cNvSpPr>
              <a:spLocks noChangeArrowheads="1"/>
            </p:cNvSpPr>
            <p:nvPr/>
          </p:nvSpPr>
          <p:spPr bwMode="auto">
            <a:xfrm>
              <a:off x="4116388" y="2938463"/>
              <a:ext cx="31750" cy="3810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2" name="Freeform 159">
              <a:extLst>
                <a:ext uri="{FF2B5EF4-FFF2-40B4-BE49-F238E27FC236}">
                  <a16:creationId xmlns:a16="http://schemas.microsoft.com/office/drawing/2014/main" id="{04FDC5CB-CC52-5149-9757-93EC469BF85E}"/>
                </a:ext>
              </a:extLst>
            </p:cNvPr>
            <p:cNvSpPr>
              <a:spLocks/>
            </p:cNvSpPr>
            <p:nvPr/>
          </p:nvSpPr>
          <p:spPr bwMode="auto">
            <a:xfrm>
              <a:off x="3995738" y="2767013"/>
              <a:ext cx="133350" cy="244475"/>
            </a:xfrm>
            <a:custGeom>
              <a:avLst/>
              <a:gdLst>
                <a:gd name="T0" fmla="*/ 13 w 42"/>
                <a:gd name="T1" fmla="*/ 0 h 77"/>
                <a:gd name="T2" fmla="*/ 0 w 42"/>
                <a:gd name="T3" fmla="*/ 3 h 77"/>
                <a:gd name="T4" fmla="*/ 42 w 42"/>
                <a:gd name="T5" fmla="*/ 49 h 77"/>
                <a:gd name="T6" fmla="*/ 13 w 42"/>
                <a:gd name="T7" fmla="*/ 0 h 77"/>
                <a:gd name="T8" fmla="*/ 13 w 42"/>
                <a:gd name="T9" fmla="*/ 0 h 77"/>
              </a:gdLst>
              <a:ahLst/>
              <a:cxnLst>
                <a:cxn ang="0">
                  <a:pos x="T0" y="T1"/>
                </a:cxn>
                <a:cxn ang="0">
                  <a:pos x="T2" y="T3"/>
                </a:cxn>
                <a:cxn ang="0">
                  <a:pos x="T4" y="T5"/>
                </a:cxn>
                <a:cxn ang="0">
                  <a:pos x="T6" y="T7"/>
                </a:cxn>
                <a:cxn ang="0">
                  <a:pos x="T8" y="T9"/>
                </a:cxn>
              </a:cxnLst>
              <a:rect l="0" t="0" r="r" b="b"/>
              <a:pathLst>
                <a:path w="42" h="77">
                  <a:moveTo>
                    <a:pt x="13" y="0"/>
                  </a:moveTo>
                  <a:cubicBezTo>
                    <a:pt x="13" y="0"/>
                    <a:pt x="4" y="3"/>
                    <a:pt x="0" y="3"/>
                  </a:cubicBezTo>
                  <a:cubicBezTo>
                    <a:pt x="1" y="28"/>
                    <a:pt x="6" y="77"/>
                    <a:pt x="42" y="49"/>
                  </a:cubicBezTo>
                  <a:cubicBezTo>
                    <a:pt x="13" y="0"/>
                    <a:pt x="13" y="0"/>
                    <a:pt x="13" y="0"/>
                  </a:cubicBezTo>
                  <a:cubicBezTo>
                    <a:pt x="13" y="0"/>
                    <a:pt x="13" y="0"/>
                    <a:pt x="13"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3" name="Freeform 160">
              <a:extLst>
                <a:ext uri="{FF2B5EF4-FFF2-40B4-BE49-F238E27FC236}">
                  <a16:creationId xmlns:a16="http://schemas.microsoft.com/office/drawing/2014/main" id="{5E5B962A-AA1E-6448-96E4-BE58C9D030C5}"/>
                </a:ext>
              </a:extLst>
            </p:cNvPr>
            <p:cNvSpPr>
              <a:spLocks/>
            </p:cNvSpPr>
            <p:nvPr/>
          </p:nvSpPr>
          <p:spPr bwMode="auto">
            <a:xfrm>
              <a:off x="4129088" y="2767013"/>
              <a:ext cx="136525" cy="244475"/>
            </a:xfrm>
            <a:custGeom>
              <a:avLst/>
              <a:gdLst>
                <a:gd name="T0" fmla="*/ 30 w 43"/>
                <a:gd name="T1" fmla="*/ 0 h 77"/>
                <a:gd name="T2" fmla="*/ 43 w 43"/>
                <a:gd name="T3" fmla="*/ 3 h 77"/>
                <a:gd name="T4" fmla="*/ 0 w 43"/>
                <a:gd name="T5" fmla="*/ 49 h 77"/>
                <a:gd name="T6" fmla="*/ 30 w 43"/>
                <a:gd name="T7" fmla="*/ 0 h 77"/>
                <a:gd name="T8" fmla="*/ 30 w 43"/>
                <a:gd name="T9" fmla="*/ 0 h 77"/>
              </a:gdLst>
              <a:ahLst/>
              <a:cxnLst>
                <a:cxn ang="0">
                  <a:pos x="T0" y="T1"/>
                </a:cxn>
                <a:cxn ang="0">
                  <a:pos x="T2" y="T3"/>
                </a:cxn>
                <a:cxn ang="0">
                  <a:pos x="T4" y="T5"/>
                </a:cxn>
                <a:cxn ang="0">
                  <a:pos x="T6" y="T7"/>
                </a:cxn>
                <a:cxn ang="0">
                  <a:pos x="T8" y="T9"/>
                </a:cxn>
              </a:cxnLst>
              <a:rect l="0" t="0" r="r" b="b"/>
              <a:pathLst>
                <a:path w="43" h="77">
                  <a:moveTo>
                    <a:pt x="30" y="0"/>
                  </a:moveTo>
                  <a:cubicBezTo>
                    <a:pt x="30" y="0"/>
                    <a:pt x="40" y="3"/>
                    <a:pt x="43" y="3"/>
                  </a:cubicBezTo>
                  <a:cubicBezTo>
                    <a:pt x="43" y="28"/>
                    <a:pt x="37" y="77"/>
                    <a:pt x="0" y="49"/>
                  </a:cubicBezTo>
                  <a:cubicBezTo>
                    <a:pt x="30" y="0"/>
                    <a:pt x="30" y="0"/>
                    <a:pt x="30" y="0"/>
                  </a:cubicBezTo>
                  <a:cubicBezTo>
                    <a:pt x="30" y="0"/>
                    <a:pt x="30" y="0"/>
                    <a:pt x="30"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4" name="Freeform 161">
              <a:extLst>
                <a:ext uri="{FF2B5EF4-FFF2-40B4-BE49-F238E27FC236}">
                  <a16:creationId xmlns:a16="http://schemas.microsoft.com/office/drawing/2014/main" id="{BC2C0731-7B24-A842-BC4B-30A831A86630}"/>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solidFill>
              <a:srgbClr val="A376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5" name="Freeform 162">
              <a:extLst>
                <a:ext uri="{FF2B5EF4-FFF2-40B4-BE49-F238E27FC236}">
                  <a16:creationId xmlns:a16="http://schemas.microsoft.com/office/drawing/2014/main" id="{43C26DAE-C5CA-7146-B70A-CCE9D50AEE1C}"/>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6" name="Freeform 163">
              <a:extLst>
                <a:ext uri="{FF2B5EF4-FFF2-40B4-BE49-F238E27FC236}">
                  <a16:creationId xmlns:a16="http://schemas.microsoft.com/office/drawing/2014/main" id="{B7007923-3D6D-B647-8E35-13C8ABA5D400}"/>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7" name="Freeform 164">
              <a:extLst>
                <a:ext uri="{FF2B5EF4-FFF2-40B4-BE49-F238E27FC236}">
                  <a16:creationId xmlns:a16="http://schemas.microsoft.com/office/drawing/2014/main" id="{565AA37B-6BA6-8B44-99C6-C5EE7C5A4950}"/>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8" name="Freeform 165">
              <a:extLst>
                <a:ext uri="{FF2B5EF4-FFF2-40B4-BE49-F238E27FC236}">
                  <a16:creationId xmlns:a16="http://schemas.microsoft.com/office/drawing/2014/main" id="{C9F962CC-C7A4-8440-A7EA-9297C7F9D892}"/>
                </a:ext>
              </a:extLst>
            </p:cNvPr>
            <p:cNvSpPr>
              <a:spLocks/>
            </p:cNvSpPr>
            <p:nvPr/>
          </p:nvSpPr>
          <p:spPr bwMode="auto">
            <a:xfrm>
              <a:off x="3759201" y="2773363"/>
              <a:ext cx="746125" cy="484188"/>
            </a:xfrm>
            <a:custGeom>
              <a:avLst/>
              <a:gdLst>
                <a:gd name="T0" fmla="*/ 196 w 234"/>
                <a:gd name="T1" fmla="*/ 16 h 152"/>
                <a:gd name="T2" fmla="*/ 148 w 234"/>
                <a:gd name="T3" fmla="*/ 0 h 152"/>
                <a:gd name="T4" fmla="*/ 117 w 234"/>
                <a:gd name="T5" fmla="*/ 47 h 152"/>
                <a:gd name="T6" fmla="*/ 86 w 234"/>
                <a:gd name="T7" fmla="*/ 0 h 152"/>
                <a:gd name="T8" fmla="*/ 38 w 234"/>
                <a:gd name="T9" fmla="*/ 16 h 152"/>
                <a:gd name="T10" fmla="*/ 16 w 234"/>
                <a:gd name="T11" fmla="*/ 41 h 152"/>
                <a:gd name="T12" fmla="*/ 0 w 234"/>
                <a:gd name="T13" fmla="*/ 120 h 152"/>
                <a:gd name="T14" fmla="*/ 117 w 234"/>
                <a:gd name="T15" fmla="*/ 152 h 152"/>
                <a:gd name="T16" fmla="*/ 234 w 234"/>
                <a:gd name="T17" fmla="*/ 120 h 152"/>
                <a:gd name="T18" fmla="*/ 218 w 234"/>
                <a:gd name="T19" fmla="*/ 41 h 152"/>
                <a:gd name="T20" fmla="*/ 196 w 234"/>
                <a:gd name="T21" fmla="*/ 1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152">
                  <a:moveTo>
                    <a:pt x="196" y="16"/>
                  </a:moveTo>
                  <a:cubicBezTo>
                    <a:pt x="148" y="0"/>
                    <a:pt x="148" y="0"/>
                    <a:pt x="148" y="0"/>
                  </a:cubicBezTo>
                  <a:cubicBezTo>
                    <a:pt x="117" y="47"/>
                    <a:pt x="117" y="47"/>
                    <a:pt x="117" y="47"/>
                  </a:cubicBezTo>
                  <a:cubicBezTo>
                    <a:pt x="86" y="0"/>
                    <a:pt x="86" y="0"/>
                    <a:pt x="86" y="0"/>
                  </a:cubicBezTo>
                  <a:cubicBezTo>
                    <a:pt x="38" y="16"/>
                    <a:pt x="38" y="16"/>
                    <a:pt x="38" y="16"/>
                  </a:cubicBezTo>
                  <a:cubicBezTo>
                    <a:pt x="26" y="20"/>
                    <a:pt x="18" y="29"/>
                    <a:pt x="16" y="41"/>
                  </a:cubicBezTo>
                  <a:cubicBezTo>
                    <a:pt x="6" y="88"/>
                    <a:pt x="2" y="109"/>
                    <a:pt x="0" y="120"/>
                  </a:cubicBezTo>
                  <a:cubicBezTo>
                    <a:pt x="34" y="140"/>
                    <a:pt x="74" y="152"/>
                    <a:pt x="117" y="152"/>
                  </a:cubicBezTo>
                  <a:cubicBezTo>
                    <a:pt x="160" y="152"/>
                    <a:pt x="200" y="140"/>
                    <a:pt x="234" y="120"/>
                  </a:cubicBezTo>
                  <a:cubicBezTo>
                    <a:pt x="218" y="41"/>
                    <a:pt x="218" y="41"/>
                    <a:pt x="218" y="41"/>
                  </a:cubicBezTo>
                  <a:cubicBezTo>
                    <a:pt x="216" y="29"/>
                    <a:pt x="207" y="20"/>
                    <a:pt x="196"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grpSp>
        <p:nvGrpSpPr>
          <p:cNvPr id="21" name="Group 20">
            <a:extLst>
              <a:ext uri="{FF2B5EF4-FFF2-40B4-BE49-F238E27FC236}">
                <a16:creationId xmlns:a16="http://schemas.microsoft.com/office/drawing/2014/main" id="{07F678B0-4FEE-2341-87AC-A4D0B3454D25}"/>
              </a:ext>
            </a:extLst>
          </p:cNvPr>
          <p:cNvGrpSpPr>
            <a:grpSpLocks noChangeAspect="1"/>
          </p:cNvGrpSpPr>
          <p:nvPr/>
        </p:nvGrpSpPr>
        <p:grpSpPr>
          <a:xfrm>
            <a:off x="808116" y="2066063"/>
            <a:ext cx="836631" cy="835759"/>
            <a:chOff x="5069815" y="1676599"/>
            <a:chExt cx="788060" cy="787236"/>
          </a:xfrm>
        </p:grpSpPr>
        <p:sp>
          <p:nvSpPr>
            <p:cNvPr id="22" name="Oval 895">
              <a:extLst>
                <a:ext uri="{FF2B5EF4-FFF2-40B4-BE49-F238E27FC236}">
                  <a16:creationId xmlns:a16="http://schemas.microsoft.com/office/drawing/2014/main" id="{01BD7295-CBDC-0549-891B-F0FF4C089B45}"/>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23" name="Freeform 709">
              <a:extLst>
                <a:ext uri="{FF2B5EF4-FFF2-40B4-BE49-F238E27FC236}">
                  <a16:creationId xmlns:a16="http://schemas.microsoft.com/office/drawing/2014/main" id="{B96C4842-5950-3D48-B642-7FD53D1B354F}"/>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4" name="Freeform 710">
              <a:extLst>
                <a:ext uri="{FF2B5EF4-FFF2-40B4-BE49-F238E27FC236}">
                  <a16:creationId xmlns:a16="http://schemas.microsoft.com/office/drawing/2014/main" id="{26188A22-E6B1-004C-A7B7-1937C65A201C}"/>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5" name="Freeform 711">
              <a:extLst>
                <a:ext uri="{FF2B5EF4-FFF2-40B4-BE49-F238E27FC236}">
                  <a16:creationId xmlns:a16="http://schemas.microsoft.com/office/drawing/2014/main" id="{8A177BD8-654F-2B4A-AA8E-7B1F37456F52}"/>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6" name="Freeform 712">
              <a:extLst>
                <a:ext uri="{FF2B5EF4-FFF2-40B4-BE49-F238E27FC236}">
                  <a16:creationId xmlns:a16="http://schemas.microsoft.com/office/drawing/2014/main" id="{78173792-E176-8F4E-8314-C3E21FE9B306}"/>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7" name="Freeform 713">
              <a:extLst>
                <a:ext uri="{FF2B5EF4-FFF2-40B4-BE49-F238E27FC236}">
                  <a16:creationId xmlns:a16="http://schemas.microsoft.com/office/drawing/2014/main" id="{E1715C41-856B-AE43-937D-91DDBB16A702}"/>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8" name="Rectangle 714">
              <a:extLst>
                <a:ext uri="{FF2B5EF4-FFF2-40B4-BE49-F238E27FC236}">
                  <a16:creationId xmlns:a16="http://schemas.microsoft.com/office/drawing/2014/main" id="{40B3F4BA-FBEF-1F4B-9193-33F6F6C99B3F}"/>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9" name="Freeform 715">
              <a:extLst>
                <a:ext uri="{FF2B5EF4-FFF2-40B4-BE49-F238E27FC236}">
                  <a16:creationId xmlns:a16="http://schemas.microsoft.com/office/drawing/2014/main" id="{50AD26BD-D917-6F4E-B348-77400A6D6593}"/>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0" name="Freeform 716">
              <a:extLst>
                <a:ext uri="{FF2B5EF4-FFF2-40B4-BE49-F238E27FC236}">
                  <a16:creationId xmlns:a16="http://schemas.microsoft.com/office/drawing/2014/main" id="{8FB11A7F-4DEE-0446-BF1A-3F993C6DE238}"/>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1" name="Freeform 717">
              <a:extLst>
                <a:ext uri="{FF2B5EF4-FFF2-40B4-BE49-F238E27FC236}">
                  <a16:creationId xmlns:a16="http://schemas.microsoft.com/office/drawing/2014/main" id="{D6A10F18-567B-234B-B7D8-7E34D352DCFC}"/>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2" name="Freeform 718">
              <a:extLst>
                <a:ext uri="{FF2B5EF4-FFF2-40B4-BE49-F238E27FC236}">
                  <a16:creationId xmlns:a16="http://schemas.microsoft.com/office/drawing/2014/main" id="{561C8941-5A03-004F-A646-BFB46BB55704}"/>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3" name="Freeform 719">
              <a:extLst>
                <a:ext uri="{FF2B5EF4-FFF2-40B4-BE49-F238E27FC236}">
                  <a16:creationId xmlns:a16="http://schemas.microsoft.com/office/drawing/2014/main" id="{6D445C71-60EC-D84C-A622-96F7BA3AB40B}"/>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4" name="Freeform 720">
              <a:extLst>
                <a:ext uri="{FF2B5EF4-FFF2-40B4-BE49-F238E27FC236}">
                  <a16:creationId xmlns:a16="http://schemas.microsoft.com/office/drawing/2014/main" id="{6E166B22-9849-AD48-A37A-82F03B74EE65}"/>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5" name="Freeform 721">
              <a:extLst>
                <a:ext uri="{FF2B5EF4-FFF2-40B4-BE49-F238E27FC236}">
                  <a16:creationId xmlns:a16="http://schemas.microsoft.com/office/drawing/2014/main" id="{8F9AED5A-9742-074C-8278-575CBC64E07A}"/>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6" name="Oval 722">
              <a:extLst>
                <a:ext uri="{FF2B5EF4-FFF2-40B4-BE49-F238E27FC236}">
                  <a16:creationId xmlns:a16="http://schemas.microsoft.com/office/drawing/2014/main" id="{65209D10-15A3-CD4F-999A-95F9C0032DA3}"/>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7" name="Oval 723">
              <a:extLst>
                <a:ext uri="{FF2B5EF4-FFF2-40B4-BE49-F238E27FC236}">
                  <a16:creationId xmlns:a16="http://schemas.microsoft.com/office/drawing/2014/main" id="{71DE6CC8-EF13-274E-97EC-23C0F102A947}"/>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8" name="Oval 724">
              <a:extLst>
                <a:ext uri="{FF2B5EF4-FFF2-40B4-BE49-F238E27FC236}">
                  <a16:creationId xmlns:a16="http://schemas.microsoft.com/office/drawing/2014/main" id="{90B25A1F-21DD-5041-9108-5DCC6F8E61C4}"/>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9" name="Oval 725">
              <a:extLst>
                <a:ext uri="{FF2B5EF4-FFF2-40B4-BE49-F238E27FC236}">
                  <a16:creationId xmlns:a16="http://schemas.microsoft.com/office/drawing/2014/main" id="{401E6EAD-3E94-7646-B656-CFB1797D78D4}"/>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0" name="Freeform 726">
              <a:extLst>
                <a:ext uri="{FF2B5EF4-FFF2-40B4-BE49-F238E27FC236}">
                  <a16:creationId xmlns:a16="http://schemas.microsoft.com/office/drawing/2014/main" id="{42DF3541-2B8E-4F4A-B8EB-F1EC4893F4D1}"/>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1" name="Freeform 727">
              <a:extLst>
                <a:ext uri="{FF2B5EF4-FFF2-40B4-BE49-F238E27FC236}">
                  <a16:creationId xmlns:a16="http://schemas.microsoft.com/office/drawing/2014/main" id="{7DCB3662-5F37-0148-9AFB-4459372C2EBD}"/>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2" name="Freeform 728">
              <a:extLst>
                <a:ext uri="{FF2B5EF4-FFF2-40B4-BE49-F238E27FC236}">
                  <a16:creationId xmlns:a16="http://schemas.microsoft.com/office/drawing/2014/main" id="{C17D6E28-F94C-F446-80C1-FA135829C865}"/>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3" name="Freeform 729">
              <a:extLst>
                <a:ext uri="{FF2B5EF4-FFF2-40B4-BE49-F238E27FC236}">
                  <a16:creationId xmlns:a16="http://schemas.microsoft.com/office/drawing/2014/main" id="{D8508E8C-3703-E749-8E9E-432F7EBEECE1}"/>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4" name="Oval 730">
              <a:extLst>
                <a:ext uri="{FF2B5EF4-FFF2-40B4-BE49-F238E27FC236}">
                  <a16:creationId xmlns:a16="http://schemas.microsoft.com/office/drawing/2014/main" id="{9AAA1DE9-3CCE-4644-A5E4-F3D321449D39}"/>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5" name="Freeform 731">
              <a:extLst>
                <a:ext uri="{FF2B5EF4-FFF2-40B4-BE49-F238E27FC236}">
                  <a16:creationId xmlns:a16="http://schemas.microsoft.com/office/drawing/2014/main" id="{358CA571-2F3C-0D4D-979D-BE3A5BAABCA2}"/>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6" name="Freeform 732">
              <a:extLst>
                <a:ext uri="{FF2B5EF4-FFF2-40B4-BE49-F238E27FC236}">
                  <a16:creationId xmlns:a16="http://schemas.microsoft.com/office/drawing/2014/main" id="{5D0DCBCC-4BFA-4846-8DA0-A6D64C11A5CE}"/>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7" name="Freeform 733">
              <a:extLst>
                <a:ext uri="{FF2B5EF4-FFF2-40B4-BE49-F238E27FC236}">
                  <a16:creationId xmlns:a16="http://schemas.microsoft.com/office/drawing/2014/main" id="{8AA337D5-0A98-E547-8959-A66F1AC7F54E}"/>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8" name="Freeform 734">
              <a:extLst>
                <a:ext uri="{FF2B5EF4-FFF2-40B4-BE49-F238E27FC236}">
                  <a16:creationId xmlns:a16="http://schemas.microsoft.com/office/drawing/2014/main" id="{0EC2BA58-2010-114F-89D2-EDCC4FA649C6}"/>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9" name="Freeform 735">
              <a:extLst>
                <a:ext uri="{FF2B5EF4-FFF2-40B4-BE49-F238E27FC236}">
                  <a16:creationId xmlns:a16="http://schemas.microsoft.com/office/drawing/2014/main" id="{9E766EC2-83F8-BB49-BDF0-AF9E506F045F}"/>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50" name="Oval Callout 14">
            <a:extLst>
              <a:ext uri="{FF2B5EF4-FFF2-40B4-BE49-F238E27FC236}">
                <a16:creationId xmlns:a16="http://schemas.microsoft.com/office/drawing/2014/main" id="{C74E2A0F-3989-164B-844C-5A36237A33D4}"/>
              </a:ext>
            </a:extLst>
          </p:cNvPr>
          <p:cNvSpPr/>
          <p:nvPr/>
        </p:nvSpPr>
        <p:spPr>
          <a:xfrm>
            <a:off x="1956678" y="2080126"/>
            <a:ext cx="9114177" cy="968824"/>
          </a:xfrm>
          <a:prstGeom prst="wedgeRectCallout">
            <a:avLst>
              <a:gd name="adj1" fmla="val -56288"/>
              <a:gd name="adj2" fmla="val -17832"/>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How to read the monitors and complete the monitoring form before starting.  I would like to have known critical levels for the readings on monitors and bloods so to know when to alert the nursing staff</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SALT, band 8, NCL</a:t>
            </a:r>
          </a:p>
        </p:txBody>
      </p:sp>
      <p:sp>
        <p:nvSpPr>
          <p:cNvPr id="52" name="Oval Callout 14">
            <a:extLst>
              <a:ext uri="{FF2B5EF4-FFF2-40B4-BE49-F238E27FC236}">
                <a16:creationId xmlns:a16="http://schemas.microsoft.com/office/drawing/2014/main" id="{47C5880E-FA2F-994E-AA20-357F3B226628}"/>
              </a:ext>
            </a:extLst>
          </p:cNvPr>
          <p:cNvSpPr/>
          <p:nvPr/>
        </p:nvSpPr>
        <p:spPr>
          <a:xfrm>
            <a:off x="1956678" y="3096604"/>
            <a:ext cx="9114177" cy="633490"/>
          </a:xfrm>
          <a:prstGeom prst="wedgeRectCallout">
            <a:avLst>
              <a:gd name="adj1" fmla="val -55270"/>
              <a:gd name="adj2" fmla="val -15901"/>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Practical training on how to support nurses – e.g. how to take </a:t>
            </a:r>
            <a:r>
              <a:rPr lang="en-US" dirty="0" err="1"/>
              <a:t>obs</a:t>
            </a:r>
            <a:r>
              <a:rPr lang="en-US" dirty="0"/>
              <a:t>, empty a catheter </a:t>
            </a:r>
            <a:r>
              <a:rPr lang="en-US" dirty="0" err="1"/>
              <a:t>etc</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SALT, band 5, NCL</a:t>
            </a:r>
          </a:p>
        </p:txBody>
      </p:sp>
      <p:grpSp>
        <p:nvGrpSpPr>
          <p:cNvPr id="55" name="Group 54">
            <a:extLst>
              <a:ext uri="{FF2B5EF4-FFF2-40B4-BE49-F238E27FC236}">
                <a16:creationId xmlns:a16="http://schemas.microsoft.com/office/drawing/2014/main" id="{5CE6412D-64A1-2B46-8333-7EC884CAD3B8}"/>
              </a:ext>
            </a:extLst>
          </p:cNvPr>
          <p:cNvGrpSpPr>
            <a:grpSpLocks noChangeAspect="1"/>
          </p:cNvGrpSpPr>
          <p:nvPr/>
        </p:nvGrpSpPr>
        <p:grpSpPr>
          <a:xfrm>
            <a:off x="816027" y="4377874"/>
            <a:ext cx="827943" cy="827039"/>
            <a:chOff x="3402012" y="5520531"/>
            <a:chExt cx="1454150" cy="1452563"/>
          </a:xfrm>
        </p:grpSpPr>
        <p:sp>
          <p:nvSpPr>
            <p:cNvPr id="56" name="Oval 152">
              <a:extLst>
                <a:ext uri="{FF2B5EF4-FFF2-40B4-BE49-F238E27FC236}">
                  <a16:creationId xmlns:a16="http://schemas.microsoft.com/office/drawing/2014/main" id="{64CE6FF1-235A-AE43-AD36-A7864EAC083D}"/>
                </a:ext>
              </a:extLst>
            </p:cNvPr>
            <p:cNvSpPr>
              <a:spLocks noChangeArrowheads="1"/>
            </p:cNvSpPr>
            <p:nvPr/>
          </p:nvSpPr>
          <p:spPr bwMode="auto">
            <a:xfrm>
              <a:off x="3402012" y="5520531"/>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57" name="Rectangle 45">
              <a:extLst>
                <a:ext uri="{FF2B5EF4-FFF2-40B4-BE49-F238E27FC236}">
                  <a16:creationId xmlns:a16="http://schemas.microsoft.com/office/drawing/2014/main" id="{A4F06292-ED99-E44A-990E-2A9222DEA4CF}"/>
                </a:ext>
              </a:extLst>
            </p:cNvPr>
            <p:cNvSpPr>
              <a:spLocks noChangeArrowheads="1"/>
            </p:cNvSpPr>
            <p:nvPr/>
          </p:nvSpPr>
          <p:spPr bwMode="auto">
            <a:xfrm>
              <a:off x="4052888" y="6034088"/>
              <a:ext cx="158750" cy="165100"/>
            </a:xfrm>
            <a:prstGeom prst="rect">
              <a:avLst/>
            </a:prstGeom>
            <a:solidFill>
              <a:srgbClr val="F0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8" name="Freeform 46">
              <a:extLst>
                <a:ext uri="{FF2B5EF4-FFF2-40B4-BE49-F238E27FC236}">
                  <a16:creationId xmlns:a16="http://schemas.microsoft.com/office/drawing/2014/main" id="{4B30821D-8CA3-0A45-AEE1-150ED406CA81}"/>
                </a:ext>
              </a:extLst>
            </p:cNvPr>
            <p:cNvSpPr>
              <a:spLocks/>
            </p:cNvSpPr>
            <p:nvPr/>
          </p:nvSpPr>
          <p:spPr bwMode="auto">
            <a:xfrm>
              <a:off x="4359276" y="6408738"/>
              <a:ext cx="161925" cy="388938"/>
            </a:xfrm>
            <a:custGeom>
              <a:avLst/>
              <a:gdLst>
                <a:gd name="T0" fmla="*/ 12 w 51"/>
                <a:gd name="T1" fmla="*/ 122 h 122"/>
                <a:gd name="T2" fmla="*/ 8 w 51"/>
                <a:gd name="T3" fmla="*/ 94 h 122"/>
                <a:gd name="T4" fmla="*/ 0 w 51"/>
                <a:gd name="T5" fmla="*/ 32 h 122"/>
                <a:gd name="T6" fmla="*/ 40 w 51"/>
                <a:gd name="T7" fmla="*/ 18 h 122"/>
                <a:gd name="T8" fmla="*/ 50 w 51"/>
                <a:gd name="T9" fmla="*/ 75 h 122"/>
                <a:gd name="T10" fmla="*/ 51 w 51"/>
                <a:gd name="T11" fmla="*/ 101 h 122"/>
                <a:gd name="T12" fmla="*/ 12 w 51"/>
                <a:gd name="T13" fmla="*/ 122 h 122"/>
              </a:gdLst>
              <a:ahLst/>
              <a:cxnLst>
                <a:cxn ang="0">
                  <a:pos x="T0" y="T1"/>
                </a:cxn>
                <a:cxn ang="0">
                  <a:pos x="T2" y="T3"/>
                </a:cxn>
                <a:cxn ang="0">
                  <a:pos x="T4" y="T5"/>
                </a:cxn>
                <a:cxn ang="0">
                  <a:pos x="T6" y="T7"/>
                </a:cxn>
                <a:cxn ang="0">
                  <a:pos x="T8" y="T9"/>
                </a:cxn>
                <a:cxn ang="0">
                  <a:pos x="T10" y="T11"/>
                </a:cxn>
                <a:cxn ang="0">
                  <a:pos x="T12" y="T13"/>
                </a:cxn>
              </a:cxnLst>
              <a:rect l="0" t="0" r="r" b="b"/>
              <a:pathLst>
                <a:path w="51" h="122">
                  <a:moveTo>
                    <a:pt x="12" y="122"/>
                  </a:moveTo>
                  <a:cubicBezTo>
                    <a:pt x="10" y="110"/>
                    <a:pt x="10" y="104"/>
                    <a:pt x="8" y="94"/>
                  </a:cubicBezTo>
                  <a:cubicBezTo>
                    <a:pt x="6" y="80"/>
                    <a:pt x="0" y="32"/>
                    <a:pt x="0" y="32"/>
                  </a:cubicBezTo>
                  <a:cubicBezTo>
                    <a:pt x="8" y="0"/>
                    <a:pt x="39" y="3"/>
                    <a:pt x="40" y="18"/>
                  </a:cubicBezTo>
                  <a:cubicBezTo>
                    <a:pt x="42" y="33"/>
                    <a:pt x="47" y="48"/>
                    <a:pt x="50" y="75"/>
                  </a:cubicBezTo>
                  <a:cubicBezTo>
                    <a:pt x="51" y="85"/>
                    <a:pt x="51" y="93"/>
                    <a:pt x="51" y="101"/>
                  </a:cubicBezTo>
                  <a:cubicBezTo>
                    <a:pt x="39" y="109"/>
                    <a:pt x="26" y="116"/>
                    <a:pt x="12" y="122"/>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9" name="Freeform 47">
              <a:extLst>
                <a:ext uri="{FF2B5EF4-FFF2-40B4-BE49-F238E27FC236}">
                  <a16:creationId xmlns:a16="http://schemas.microsoft.com/office/drawing/2014/main" id="{3A6E064C-4969-0A49-9766-2082ABFCC444}"/>
                </a:ext>
              </a:extLst>
            </p:cNvPr>
            <p:cNvSpPr>
              <a:spLocks/>
            </p:cNvSpPr>
            <p:nvPr/>
          </p:nvSpPr>
          <p:spPr bwMode="auto">
            <a:xfrm>
              <a:off x="4378326" y="6227763"/>
              <a:ext cx="152400" cy="534988"/>
            </a:xfrm>
            <a:custGeom>
              <a:avLst/>
              <a:gdLst>
                <a:gd name="T0" fmla="*/ 19 w 48"/>
                <a:gd name="T1" fmla="*/ 0 h 168"/>
                <a:gd name="T2" fmla="*/ 22 w 48"/>
                <a:gd name="T3" fmla="*/ 1 h 168"/>
                <a:gd name="T4" fmla="*/ 32 w 48"/>
                <a:gd name="T5" fmla="*/ 14 h 168"/>
                <a:gd name="T6" fmla="*/ 48 w 48"/>
                <a:gd name="T7" fmla="*/ 156 h 168"/>
                <a:gd name="T8" fmla="*/ 36 w 48"/>
                <a:gd name="T9" fmla="*/ 164 h 168"/>
                <a:gd name="T10" fmla="*/ 2 w 48"/>
                <a:gd name="T11" fmla="*/ 168 h 168"/>
                <a:gd name="T12" fmla="*/ 0 w 48"/>
                <a:gd name="T13" fmla="*/ 141 h 168"/>
                <a:gd name="T14" fmla="*/ 21 w 48"/>
                <a:gd name="T15" fmla="*/ 1 h 168"/>
                <a:gd name="T16" fmla="*/ 19 w 48"/>
                <a:gd name="T17"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68">
                  <a:moveTo>
                    <a:pt x="19" y="0"/>
                  </a:moveTo>
                  <a:cubicBezTo>
                    <a:pt x="20" y="0"/>
                    <a:pt x="21" y="1"/>
                    <a:pt x="22" y="1"/>
                  </a:cubicBezTo>
                  <a:cubicBezTo>
                    <a:pt x="27" y="3"/>
                    <a:pt x="30" y="9"/>
                    <a:pt x="32" y="14"/>
                  </a:cubicBezTo>
                  <a:cubicBezTo>
                    <a:pt x="40" y="31"/>
                    <a:pt x="45" y="105"/>
                    <a:pt x="48" y="156"/>
                  </a:cubicBezTo>
                  <a:cubicBezTo>
                    <a:pt x="44" y="159"/>
                    <a:pt x="40" y="162"/>
                    <a:pt x="36" y="164"/>
                  </a:cubicBezTo>
                  <a:cubicBezTo>
                    <a:pt x="2" y="168"/>
                    <a:pt x="2" y="168"/>
                    <a:pt x="2" y="168"/>
                  </a:cubicBezTo>
                  <a:cubicBezTo>
                    <a:pt x="0" y="141"/>
                    <a:pt x="0" y="141"/>
                    <a:pt x="0" y="141"/>
                  </a:cubicBezTo>
                  <a:cubicBezTo>
                    <a:pt x="6" y="92"/>
                    <a:pt x="16" y="32"/>
                    <a:pt x="21" y="1"/>
                  </a:cubicBezTo>
                  <a:cubicBezTo>
                    <a:pt x="20" y="1"/>
                    <a:pt x="19" y="0"/>
                    <a:pt x="1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0" name="Freeform 48">
              <a:extLst>
                <a:ext uri="{FF2B5EF4-FFF2-40B4-BE49-F238E27FC236}">
                  <a16:creationId xmlns:a16="http://schemas.microsoft.com/office/drawing/2014/main" id="{EDCBE6BA-CB2E-9540-8436-2BF463EB7399}"/>
                </a:ext>
              </a:extLst>
            </p:cNvPr>
            <p:cNvSpPr>
              <a:spLocks/>
            </p:cNvSpPr>
            <p:nvPr/>
          </p:nvSpPr>
          <p:spPr bwMode="auto">
            <a:xfrm>
              <a:off x="4378326" y="6557963"/>
              <a:ext cx="38100" cy="204788"/>
            </a:xfrm>
            <a:custGeom>
              <a:avLst/>
              <a:gdLst>
                <a:gd name="T0" fmla="*/ 12 w 12"/>
                <a:gd name="T1" fmla="*/ 63 h 64"/>
                <a:gd name="T2" fmla="*/ 2 w 12"/>
                <a:gd name="T3" fmla="*/ 64 h 64"/>
                <a:gd name="T4" fmla="*/ 0 w 12"/>
                <a:gd name="T5" fmla="*/ 37 h 64"/>
                <a:gd name="T6" fmla="*/ 5 w 12"/>
                <a:gd name="T7" fmla="*/ 0 h 64"/>
                <a:gd name="T8" fmla="*/ 12 w 12"/>
                <a:gd name="T9" fmla="*/ 63 h 64"/>
              </a:gdLst>
              <a:ahLst/>
              <a:cxnLst>
                <a:cxn ang="0">
                  <a:pos x="T0" y="T1"/>
                </a:cxn>
                <a:cxn ang="0">
                  <a:pos x="T2" y="T3"/>
                </a:cxn>
                <a:cxn ang="0">
                  <a:pos x="T4" y="T5"/>
                </a:cxn>
                <a:cxn ang="0">
                  <a:pos x="T6" y="T7"/>
                </a:cxn>
                <a:cxn ang="0">
                  <a:pos x="T8" y="T9"/>
                </a:cxn>
              </a:cxnLst>
              <a:rect l="0" t="0" r="r" b="b"/>
              <a:pathLst>
                <a:path w="12" h="64">
                  <a:moveTo>
                    <a:pt x="12" y="63"/>
                  </a:moveTo>
                  <a:cubicBezTo>
                    <a:pt x="2" y="64"/>
                    <a:pt x="2" y="64"/>
                    <a:pt x="2" y="64"/>
                  </a:cubicBezTo>
                  <a:cubicBezTo>
                    <a:pt x="0" y="37"/>
                    <a:pt x="0" y="37"/>
                    <a:pt x="0" y="37"/>
                  </a:cubicBezTo>
                  <a:cubicBezTo>
                    <a:pt x="1" y="25"/>
                    <a:pt x="3" y="12"/>
                    <a:pt x="5" y="0"/>
                  </a:cubicBezTo>
                  <a:lnTo>
                    <a:pt x="12" y="63"/>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1" name="Freeform 49">
              <a:extLst>
                <a:ext uri="{FF2B5EF4-FFF2-40B4-BE49-F238E27FC236}">
                  <a16:creationId xmlns:a16="http://schemas.microsoft.com/office/drawing/2014/main" id="{59E226B8-1C9F-024B-A4C2-C66BA42A3F7F}"/>
                </a:ext>
              </a:extLst>
            </p:cNvPr>
            <p:cNvSpPr>
              <a:spLocks/>
            </p:cNvSpPr>
            <p:nvPr/>
          </p:nvSpPr>
          <p:spPr bwMode="auto">
            <a:xfrm>
              <a:off x="3743326" y="6408738"/>
              <a:ext cx="161925" cy="385763"/>
            </a:xfrm>
            <a:custGeom>
              <a:avLst/>
              <a:gdLst>
                <a:gd name="T0" fmla="*/ 39 w 51"/>
                <a:gd name="T1" fmla="*/ 121 h 121"/>
                <a:gd name="T2" fmla="*/ 43 w 51"/>
                <a:gd name="T3" fmla="*/ 94 h 121"/>
                <a:gd name="T4" fmla="*/ 51 w 51"/>
                <a:gd name="T5" fmla="*/ 32 h 121"/>
                <a:gd name="T6" fmla="*/ 11 w 51"/>
                <a:gd name="T7" fmla="*/ 18 h 121"/>
                <a:gd name="T8" fmla="*/ 1 w 51"/>
                <a:gd name="T9" fmla="*/ 75 h 121"/>
                <a:gd name="T10" fmla="*/ 0 w 51"/>
                <a:gd name="T11" fmla="*/ 99 h 121"/>
                <a:gd name="T12" fmla="*/ 39 w 51"/>
                <a:gd name="T13" fmla="*/ 121 h 121"/>
              </a:gdLst>
              <a:ahLst/>
              <a:cxnLst>
                <a:cxn ang="0">
                  <a:pos x="T0" y="T1"/>
                </a:cxn>
                <a:cxn ang="0">
                  <a:pos x="T2" y="T3"/>
                </a:cxn>
                <a:cxn ang="0">
                  <a:pos x="T4" y="T5"/>
                </a:cxn>
                <a:cxn ang="0">
                  <a:pos x="T6" y="T7"/>
                </a:cxn>
                <a:cxn ang="0">
                  <a:pos x="T8" y="T9"/>
                </a:cxn>
                <a:cxn ang="0">
                  <a:pos x="T10" y="T11"/>
                </a:cxn>
                <a:cxn ang="0">
                  <a:pos x="T12" y="T13"/>
                </a:cxn>
              </a:cxnLst>
              <a:rect l="0" t="0" r="r" b="b"/>
              <a:pathLst>
                <a:path w="51" h="121">
                  <a:moveTo>
                    <a:pt x="39" y="121"/>
                  </a:moveTo>
                  <a:cubicBezTo>
                    <a:pt x="41" y="110"/>
                    <a:pt x="41" y="104"/>
                    <a:pt x="43" y="94"/>
                  </a:cubicBezTo>
                  <a:cubicBezTo>
                    <a:pt x="45" y="80"/>
                    <a:pt x="51" y="32"/>
                    <a:pt x="51" y="32"/>
                  </a:cubicBezTo>
                  <a:cubicBezTo>
                    <a:pt x="43" y="0"/>
                    <a:pt x="12" y="3"/>
                    <a:pt x="11" y="18"/>
                  </a:cubicBezTo>
                  <a:cubicBezTo>
                    <a:pt x="9" y="33"/>
                    <a:pt x="4" y="48"/>
                    <a:pt x="1" y="75"/>
                  </a:cubicBezTo>
                  <a:cubicBezTo>
                    <a:pt x="0" y="84"/>
                    <a:pt x="0" y="92"/>
                    <a:pt x="0" y="99"/>
                  </a:cubicBezTo>
                  <a:cubicBezTo>
                    <a:pt x="12" y="108"/>
                    <a:pt x="25" y="115"/>
                    <a:pt x="39" y="121"/>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2" name="Freeform 50">
              <a:extLst>
                <a:ext uri="{FF2B5EF4-FFF2-40B4-BE49-F238E27FC236}">
                  <a16:creationId xmlns:a16="http://schemas.microsoft.com/office/drawing/2014/main" id="{A6FA187C-FB10-0A44-BCC5-704817CCE9C3}"/>
                </a:ext>
              </a:extLst>
            </p:cNvPr>
            <p:cNvSpPr>
              <a:spLocks/>
            </p:cNvSpPr>
            <p:nvPr/>
          </p:nvSpPr>
          <p:spPr bwMode="auto">
            <a:xfrm>
              <a:off x="3730626" y="6196013"/>
              <a:ext cx="203200" cy="566738"/>
            </a:xfrm>
            <a:custGeom>
              <a:avLst/>
              <a:gdLst>
                <a:gd name="T0" fmla="*/ 64 w 64"/>
                <a:gd name="T1" fmla="*/ 0 h 178"/>
                <a:gd name="T2" fmla="*/ 27 w 64"/>
                <a:gd name="T3" fmla="*/ 11 h 178"/>
                <a:gd name="T4" fmla="*/ 17 w 64"/>
                <a:gd name="T5" fmla="*/ 24 h 178"/>
                <a:gd name="T6" fmla="*/ 0 w 64"/>
                <a:gd name="T7" fmla="*/ 164 h 178"/>
                <a:gd name="T8" fmla="*/ 16 w 64"/>
                <a:gd name="T9" fmla="*/ 175 h 178"/>
                <a:gd name="T10" fmla="*/ 46 w 64"/>
                <a:gd name="T11" fmla="*/ 178 h 178"/>
                <a:gd name="T12" fmla="*/ 64 w 6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64" h="178">
                  <a:moveTo>
                    <a:pt x="64" y="0"/>
                  </a:moveTo>
                  <a:cubicBezTo>
                    <a:pt x="64" y="0"/>
                    <a:pt x="41" y="6"/>
                    <a:pt x="27" y="11"/>
                  </a:cubicBezTo>
                  <a:cubicBezTo>
                    <a:pt x="22" y="13"/>
                    <a:pt x="19" y="19"/>
                    <a:pt x="17" y="24"/>
                  </a:cubicBezTo>
                  <a:cubicBezTo>
                    <a:pt x="9" y="41"/>
                    <a:pt x="4" y="113"/>
                    <a:pt x="0" y="164"/>
                  </a:cubicBezTo>
                  <a:cubicBezTo>
                    <a:pt x="6" y="168"/>
                    <a:pt x="11" y="171"/>
                    <a:pt x="16" y="175"/>
                  </a:cubicBezTo>
                  <a:cubicBezTo>
                    <a:pt x="46" y="178"/>
                    <a:pt x="46" y="178"/>
                    <a:pt x="46" y="178"/>
                  </a:cubicBezTo>
                  <a:lnTo>
                    <a:pt x="6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3" name="Freeform 51">
              <a:extLst>
                <a:ext uri="{FF2B5EF4-FFF2-40B4-BE49-F238E27FC236}">
                  <a16:creationId xmlns:a16="http://schemas.microsoft.com/office/drawing/2014/main" id="{00D8FE13-5490-7441-BD9B-16BE83DAAD5E}"/>
                </a:ext>
              </a:extLst>
            </p:cNvPr>
            <p:cNvSpPr>
              <a:spLocks/>
            </p:cNvSpPr>
            <p:nvPr/>
          </p:nvSpPr>
          <p:spPr bwMode="auto">
            <a:xfrm>
              <a:off x="3848101" y="6424613"/>
              <a:ext cx="57150" cy="338138"/>
            </a:xfrm>
            <a:custGeom>
              <a:avLst/>
              <a:gdLst>
                <a:gd name="T0" fmla="*/ 0 w 36"/>
                <a:gd name="T1" fmla="*/ 211 h 213"/>
                <a:gd name="T2" fmla="*/ 18 w 36"/>
                <a:gd name="T3" fmla="*/ 213 h 213"/>
                <a:gd name="T4" fmla="*/ 36 w 36"/>
                <a:gd name="T5" fmla="*/ 38 h 213"/>
                <a:gd name="T6" fmla="*/ 22 w 36"/>
                <a:gd name="T7" fmla="*/ 0 h 213"/>
                <a:gd name="T8" fmla="*/ 0 w 36"/>
                <a:gd name="T9" fmla="*/ 211 h 213"/>
              </a:gdLst>
              <a:ahLst/>
              <a:cxnLst>
                <a:cxn ang="0">
                  <a:pos x="T0" y="T1"/>
                </a:cxn>
                <a:cxn ang="0">
                  <a:pos x="T2" y="T3"/>
                </a:cxn>
                <a:cxn ang="0">
                  <a:pos x="T4" y="T5"/>
                </a:cxn>
                <a:cxn ang="0">
                  <a:pos x="T6" y="T7"/>
                </a:cxn>
                <a:cxn ang="0">
                  <a:pos x="T8" y="T9"/>
                </a:cxn>
              </a:cxnLst>
              <a:rect l="0" t="0" r="r" b="b"/>
              <a:pathLst>
                <a:path w="36" h="213">
                  <a:moveTo>
                    <a:pt x="0" y="211"/>
                  </a:moveTo>
                  <a:lnTo>
                    <a:pt x="18" y="213"/>
                  </a:lnTo>
                  <a:lnTo>
                    <a:pt x="36" y="38"/>
                  </a:lnTo>
                  <a:lnTo>
                    <a:pt x="22" y="0"/>
                  </a:lnTo>
                  <a:lnTo>
                    <a:pt x="0" y="211"/>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4" name="Freeform 52">
              <a:extLst>
                <a:ext uri="{FF2B5EF4-FFF2-40B4-BE49-F238E27FC236}">
                  <a16:creationId xmlns:a16="http://schemas.microsoft.com/office/drawing/2014/main" id="{D20D612F-51A9-8C4A-B8BD-630C873B41D6}"/>
                </a:ext>
              </a:extLst>
            </p:cNvPr>
            <p:cNvSpPr>
              <a:spLocks/>
            </p:cNvSpPr>
            <p:nvPr/>
          </p:nvSpPr>
          <p:spPr bwMode="auto">
            <a:xfrm>
              <a:off x="3819526" y="6138863"/>
              <a:ext cx="625475" cy="709613"/>
            </a:xfrm>
            <a:custGeom>
              <a:avLst/>
              <a:gdLst>
                <a:gd name="T0" fmla="*/ 170 w 196"/>
                <a:gd name="T1" fmla="*/ 211 h 223"/>
                <a:gd name="T2" fmla="*/ 196 w 196"/>
                <a:gd name="T3" fmla="*/ 29 h 223"/>
                <a:gd name="T4" fmla="*/ 137 w 196"/>
                <a:gd name="T5" fmla="*/ 7 h 223"/>
                <a:gd name="T6" fmla="*/ 98 w 196"/>
                <a:gd name="T7" fmla="*/ 0 h 223"/>
                <a:gd name="T8" fmla="*/ 59 w 196"/>
                <a:gd name="T9" fmla="*/ 7 h 223"/>
                <a:gd name="T10" fmla="*/ 0 w 196"/>
                <a:gd name="T11" fmla="*/ 29 h 223"/>
                <a:gd name="T12" fmla="*/ 25 w 196"/>
                <a:gd name="T13" fmla="*/ 210 h 223"/>
                <a:gd name="T14" fmla="*/ 99 w 196"/>
                <a:gd name="T15" fmla="*/ 223 h 223"/>
                <a:gd name="T16" fmla="*/ 99 w 196"/>
                <a:gd name="T17" fmla="*/ 223 h 223"/>
                <a:gd name="T18" fmla="*/ 170 w 196"/>
                <a:gd name="T19"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3">
                  <a:moveTo>
                    <a:pt x="170" y="211"/>
                  </a:moveTo>
                  <a:cubicBezTo>
                    <a:pt x="175" y="161"/>
                    <a:pt x="190" y="69"/>
                    <a:pt x="196" y="29"/>
                  </a:cubicBezTo>
                  <a:cubicBezTo>
                    <a:pt x="175" y="18"/>
                    <a:pt x="158" y="13"/>
                    <a:pt x="137" y="7"/>
                  </a:cubicBezTo>
                  <a:cubicBezTo>
                    <a:pt x="124" y="3"/>
                    <a:pt x="111" y="2"/>
                    <a:pt x="98" y="0"/>
                  </a:cubicBezTo>
                  <a:cubicBezTo>
                    <a:pt x="85" y="2"/>
                    <a:pt x="72" y="3"/>
                    <a:pt x="59" y="7"/>
                  </a:cubicBezTo>
                  <a:cubicBezTo>
                    <a:pt x="38" y="13"/>
                    <a:pt x="21" y="18"/>
                    <a:pt x="0" y="29"/>
                  </a:cubicBezTo>
                  <a:cubicBezTo>
                    <a:pt x="6" y="69"/>
                    <a:pt x="21" y="160"/>
                    <a:pt x="25" y="210"/>
                  </a:cubicBezTo>
                  <a:cubicBezTo>
                    <a:pt x="48" y="218"/>
                    <a:pt x="73" y="223"/>
                    <a:pt x="99" y="223"/>
                  </a:cubicBezTo>
                  <a:cubicBezTo>
                    <a:pt x="99" y="223"/>
                    <a:pt x="99" y="223"/>
                    <a:pt x="99" y="223"/>
                  </a:cubicBezTo>
                  <a:cubicBezTo>
                    <a:pt x="124" y="223"/>
                    <a:pt x="148" y="218"/>
                    <a:pt x="170" y="21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5" name="Freeform 53">
              <a:extLst>
                <a:ext uri="{FF2B5EF4-FFF2-40B4-BE49-F238E27FC236}">
                  <a16:creationId xmlns:a16="http://schemas.microsoft.com/office/drawing/2014/main" id="{761FC9AC-AF3A-9546-95D0-9B1326D24BAD}"/>
                </a:ext>
              </a:extLst>
            </p:cNvPr>
            <p:cNvSpPr>
              <a:spLocks/>
            </p:cNvSpPr>
            <p:nvPr/>
          </p:nvSpPr>
          <p:spPr bwMode="auto">
            <a:xfrm>
              <a:off x="3986213" y="6138863"/>
              <a:ext cx="292100" cy="107950"/>
            </a:xfrm>
            <a:custGeom>
              <a:avLst/>
              <a:gdLst>
                <a:gd name="T0" fmla="*/ 89 w 92"/>
                <a:gd name="T1" fmla="*/ 8 h 34"/>
                <a:gd name="T2" fmla="*/ 85 w 92"/>
                <a:gd name="T3" fmla="*/ 7 h 34"/>
                <a:gd name="T4" fmla="*/ 46 w 92"/>
                <a:gd name="T5" fmla="*/ 0 h 34"/>
                <a:gd name="T6" fmla="*/ 7 w 92"/>
                <a:gd name="T7" fmla="*/ 7 h 34"/>
                <a:gd name="T8" fmla="*/ 3 w 92"/>
                <a:gd name="T9" fmla="*/ 8 h 34"/>
                <a:gd name="T10" fmla="*/ 0 w 92"/>
                <a:gd name="T11" fmla="*/ 15 h 34"/>
                <a:gd name="T12" fmla="*/ 46 w 92"/>
                <a:gd name="T13" fmla="*/ 34 h 34"/>
                <a:gd name="T14" fmla="*/ 92 w 92"/>
                <a:gd name="T15" fmla="*/ 15 h 34"/>
                <a:gd name="T16" fmla="*/ 89 w 92"/>
                <a:gd name="T17" fmla="*/ 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34">
                  <a:moveTo>
                    <a:pt x="89" y="8"/>
                  </a:moveTo>
                  <a:cubicBezTo>
                    <a:pt x="88" y="7"/>
                    <a:pt x="86" y="7"/>
                    <a:pt x="85" y="7"/>
                  </a:cubicBezTo>
                  <a:cubicBezTo>
                    <a:pt x="72" y="3"/>
                    <a:pt x="59" y="2"/>
                    <a:pt x="46" y="0"/>
                  </a:cubicBezTo>
                  <a:cubicBezTo>
                    <a:pt x="33" y="2"/>
                    <a:pt x="20" y="3"/>
                    <a:pt x="7" y="7"/>
                  </a:cubicBezTo>
                  <a:cubicBezTo>
                    <a:pt x="6" y="7"/>
                    <a:pt x="4" y="7"/>
                    <a:pt x="3" y="8"/>
                  </a:cubicBezTo>
                  <a:cubicBezTo>
                    <a:pt x="1" y="10"/>
                    <a:pt x="0" y="12"/>
                    <a:pt x="0" y="15"/>
                  </a:cubicBezTo>
                  <a:cubicBezTo>
                    <a:pt x="0" y="25"/>
                    <a:pt x="20" y="34"/>
                    <a:pt x="46" y="34"/>
                  </a:cubicBezTo>
                  <a:cubicBezTo>
                    <a:pt x="72" y="34"/>
                    <a:pt x="92" y="25"/>
                    <a:pt x="92" y="15"/>
                  </a:cubicBezTo>
                  <a:cubicBezTo>
                    <a:pt x="92" y="12"/>
                    <a:pt x="91" y="10"/>
                    <a:pt x="89" y="8"/>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6" name="Freeform 54">
              <a:extLst>
                <a:ext uri="{FF2B5EF4-FFF2-40B4-BE49-F238E27FC236}">
                  <a16:creationId xmlns:a16="http://schemas.microsoft.com/office/drawing/2014/main" id="{B21F4D80-8C3E-8644-AA3F-DB493FB50E62}"/>
                </a:ext>
              </a:extLst>
            </p:cNvPr>
            <p:cNvSpPr>
              <a:spLocks/>
            </p:cNvSpPr>
            <p:nvPr/>
          </p:nvSpPr>
          <p:spPr bwMode="auto">
            <a:xfrm>
              <a:off x="4189413" y="6145213"/>
              <a:ext cx="66675" cy="73025"/>
            </a:xfrm>
            <a:custGeom>
              <a:avLst/>
              <a:gdLst>
                <a:gd name="T0" fmla="*/ 21 w 21"/>
                <a:gd name="T1" fmla="*/ 5 h 23"/>
                <a:gd name="T2" fmla="*/ 1 w 21"/>
                <a:gd name="T3" fmla="*/ 0 h 23"/>
                <a:gd name="T4" fmla="*/ 0 w 21"/>
                <a:gd name="T5" fmla="*/ 11 h 23"/>
                <a:gd name="T6" fmla="*/ 14 w 21"/>
                <a:gd name="T7" fmla="*/ 23 h 23"/>
                <a:gd name="T8" fmla="*/ 21 w 21"/>
                <a:gd name="T9" fmla="*/ 5 h 23"/>
              </a:gdLst>
              <a:ahLst/>
              <a:cxnLst>
                <a:cxn ang="0">
                  <a:pos x="T0" y="T1"/>
                </a:cxn>
                <a:cxn ang="0">
                  <a:pos x="T2" y="T3"/>
                </a:cxn>
                <a:cxn ang="0">
                  <a:pos x="T4" y="T5"/>
                </a:cxn>
                <a:cxn ang="0">
                  <a:pos x="T6" y="T7"/>
                </a:cxn>
                <a:cxn ang="0">
                  <a:pos x="T8" y="T9"/>
                </a:cxn>
              </a:cxnLst>
              <a:rect l="0" t="0" r="r" b="b"/>
              <a:pathLst>
                <a:path w="21" h="23">
                  <a:moveTo>
                    <a:pt x="21" y="5"/>
                  </a:moveTo>
                  <a:cubicBezTo>
                    <a:pt x="14" y="3"/>
                    <a:pt x="8" y="1"/>
                    <a:pt x="1" y="0"/>
                  </a:cubicBezTo>
                  <a:cubicBezTo>
                    <a:pt x="0" y="11"/>
                    <a:pt x="0" y="11"/>
                    <a:pt x="0" y="11"/>
                  </a:cubicBezTo>
                  <a:cubicBezTo>
                    <a:pt x="14" y="23"/>
                    <a:pt x="14" y="23"/>
                    <a:pt x="14" y="23"/>
                  </a:cubicBezTo>
                  <a:lnTo>
                    <a:pt x="21" y="5"/>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7" name="Freeform 55">
              <a:extLst>
                <a:ext uri="{FF2B5EF4-FFF2-40B4-BE49-F238E27FC236}">
                  <a16:creationId xmlns:a16="http://schemas.microsoft.com/office/drawing/2014/main" id="{093DB5CC-AD0F-5C4C-9744-3EC5AEA5EB08}"/>
                </a:ext>
              </a:extLst>
            </p:cNvPr>
            <p:cNvSpPr>
              <a:spLocks/>
            </p:cNvSpPr>
            <p:nvPr/>
          </p:nvSpPr>
          <p:spPr bwMode="auto">
            <a:xfrm>
              <a:off x="4052888" y="6034088"/>
              <a:ext cx="158750" cy="146050"/>
            </a:xfrm>
            <a:custGeom>
              <a:avLst/>
              <a:gdLst>
                <a:gd name="T0" fmla="*/ 0 w 100"/>
                <a:gd name="T1" fmla="*/ 0 h 92"/>
                <a:gd name="T2" fmla="*/ 100 w 100"/>
                <a:gd name="T3" fmla="*/ 0 h 92"/>
                <a:gd name="T4" fmla="*/ 100 w 100"/>
                <a:gd name="T5" fmla="*/ 82 h 92"/>
                <a:gd name="T6" fmla="*/ 86 w 100"/>
                <a:gd name="T7" fmla="*/ 92 h 92"/>
                <a:gd name="T8" fmla="*/ 0 w 100"/>
                <a:gd name="T9" fmla="*/ 6 h 92"/>
                <a:gd name="T10" fmla="*/ 0 w 100"/>
                <a:gd name="T11" fmla="*/ 0 h 92"/>
              </a:gdLst>
              <a:ahLst/>
              <a:cxnLst>
                <a:cxn ang="0">
                  <a:pos x="T0" y="T1"/>
                </a:cxn>
                <a:cxn ang="0">
                  <a:pos x="T2" y="T3"/>
                </a:cxn>
                <a:cxn ang="0">
                  <a:pos x="T4" y="T5"/>
                </a:cxn>
                <a:cxn ang="0">
                  <a:pos x="T6" y="T7"/>
                </a:cxn>
                <a:cxn ang="0">
                  <a:pos x="T8" y="T9"/>
                </a:cxn>
                <a:cxn ang="0">
                  <a:pos x="T10" y="T11"/>
                </a:cxn>
              </a:cxnLst>
              <a:rect l="0" t="0" r="r" b="b"/>
              <a:pathLst>
                <a:path w="100" h="92">
                  <a:moveTo>
                    <a:pt x="0" y="0"/>
                  </a:moveTo>
                  <a:lnTo>
                    <a:pt x="100" y="0"/>
                  </a:lnTo>
                  <a:lnTo>
                    <a:pt x="100" y="82"/>
                  </a:lnTo>
                  <a:lnTo>
                    <a:pt x="86" y="92"/>
                  </a:lnTo>
                  <a:lnTo>
                    <a:pt x="0" y="6"/>
                  </a:lnTo>
                  <a:lnTo>
                    <a:pt x="0" y="0"/>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8" name="Freeform 56">
              <a:extLst>
                <a:ext uri="{FF2B5EF4-FFF2-40B4-BE49-F238E27FC236}">
                  <a16:creationId xmlns:a16="http://schemas.microsoft.com/office/drawing/2014/main" id="{14065651-761C-784B-A2CD-BED290D8B11E}"/>
                </a:ext>
              </a:extLst>
            </p:cNvPr>
            <p:cNvSpPr>
              <a:spLocks/>
            </p:cNvSpPr>
            <p:nvPr/>
          </p:nvSpPr>
          <p:spPr bwMode="auto">
            <a:xfrm>
              <a:off x="3873501" y="5768975"/>
              <a:ext cx="255588" cy="347663"/>
            </a:xfrm>
            <a:custGeom>
              <a:avLst/>
              <a:gdLst>
                <a:gd name="T0" fmla="*/ 80 w 80"/>
                <a:gd name="T1" fmla="*/ 97 h 109"/>
                <a:gd name="T2" fmla="*/ 25 w 80"/>
                <a:gd name="T3" fmla="*/ 109 h 109"/>
                <a:gd name="T4" fmla="*/ 20 w 80"/>
                <a:gd name="T5" fmla="*/ 9 h 109"/>
                <a:gd name="T6" fmla="*/ 80 w 80"/>
                <a:gd name="T7" fmla="*/ 0 h 109"/>
                <a:gd name="T8" fmla="*/ 80 w 80"/>
                <a:gd name="T9" fmla="*/ 97 h 109"/>
              </a:gdLst>
              <a:ahLst/>
              <a:cxnLst>
                <a:cxn ang="0">
                  <a:pos x="T0" y="T1"/>
                </a:cxn>
                <a:cxn ang="0">
                  <a:pos x="T2" y="T3"/>
                </a:cxn>
                <a:cxn ang="0">
                  <a:pos x="T4" y="T5"/>
                </a:cxn>
                <a:cxn ang="0">
                  <a:pos x="T6" y="T7"/>
                </a:cxn>
                <a:cxn ang="0">
                  <a:pos x="T8" y="T9"/>
                </a:cxn>
              </a:cxnLst>
              <a:rect l="0" t="0" r="r" b="b"/>
              <a:pathLst>
                <a:path w="80" h="109">
                  <a:moveTo>
                    <a:pt x="80" y="97"/>
                  </a:moveTo>
                  <a:cubicBezTo>
                    <a:pt x="52" y="95"/>
                    <a:pt x="49" y="93"/>
                    <a:pt x="25" y="109"/>
                  </a:cubicBezTo>
                  <a:cubicBezTo>
                    <a:pt x="8" y="92"/>
                    <a:pt x="0" y="59"/>
                    <a:pt x="20" y="9"/>
                  </a:cubicBezTo>
                  <a:cubicBezTo>
                    <a:pt x="80" y="0"/>
                    <a:pt x="80" y="0"/>
                    <a:pt x="80" y="0"/>
                  </a:cubicBezTo>
                  <a:lnTo>
                    <a:pt x="8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9" name="Freeform 57">
              <a:extLst>
                <a:ext uri="{FF2B5EF4-FFF2-40B4-BE49-F238E27FC236}">
                  <a16:creationId xmlns:a16="http://schemas.microsoft.com/office/drawing/2014/main" id="{8674CFB3-381A-C440-931B-B326771F4351}"/>
                </a:ext>
              </a:extLst>
            </p:cNvPr>
            <p:cNvSpPr>
              <a:spLocks/>
            </p:cNvSpPr>
            <p:nvPr/>
          </p:nvSpPr>
          <p:spPr bwMode="auto">
            <a:xfrm>
              <a:off x="4135438" y="5768975"/>
              <a:ext cx="255588" cy="347663"/>
            </a:xfrm>
            <a:custGeom>
              <a:avLst/>
              <a:gdLst>
                <a:gd name="T0" fmla="*/ 0 w 80"/>
                <a:gd name="T1" fmla="*/ 97 h 109"/>
                <a:gd name="T2" fmla="*/ 55 w 80"/>
                <a:gd name="T3" fmla="*/ 109 h 109"/>
                <a:gd name="T4" fmla="*/ 60 w 80"/>
                <a:gd name="T5" fmla="*/ 9 h 109"/>
                <a:gd name="T6" fmla="*/ 0 w 80"/>
                <a:gd name="T7" fmla="*/ 0 h 109"/>
                <a:gd name="T8" fmla="*/ 0 w 80"/>
                <a:gd name="T9" fmla="*/ 97 h 109"/>
              </a:gdLst>
              <a:ahLst/>
              <a:cxnLst>
                <a:cxn ang="0">
                  <a:pos x="T0" y="T1"/>
                </a:cxn>
                <a:cxn ang="0">
                  <a:pos x="T2" y="T3"/>
                </a:cxn>
                <a:cxn ang="0">
                  <a:pos x="T4" y="T5"/>
                </a:cxn>
                <a:cxn ang="0">
                  <a:pos x="T6" y="T7"/>
                </a:cxn>
                <a:cxn ang="0">
                  <a:pos x="T8" y="T9"/>
                </a:cxn>
              </a:cxnLst>
              <a:rect l="0" t="0" r="r" b="b"/>
              <a:pathLst>
                <a:path w="80" h="109">
                  <a:moveTo>
                    <a:pt x="0" y="97"/>
                  </a:moveTo>
                  <a:cubicBezTo>
                    <a:pt x="28" y="95"/>
                    <a:pt x="31" y="93"/>
                    <a:pt x="55" y="109"/>
                  </a:cubicBezTo>
                  <a:cubicBezTo>
                    <a:pt x="72" y="92"/>
                    <a:pt x="80" y="59"/>
                    <a:pt x="60" y="9"/>
                  </a:cubicBezTo>
                  <a:cubicBezTo>
                    <a:pt x="0" y="0"/>
                    <a:pt x="0" y="0"/>
                    <a:pt x="0" y="0"/>
                  </a:cubicBezTo>
                  <a:lnTo>
                    <a:pt x="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0" name="Freeform 58">
              <a:extLst>
                <a:ext uri="{FF2B5EF4-FFF2-40B4-BE49-F238E27FC236}">
                  <a16:creationId xmlns:a16="http://schemas.microsoft.com/office/drawing/2014/main" id="{F706C020-738C-A044-8080-BE3A65BCEB47}"/>
                </a:ext>
              </a:extLst>
            </p:cNvPr>
            <p:cNvSpPr>
              <a:spLocks/>
            </p:cNvSpPr>
            <p:nvPr/>
          </p:nvSpPr>
          <p:spPr bwMode="auto">
            <a:xfrm>
              <a:off x="3933826" y="5826125"/>
              <a:ext cx="93663" cy="155575"/>
            </a:xfrm>
            <a:custGeom>
              <a:avLst/>
              <a:gdLst>
                <a:gd name="T0" fmla="*/ 17 w 29"/>
                <a:gd name="T1" fmla="*/ 7 h 49"/>
                <a:gd name="T2" fmla="*/ 3 w 29"/>
                <a:gd name="T3" fmla="*/ 27 h 49"/>
                <a:gd name="T4" fmla="*/ 14 w 29"/>
                <a:gd name="T5" fmla="*/ 42 h 49"/>
                <a:gd name="T6" fmla="*/ 17 w 29"/>
                <a:gd name="T7" fmla="*/ 7 h 49"/>
              </a:gdLst>
              <a:ahLst/>
              <a:cxnLst>
                <a:cxn ang="0">
                  <a:pos x="T0" y="T1"/>
                </a:cxn>
                <a:cxn ang="0">
                  <a:pos x="T2" y="T3"/>
                </a:cxn>
                <a:cxn ang="0">
                  <a:pos x="T4" y="T5"/>
                </a:cxn>
                <a:cxn ang="0">
                  <a:pos x="T6" y="T7"/>
                </a:cxn>
              </a:cxnLst>
              <a:rect l="0" t="0" r="r" b="b"/>
              <a:pathLst>
                <a:path w="29" h="49">
                  <a:moveTo>
                    <a:pt x="17" y="7"/>
                  </a:moveTo>
                  <a:cubicBezTo>
                    <a:pt x="0" y="0"/>
                    <a:pt x="0" y="16"/>
                    <a:pt x="3" y="27"/>
                  </a:cubicBezTo>
                  <a:cubicBezTo>
                    <a:pt x="5" y="34"/>
                    <a:pt x="9" y="39"/>
                    <a:pt x="14" y="42"/>
                  </a:cubicBezTo>
                  <a:cubicBezTo>
                    <a:pt x="29" y="49"/>
                    <a:pt x="12" y="15"/>
                    <a:pt x="17"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1" name="Freeform 59">
              <a:extLst>
                <a:ext uri="{FF2B5EF4-FFF2-40B4-BE49-F238E27FC236}">
                  <a16:creationId xmlns:a16="http://schemas.microsoft.com/office/drawing/2014/main" id="{BAAEE73B-3759-D34D-8866-F0F027B03A63}"/>
                </a:ext>
              </a:extLst>
            </p:cNvPr>
            <p:cNvSpPr>
              <a:spLocks/>
            </p:cNvSpPr>
            <p:nvPr/>
          </p:nvSpPr>
          <p:spPr bwMode="auto">
            <a:xfrm>
              <a:off x="3949701" y="5854700"/>
              <a:ext cx="36513" cy="92075"/>
            </a:xfrm>
            <a:custGeom>
              <a:avLst/>
              <a:gdLst>
                <a:gd name="T0" fmla="*/ 4 w 11"/>
                <a:gd name="T1" fmla="*/ 0 h 29"/>
                <a:gd name="T2" fmla="*/ 7 w 11"/>
                <a:gd name="T3" fmla="*/ 0 h 29"/>
                <a:gd name="T4" fmla="*/ 9 w 11"/>
                <a:gd name="T5" fmla="*/ 17 h 29"/>
                <a:gd name="T6" fmla="*/ 11 w 11"/>
                <a:gd name="T7" fmla="*/ 29 h 29"/>
                <a:gd name="T8" fmla="*/ 6 w 11"/>
                <a:gd name="T9" fmla="*/ 24 h 29"/>
                <a:gd name="T10" fmla="*/ 2 w 11"/>
                <a:gd name="T11" fmla="*/ 17 h 29"/>
                <a:gd name="T12" fmla="*/ 1 w 11"/>
                <a:gd name="T13" fmla="*/ 6 h 29"/>
                <a:gd name="T14" fmla="*/ 2 w 11"/>
                <a:gd name="T15" fmla="*/ 1 h 29"/>
                <a:gd name="T16" fmla="*/ 4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4" y="0"/>
                  </a:moveTo>
                  <a:cubicBezTo>
                    <a:pt x="5" y="0"/>
                    <a:pt x="6" y="0"/>
                    <a:pt x="7" y="0"/>
                  </a:cubicBezTo>
                  <a:cubicBezTo>
                    <a:pt x="6" y="5"/>
                    <a:pt x="8" y="11"/>
                    <a:pt x="9" y="17"/>
                  </a:cubicBezTo>
                  <a:cubicBezTo>
                    <a:pt x="10" y="22"/>
                    <a:pt x="11" y="27"/>
                    <a:pt x="11" y="29"/>
                  </a:cubicBezTo>
                  <a:cubicBezTo>
                    <a:pt x="10" y="29"/>
                    <a:pt x="6" y="25"/>
                    <a:pt x="6" y="24"/>
                  </a:cubicBezTo>
                  <a:cubicBezTo>
                    <a:pt x="4" y="22"/>
                    <a:pt x="3" y="20"/>
                    <a:pt x="2" y="17"/>
                  </a:cubicBezTo>
                  <a:cubicBezTo>
                    <a:pt x="1" y="13"/>
                    <a:pt x="0" y="9"/>
                    <a:pt x="1" y="6"/>
                  </a:cubicBezTo>
                  <a:cubicBezTo>
                    <a:pt x="1" y="4"/>
                    <a:pt x="1" y="2"/>
                    <a:pt x="2" y="1"/>
                  </a:cubicBezTo>
                  <a:cubicBezTo>
                    <a:pt x="2" y="1"/>
                    <a:pt x="3" y="0"/>
                    <a:pt x="4"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2" name="Freeform 60">
              <a:extLst>
                <a:ext uri="{FF2B5EF4-FFF2-40B4-BE49-F238E27FC236}">
                  <a16:creationId xmlns:a16="http://schemas.microsoft.com/office/drawing/2014/main" id="{A3115B24-AE06-CC4F-A8F7-BA0DBA923C11}"/>
                </a:ext>
              </a:extLst>
            </p:cNvPr>
            <p:cNvSpPr>
              <a:spLocks/>
            </p:cNvSpPr>
            <p:nvPr/>
          </p:nvSpPr>
          <p:spPr bwMode="auto">
            <a:xfrm>
              <a:off x="4237038" y="5826125"/>
              <a:ext cx="92075" cy="155575"/>
            </a:xfrm>
            <a:custGeom>
              <a:avLst/>
              <a:gdLst>
                <a:gd name="T0" fmla="*/ 12 w 29"/>
                <a:gd name="T1" fmla="*/ 7 h 49"/>
                <a:gd name="T2" fmla="*/ 26 w 29"/>
                <a:gd name="T3" fmla="*/ 27 h 49"/>
                <a:gd name="T4" fmla="*/ 15 w 29"/>
                <a:gd name="T5" fmla="*/ 42 h 49"/>
                <a:gd name="T6" fmla="*/ 12 w 29"/>
                <a:gd name="T7" fmla="*/ 7 h 49"/>
              </a:gdLst>
              <a:ahLst/>
              <a:cxnLst>
                <a:cxn ang="0">
                  <a:pos x="T0" y="T1"/>
                </a:cxn>
                <a:cxn ang="0">
                  <a:pos x="T2" y="T3"/>
                </a:cxn>
                <a:cxn ang="0">
                  <a:pos x="T4" y="T5"/>
                </a:cxn>
                <a:cxn ang="0">
                  <a:pos x="T6" y="T7"/>
                </a:cxn>
              </a:cxnLst>
              <a:rect l="0" t="0" r="r" b="b"/>
              <a:pathLst>
                <a:path w="29" h="49">
                  <a:moveTo>
                    <a:pt x="12" y="7"/>
                  </a:moveTo>
                  <a:cubicBezTo>
                    <a:pt x="29" y="0"/>
                    <a:pt x="29" y="16"/>
                    <a:pt x="26" y="27"/>
                  </a:cubicBezTo>
                  <a:cubicBezTo>
                    <a:pt x="24" y="34"/>
                    <a:pt x="20" y="39"/>
                    <a:pt x="15" y="42"/>
                  </a:cubicBezTo>
                  <a:cubicBezTo>
                    <a:pt x="0" y="49"/>
                    <a:pt x="17" y="15"/>
                    <a:pt x="12"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3" name="Freeform 61">
              <a:extLst>
                <a:ext uri="{FF2B5EF4-FFF2-40B4-BE49-F238E27FC236}">
                  <a16:creationId xmlns:a16="http://schemas.microsoft.com/office/drawing/2014/main" id="{356A2721-55DC-E744-9F2F-7BD7F4D48E7B}"/>
                </a:ext>
              </a:extLst>
            </p:cNvPr>
            <p:cNvSpPr>
              <a:spLocks/>
            </p:cNvSpPr>
            <p:nvPr/>
          </p:nvSpPr>
          <p:spPr bwMode="auto">
            <a:xfrm>
              <a:off x="4278313" y="5854700"/>
              <a:ext cx="34925" cy="92075"/>
            </a:xfrm>
            <a:custGeom>
              <a:avLst/>
              <a:gdLst>
                <a:gd name="T0" fmla="*/ 7 w 11"/>
                <a:gd name="T1" fmla="*/ 0 h 29"/>
                <a:gd name="T2" fmla="*/ 4 w 11"/>
                <a:gd name="T3" fmla="*/ 0 h 29"/>
                <a:gd name="T4" fmla="*/ 2 w 11"/>
                <a:gd name="T5" fmla="*/ 17 h 29"/>
                <a:gd name="T6" fmla="*/ 0 w 11"/>
                <a:gd name="T7" fmla="*/ 29 h 29"/>
                <a:gd name="T8" fmla="*/ 5 w 11"/>
                <a:gd name="T9" fmla="*/ 24 h 29"/>
                <a:gd name="T10" fmla="*/ 9 w 11"/>
                <a:gd name="T11" fmla="*/ 17 h 29"/>
                <a:gd name="T12" fmla="*/ 10 w 11"/>
                <a:gd name="T13" fmla="*/ 6 h 29"/>
                <a:gd name="T14" fmla="*/ 9 w 11"/>
                <a:gd name="T15" fmla="*/ 1 h 29"/>
                <a:gd name="T16" fmla="*/ 7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7" y="0"/>
                  </a:moveTo>
                  <a:cubicBezTo>
                    <a:pt x="6" y="0"/>
                    <a:pt x="5" y="0"/>
                    <a:pt x="4" y="0"/>
                  </a:cubicBezTo>
                  <a:cubicBezTo>
                    <a:pt x="5" y="5"/>
                    <a:pt x="3" y="11"/>
                    <a:pt x="2" y="17"/>
                  </a:cubicBezTo>
                  <a:cubicBezTo>
                    <a:pt x="1" y="22"/>
                    <a:pt x="0" y="27"/>
                    <a:pt x="0" y="29"/>
                  </a:cubicBezTo>
                  <a:cubicBezTo>
                    <a:pt x="1" y="29"/>
                    <a:pt x="5" y="25"/>
                    <a:pt x="5" y="24"/>
                  </a:cubicBezTo>
                  <a:cubicBezTo>
                    <a:pt x="7" y="22"/>
                    <a:pt x="8" y="20"/>
                    <a:pt x="9" y="17"/>
                  </a:cubicBezTo>
                  <a:cubicBezTo>
                    <a:pt x="10" y="13"/>
                    <a:pt x="11" y="9"/>
                    <a:pt x="10" y="6"/>
                  </a:cubicBezTo>
                  <a:cubicBezTo>
                    <a:pt x="10" y="4"/>
                    <a:pt x="10" y="2"/>
                    <a:pt x="9" y="1"/>
                  </a:cubicBezTo>
                  <a:cubicBezTo>
                    <a:pt x="8" y="1"/>
                    <a:pt x="8" y="0"/>
                    <a:pt x="7"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4" name="Freeform 62">
              <a:extLst>
                <a:ext uri="{FF2B5EF4-FFF2-40B4-BE49-F238E27FC236}">
                  <a16:creationId xmlns:a16="http://schemas.microsoft.com/office/drawing/2014/main" id="{1C714A99-CCE6-2E49-9441-6ABF7E918CC0}"/>
                </a:ext>
              </a:extLst>
            </p:cNvPr>
            <p:cNvSpPr>
              <a:spLocks/>
            </p:cNvSpPr>
            <p:nvPr/>
          </p:nvSpPr>
          <p:spPr bwMode="auto">
            <a:xfrm>
              <a:off x="3949701" y="5664200"/>
              <a:ext cx="363538" cy="439738"/>
            </a:xfrm>
            <a:custGeom>
              <a:avLst/>
              <a:gdLst>
                <a:gd name="T0" fmla="*/ 38 w 114"/>
                <a:gd name="T1" fmla="*/ 0 h 138"/>
                <a:gd name="T2" fmla="*/ 76 w 114"/>
                <a:gd name="T3" fmla="*/ 0 h 138"/>
                <a:gd name="T4" fmla="*/ 111 w 114"/>
                <a:gd name="T5" fmla="*/ 35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5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5"/>
                  </a:cubicBezTo>
                  <a:cubicBezTo>
                    <a:pt x="104" y="84"/>
                    <a:pt x="104" y="84"/>
                    <a:pt x="104" y="84"/>
                  </a:cubicBezTo>
                  <a:cubicBezTo>
                    <a:pt x="102" y="98"/>
                    <a:pt x="96" y="112"/>
                    <a:pt x="88" y="122"/>
                  </a:cubicBezTo>
                  <a:cubicBezTo>
                    <a:pt x="81" y="132"/>
                    <a:pt x="72" y="138"/>
                    <a:pt x="57" y="138"/>
                  </a:cubicBezTo>
                  <a:cubicBezTo>
                    <a:pt x="57" y="138"/>
                    <a:pt x="57" y="138"/>
                    <a:pt x="57" y="138"/>
                  </a:cubicBezTo>
                  <a:cubicBezTo>
                    <a:pt x="42" y="138"/>
                    <a:pt x="33" y="132"/>
                    <a:pt x="26" y="122"/>
                  </a:cubicBezTo>
                  <a:cubicBezTo>
                    <a:pt x="17" y="111"/>
                    <a:pt x="12" y="97"/>
                    <a:pt x="10" y="84"/>
                  </a:cubicBezTo>
                  <a:cubicBezTo>
                    <a:pt x="3" y="35"/>
                    <a:pt x="3" y="35"/>
                    <a:pt x="3" y="35"/>
                  </a:cubicBezTo>
                  <a:cubicBezTo>
                    <a:pt x="0" y="16"/>
                    <a:pt x="19" y="0"/>
                    <a:pt x="38" y="0"/>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5" name="Freeform 63">
              <a:extLst>
                <a:ext uri="{FF2B5EF4-FFF2-40B4-BE49-F238E27FC236}">
                  <a16:creationId xmlns:a16="http://schemas.microsoft.com/office/drawing/2014/main" id="{6A4EB0A5-9F75-3242-A5E7-53A2DA87310F}"/>
                </a:ext>
              </a:extLst>
            </p:cNvPr>
            <p:cNvSpPr>
              <a:spLocks/>
            </p:cNvSpPr>
            <p:nvPr/>
          </p:nvSpPr>
          <p:spPr bwMode="auto">
            <a:xfrm>
              <a:off x="3819526" y="6157913"/>
              <a:ext cx="625475" cy="690563"/>
            </a:xfrm>
            <a:custGeom>
              <a:avLst/>
              <a:gdLst>
                <a:gd name="T0" fmla="*/ 26 w 196"/>
                <a:gd name="T1" fmla="*/ 204 h 217"/>
                <a:gd name="T2" fmla="*/ 0 w 196"/>
                <a:gd name="T3" fmla="*/ 23 h 217"/>
                <a:gd name="T4" fmla="*/ 60 w 196"/>
                <a:gd name="T5" fmla="*/ 0 h 217"/>
                <a:gd name="T6" fmla="*/ 98 w 196"/>
                <a:gd name="T7" fmla="*/ 75 h 217"/>
                <a:gd name="T8" fmla="*/ 136 w 196"/>
                <a:gd name="T9" fmla="*/ 0 h 217"/>
                <a:gd name="T10" fmla="*/ 196 w 196"/>
                <a:gd name="T11" fmla="*/ 23 h 217"/>
                <a:gd name="T12" fmla="*/ 170 w 196"/>
                <a:gd name="T13" fmla="*/ 205 h 217"/>
                <a:gd name="T14" fmla="*/ 99 w 196"/>
                <a:gd name="T15" fmla="*/ 217 h 217"/>
                <a:gd name="T16" fmla="*/ 99 w 196"/>
                <a:gd name="T17" fmla="*/ 217 h 217"/>
                <a:gd name="T18" fmla="*/ 26 w 196"/>
                <a:gd name="T19" fmla="*/ 20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17">
                  <a:moveTo>
                    <a:pt x="26" y="204"/>
                  </a:moveTo>
                  <a:cubicBezTo>
                    <a:pt x="21" y="154"/>
                    <a:pt x="6" y="63"/>
                    <a:pt x="0" y="23"/>
                  </a:cubicBezTo>
                  <a:cubicBezTo>
                    <a:pt x="21" y="12"/>
                    <a:pt x="38" y="6"/>
                    <a:pt x="60" y="0"/>
                  </a:cubicBezTo>
                  <a:cubicBezTo>
                    <a:pt x="98" y="75"/>
                    <a:pt x="98" y="75"/>
                    <a:pt x="98" y="75"/>
                  </a:cubicBezTo>
                  <a:cubicBezTo>
                    <a:pt x="136" y="0"/>
                    <a:pt x="136" y="0"/>
                    <a:pt x="136" y="0"/>
                  </a:cubicBezTo>
                  <a:cubicBezTo>
                    <a:pt x="158" y="6"/>
                    <a:pt x="175" y="12"/>
                    <a:pt x="196" y="23"/>
                  </a:cubicBezTo>
                  <a:cubicBezTo>
                    <a:pt x="190" y="63"/>
                    <a:pt x="175" y="155"/>
                    <a:pt x="170" y="205"/>
                  </a:cubicBezTo>
                  <a:cubicBezTo>
                    <a:pt x="148" y="212"/>
                    <a:pt x="124" y="217"/>
                    <a:pt x="99" y="217"/>
                  </a:cubicBezTo>
                  <a:cubicBezTo>
                    <a:pt x="99" y="217"/>
                    <a:pt x="99" y="217"/>
                    <a:pt x="99" y="217"/>
                  </a:cubicBezTo>
                  <a:cubicBezTo>
                    <a:pt x="73" y="217"/>
                    <a:pt x="49" y="212"/>
                    <a:pt x="26" y="20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6" name="Freeform 64">
              <a:extLst>
                <a:ext uri="{FF2B5EF4-FFF2-40B4-BE49-F238E27FC236}">
                  <a16:creationId xmlns:a16="http://schemas.microsoft.com/office/drawing/2014/main" id="{C94E488A-EF0E-0B4E-9DD6-2535326E4330}"/>
                </a:ext>
              </a:extLst>
            </p:cNvPr>
            <p:cNvSpPr>
              <a:spLocks/>
            </p:cNvSpPr>
            <p:nvPr/>
          </p:nvSpPr>
          <p:spPr bwMode="auto">
            <a:xfrm>
              <a:off x="3995738" y="6157913"/>
              <a:ext cx="273050" cy="269875"/>
            </a:xfrm>
            <a:custGeom>
              <a:avLst/>
              <a:gdLst>
                <a:gd name="T0" fmla="*/ 0 w 86"/>
                <a:gd name="T1" fmla="*/ 1 h 85"/>
                <a:gd name="T2" fmla="*/ 5 w 86"/>
                <a:gd name="T3" fmla="*/ 0 h 85"/>
                <a:gd name="T4" fmla="*/ 43 w 86"/>
                <a:gd name="T5" fmla="*/ 75 h 85"/>
                <a:gd name="T6" fmla="*/ 81 w 86"/>
                <a:gd name="T7" fmla="*/ 0 h 85"/>
                <a:gd name="T8" fmla="*/ 86 w 86"/>
                <a:gd name="T9" fmla="*/ 1 h 85"/>
                <a:gd name="T10" fmla="*/ 47 w 86"/>
                <a:gd name="T11" fmla="*/ 77 h 85"/>
                <a:gd name="T12" fmla="*/ 43 w 86"/>
                <a:gd name="T13" fmla="*/ 85 h 85"/>
                <a:gd name="T14" fmla="*/ 39 w 86"/>
                <a:gd name="T15" fmla="*/ 77 h 85"/>
                <a:gd name="T16" fmla="*/ 0 w 86"/>
                <a:gd name="T17" fmla="*/ 1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 h="85">
                  <a:moveTo>
                    <a:pt x="0" y="1"/>
                  </a:moveTo>
                  <a:cubicBezTo>
                    <a:pt x="2" y="1"/>
                    <a:pt x="3" y="0"/>
                    <a:pt x="5" y="0"/>
                  </a:cubicBezTo>
                  <a:cubicBezTo>
                    <a:pt x="43" y="75"/>
                    <a:pt x="43" y="75"/>
                    <a:pt x="43" y="75"/>
                  </a:cubicBezTo>
                  <a:cubicBezTo>
                    <a:pt x="81" y="0"/>
                    <a:pt x="81" y="0"/>
                    <a:pt x="81" y="0"/>
                  </a:cubicBezTo>
                  <a:cubicBezTo>
                    <a:pt x="83" y="0"/>
                    <a:pt x="84" y="1"/>
                    <a:pt x="86" y="1"/>
                  </a:cubicBezTo>
                  <a:cubicBezTo>
                    <a:pt x="47" y="77"/>
                    <a:pt x="47" y="77"/>
                    <a:pt x="47" y="77"/>
                  </a:cubicBezTo>
                  <a:cubicBezTo>
                    <a:pt x="43" y="85"/>
                    <a:pt x="43" y="85"/>
                    <a:pt x="43" y="85"/>
                  </a:cubicBezTo>
                  <a:cubicBezTo>
                    <a:pt x="39" y="77"/>
                    <a:pt x="39" y="77"/>
                    <a:pt x="39" y="77"/>
                  </a:cubicBezTo>
                  <a:cubicBezTo>
                    <a:pt x="0" y="1"/>
                    <a:pt x="0" y="1"/>
                    <a:pt x="0" y="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7" name="Freeform 65">
              <a:extLst>
                <a:ext uri="{FF2B5EF4-FFF2-40B4-BE49-F238E27FC236}">
                  <a16:creationId xmlns:a16="http://schemas.microsoft.com/office/drawing/2014/main" id="{ABA6A433-E732-F44E-A700-990E41197B69}"/>
                </a:ext>
              </a:extLst>
            </p:cNvPr>
            <p:cNvSpPr>
              <a:spLocks/>
            </p:cNvSpPr>
            <p:nvPr/>
          </p:nvSpPr>
          <p:spPr bwMode="auto">
            <a:xfrm>
              <a:off x="3914776" y="5568950"/>
              <a:ext cx="434975" cy="368300"/>
            </a:xfrm>
            <a:custGeom>
              <a:avLst/>
              <a:gdLst>
                <a:gd name="T0" fmla="*/ 68 w 136"/>
                <a:gd name="T1" fmla="*/ 71 h 116"/>
                <a:gd name="T2" fmla="*/ 53 w 136"/>
                <a:gd name="T3" fmla="*/ 70 h 116"/>
                <a:gd name="T4" fmla="*/ 52 w 136"/>
                <a:gd name="T5" fmla="*/ 41 h 116"/>
                <a:gd name="T6" fmla="*/ 45 w 136"/>
                <a:gd name="T7" fmla="*/ 69 h 116"/>
                <a:gd name="T8" fmla="*/ 27 w 136"/>
                <a:gd name="T9" fmla="*/ 69 h 116"/>
                <a:gd name="T10" fmla="*/ 21 w 136"/>
                <a:gd name="T11" fmla="*/ 116 h 116"/>
                <a:gd name="T12" fmla="*/ 33 w 136"/>
                <a:gd name="T13" fmla="*/ 14 h 116"/>
                <a:gd name="T14" fmla="*/ 103 w 136"/>
                <a:gd name="T15" fmla="*/ 14 h 116"/>
                <a:gd name="T16" fmla="*/ 115 w 136"/>
                <a:gd name="T17" fmla="*/ 116 h 116"/>
                <a:gd name="T18" fmla="*/ 109 w 136"/>
                <a:gd name="T19" fmla="*/ 69 h 116"/>
                <a:gd name="T20" fmla="*/ 68 w 136"/>
                <a:gd name="T21" fmla="*/ 7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6" h="116">
                  <a:moveTo>
                    <a:pt x="68" y="71"/>
                  </a:moveTo>
                  <a:cubicBezTo>
                    <a:pt x="62" y="71"/>
                    <a:pt x="58" y="71"/>
                    <a:pt x="53" y="70"/>
                  </a:cubicBezTo>
                  <a:cubicBezTo>
                    <a:pt x="50" y="62"/>
                    <a:pt x="49" y="54"/>
                    <a:pt x="52" y="41"/>
                  </a:cubicBezTo>
                  <a:cubicBezTo>
                    <a:pt x="52" y="41"/>
                    <a:pt x="44" y="53"/>
                    <a:pt x="45" y="69"/>
                  </a:cubicBezTo>
                  <a:cubicBezTo>
                    <a:pt x="39" y="67"/>
                    <a:pt x="33" y="70"/>
                    <a:pt x="27" y="69"/>
                  </a:cubicBezTo>
                  <a:cubicBezTo>
                    <a:pt x="21" y="79"/>
                    <a:pt x="20" y="97"/>
                    <a:pt x="21" y="116"/>
                  </a:cubicBezTo>
                  <a:cubicBezTo>
                    <a:pt x="0" y="78"/>
                    <a:pt x="7" y="34"/>
                    <a:pt x="33" y="14"/>
                  </a:cubicBezTo>
                  <a:cubicBezTo>
                    <a:pt x="53" y="0"/>
                    <a:pt x="83" y="0"/>
                    <a:pt x="103" y="14"/>
                  </a:cubicBezTo>
                  <a:cubicBezTo>
                    <a:pt x="128" y="33"/>
                    <a:pt x="136" y="78"/>
                    <a:pt x="115" y="116"/>
                  </a:cubicBezTo>
                  <a:cubicBezTo>
                    <a:pt x="116" y="97"/>
                    <a:pt x="115" y="79"/>
                    <a:pt x="109" y="69"/>
                  </a:cubicBezTo>
                  <a:cubicBezTo>
                    <a:pt x="96" y="72"/>
                    <a:pt x="82" y="71"/>
                    <a:pt x="68" y="71"/>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grpSp>
        <p:nvGrpSpPr>
          <p:cNvPr id="78" name="Group 77">
            <a:extLst>
              <a:ext uri="{FF2B5EF4-FFF2-40B4-BE49-F238E27FC236}">
                <a16:creationId xmlns:a16="http://schemas.microsoft.com/office/drawing/2014/main" id="{ED5F2C08-9A18-834D-8E2E-0D1BEA230C46}"/>
              </a:ext>
            </a:extLst>
          </p:cNvPr>
          <p:cNvGrpSpPr>
            <a:grpSpLocks noChangeAspect="1"/>
          </p:cNvGrpSpPr>
          <p:nvPr/>
        </p:nvGrpSpPr>
        <p:grpSpPr>
          <a:xfrm>
            <a:off x="823951" y="5326599"/>
            <a:ext cx="836631" cy="835759"/>
            <a:chOff x="5069815" y="1676599"/>
            <a:chExt cx="788060" cy="787236"/>
          </a:xfrm>
        </p:grpSpPr>
        <p:sp>
          <p:nvSpPr>
            <p:cNvPr id="79" name="Oval 895">
              <a:extLst>
                <a:ext uri="{FF2B5EF4-FFF2-40B4-BE49-F238E27FC236}">
                  <a16:creationId xmlns:a16="http://schemas.microsoft.com/office/drawing/2014/main" id="{DD9C18B6-BD3A-FD4E-AD47-B3123913AF0A}"/>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80" name="Freeform 709">
              <a:extLst>
                <a:ext uri="{FF2B5EF4-FFF2-40B4-BE49-F238E27FC236}">
                  <a16:creationId xmlns:a16="http://schemas.microsoft.com/office/drawing/2014/main" id="{BBEC3B86-1E3B-5747-9C5B-7071D9ED427D}"/>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1" name="Freeform 710">
              <a:extLst>
                <a:ext uri="{FF2B5EF4-FFF2-40B4-BE49-F238E27FC236}">
                  <a16:creationId xmlns:a16="http://schemas.microsoft.com/office/drawing/2014/main" id="{9A45A220-C96C-CA44-8CDD-1AE9F19E6ABF}"/>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2" name="Freeform 711">
              <a:extLst>
                <a:ext uri="{FF2B5EF4-FFF2-40B4-BE49-F238E27FC236}">
                  <a16:creationId xmlns:a16="http://schemas.microsoft.com/office/drawing/2014/main" id="{928402E1-CAF2-DC48-8DD0-223F17E249C9}"/>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3" name="Freeform 712">
              <a:extLst>
                <a:ext uri="{FF2B5EF4-FFF2-40B4-BE49-F238E27FC236}">
                  <a16:creationId xmlns:a16="http://schemas.microsoft.com/office/drawing/2014/main" id="{313865E4-68ED-484D-8778-111FF454F650}"/>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4" name="Freeform 713">
              <a:extLst>
                <a:ext uri="{FF2B5EF4-FFF2-40B4-BE49-F238E27FC236}">
                  <a16:creationId xmlns:a16="http://schemas.microsoft.com/office/drawing/2014/main" id="{A8D79A94-D883-CB4E-AE5C-44D0B6E0B4B3}"/>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5" name="Rectangle 714">
              <a:extLst>
                <a:ext uri="{FF2B5EF4-FFF2-40B4-BE49-F238E27FC236}">
                  <a16:creationId xmlns:a16="http://schemas.microsoft.com/office/drawing/2014/main" id="{A20661FE-29DA-D643-91FE-180D8322FF5E}"/>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6" name="Freeform 715">
              <a:extLst>
                <a:ext uri="{FF2B5EF4-FFF2-40B4-BE49-F238E27FC236}">
                  <a16:creationId xmlns:a16="http://schemas.microsoft.com/office/drawing/2014/main" id="{EDEC47B6-D295-2D43-B89E-182F14209C59}"/>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7" name="Freeform 716">
              <a:extLst>
                <a:ext uri="{FF2B5EF4-FFF2-40B4-BE49-F238E27FC236}">
                  <a16:creationId xmlns:a16="http://schemas.microsoft.com/office/drawing/2014/main" id="{2EBF29E6-1084-C144-B158-C16F193BB02C}"/>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8" name="Freeform 717">
              <a:extLst>
                <a:ext uri="{FF2B5EF4-FFF2-40B4-BE49-F238E27FC236}">
                  <a16:creationId xmlns:a16="http://schemas.microsoft.com/office/drawing/2014/main" id="{E6CE0BAB-41C2-8C4E-A772-8C73321375AE}"/>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9" name="Freeform 718">
              <a:extLst>
                <a:ext uri="{FF2B5EF4-FFF2-40B4-BE49-F238E27FC236}">
                  <a16:creationId xmlns:a16="http://schemas.microsoft.com/office/drawing/2014/main" id="{C04BFCF0-7477-7743-A8DD-3A41ED79C8B1}"/>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0" name="Freeform 719">
              <a:extLst>
                <a:ext uri="{FF2B5EF4-FFF2-40B4-BE49-F238E27FC236}">
                  <a16:creationId xmlns:a16="http://schemas.microsoft.com/office/drawing/2014/main" id="{7E7432ED-AB5B-BF4D-B72B-60D2E26EBBB3}"/>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1" name="Freeform 720">
              <a:extLst>
                <a:ext uri="{FF2B5EF4-FFF2-40B4-BE49-F238E27FC236}">
                  <a16:creationId xmlns:a16="http://schemas.microsoft.com/office/drawing/2014/main" id="{2F001AE3-F953-354C-B203-9D4E32874BC4}"/>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2" name="Freeform 721">
              <a:extLst>
                <a:ext uri="{FF2B5EF4-FFF2-40B4-BE49-F238E27FC236}">
                  <a16:creationId xmlns:a16="http://schemas.microsoft.com/office/drawing/2014/main" id="{96EAB2C4-7808-9841-B875-09452DB2BA28}"/>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3" name="Oval 722">
              <a:extLst>
                <a:ext uri="{FF2B5EF4-FFF2-40B4-BE49-F238E27FC236}">
                  <a16:creationId xmlns:a16="http://schemas.microsoft.com/office/drawing/2014/main" id="{80D00B59-61B9-B045-8CF3-1604EEBF0136}"/>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4" name="Oval 723">
              <a:extLst>
                <a:ext uri="{FF2B5EF4-FFF2-40B4-BE49-F238E27FC236}">
                  <a16:creationId xmlns:a16="http://schemas.microsoft.com/office/drawing/2014/main" id="{15B9D505-BFAD-2A4B-A1C3-6493F9D11543}"/>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5" name="Oval 724">
              <a:extLst>
                <a:ext uri="{FF2B5EF4-FFF2-40B4-BE49-F238E27FC236}">
                  <a16:creationId xmlns:a16="http://schemas.microsoft.com/office/drawing/2014/main" id="{753F68DE-4AB4-B946-B5C2-6E1A9F48CD2D}"/>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6" name="Oval 725">
              <a:extLst>
                <a:ext uri="{FF2B5EF4-FFF2-40B4-BE49-F238E27FC236}">
                  <a16:creationId xmlns:a16="http://schemas.microsoft.com/office/drawing/2014/main" id="{D8496E21-CF79-244E-B0EC-96001E6DFA39}"/>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7" name="Freeform 726">
              <a:extLst>
                <a:ext uri="{FF2B5EF4-FFF2-40B4-BE49-F238E27FC236}">
                  <a16:creationId xmlns:a16="http://schemas.microsoft.com/office/drawing/2014/main" id="{B52AA4B1-0623-544A-A9DA-79FBA247BC26}"/>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8" name="Freeform 727">
              <a:extLst>
                <a:ext uri="{FF2B5EF4-FFF2-40B4-BE49-F238E27FC236}">
                  <a16:creationId xmlns:a16="http://schemas.microsoft.com/office/drawing/2014/main" id="{55CE7C3B-C862-DC4C-9966-BAC579634F3B}"/>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9" name="Freeform 728">
              <a:extLst>
                <a:ext uri="{FF2B5EF4-FFF2-40B4-BE49-F238E27FC236}">
                  <a16:creationId xmlns:a16="http://schemas.microsoft.com/office/drawing/2014/main" id="{94B2C6FE-7401-3941-A30C-0382F0559666}"/>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0" name="Freeform 729">
              <a:extLst>
                <a:ext uri="{FF2B5EF4-FFF2-40B4-BE49-F238E27FC236}">
                  <a16:creationId xmlns:a16="http://schemas.microsoft.com/office/drawing/2014/main" id="{82B8BF24-82D6-FD42-B501-E44917DA8B3F}"/>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1" name="Oval 730">
              <a:extLst>
                <a:ext uri="{FF2B5EF4-FFF2-40B4-BE49-F238E27FC236}">
                  <a16:creationId xmlns:a16="http://schemas.microsoft.com/office/drawing/2014/main" id="{F46871F8-4ED5-CD44-B44F-1ED7019FD9A5}"/>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2" name="Freeform 731">
              <a:extLst>
                <a:ext uri="{FF2B5EF4-FFF2-40B4-BE49-F238E27FC236}">
                  <a16:creationId xmlns:a16="http://schemas.microsoft.com/office/drawing/2014/main" id="{2828E325-FA03-A94F-A3F6-5859E0E3B7D7}"/>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3" name="Freeform 732">
              <a:extLst>
                <a:ext uri="{FF2B5EF4-FFF2-40B4-BE49-F238E27FC236}">
                  <a16:creationId xmlns:a16="http://schemas.microsoft.com/office/drawing/2014/main" id="{B1FD87FF-D25D-6642-A40D-85C09C391C0B}"/>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4" name="Freeform 733">
              <a:extLst>
                <a:ext uri="{FF2B5EF4-FFF2-40B4-BE49-F238E27FC236}">
                  <a16:creationId xmlns:a16="http://schemas.microsoft.com/office/drawing/2014/main" id="{2F4C4AB7-CFB7-B74F-961E-1A88573887AB}"/>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5" name="Freeform 734">
              <a:extLst>
                <a:ext uri="{FF2B5EF4-FFF2-40B4-BE49-F238E27FC236}">
                  <a16:creationId xmlns:a16="http://schemas.microsoft.com/office/drawing/2014/main" id="{631A93D2-988A-DF4B-BADA-564CDFEC4B70}"/>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6" name="Freeform 735">
              <a:extLst>
                <a:ext uri="{FF2B5EF4-FFF2-40B4-BE49-F238E27FC236}">
                  <a16:creationId xmlns:a16="http://schemas.microsoft.com/office/drawing/2014/main" id="{C540B119-0651-6547-B806-AEB66E17CC01}"/>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54" name="Oval Callout 14">
            <a:extLst>
              <a:ext uri="{FF2B5EF4-FFF2-40B4-BE49-F238E27FC236}">
                <a16:creationId xmlns:a16="http://schemas.microsoft.com/office/drawing/2014/main" id="{E75767C7-8C5E-024D-912C-E5F6BEFD8A6A}"/>
              </a:ext>
            </a:extLst>
          </p:cNvPr>
          <p:cNvSpPr/>
          <p:nvPr/>
        </p:nvSpPr>
        <p:spPr>
          <a:xfrm>
            <a:off x="1956676" y="5088835"/>
            <a:ext cx="9114177" cy="1220094"/>
          </a:xfrm>
          <a:prstGeom prst="wedgeRectCallout">
            <a:avLst>
              <a:gd name="adj1" fmla="val -55852"/>
              <a:gd name="adj2" fmla="val -5280"/>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I knew nothing about CC and had never stepped foot in an ICU until my first shift. It would have been helpful to have known what the different lines and machines were, what the types of ventilation were, even just the names of things… the first few shifts I was going in completely blind</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SALT, band 6, SEL</a:t>
            </a:r>
          </a:p>
        </p:txBody>
      </p:sp>
      <p:sp>
        <p:nvSpPr>
          <p:cNvPr id="53" name="Oval Callout 14">
            <a:extLst>
              <a:ext uri="{FF2B5EF4-FFF2-40B4-BE49-F238E27FC236}">
                <a16:creationId xmlns:a16="http://schemas.microsoft.com/office/drawing/2014/main" id="{2AE6425E-9A2D-0945-97DF-6F89F9967ED4}"/>
              </a:ext>
            </a:extLst>
          </p:cNvPr>
          <p:cNvSpPr/>
          <p:nvPr/>
        </p:nvSpPr>
        <p:spPr>
          <a:xfrm>
            <a:off x="1956675" y="4334068"/>
            <a:ext cx="9114177" cy="662073"/>
          </a:xfrm>
          <a:prstGeom prst="wedgeRectCallout">
            <a:avLst>
              <a:gd name="adj1" fmla="val -55852"/>
              <a:gd name="adj2" fmla="val 383"/>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It’s also really important that the nurses are aware of what our role entails and what jobs we are unable to do</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SALT, band 5, NCL</a:t>
            </a:r>
          </a:p>
        </p:txBody>
      </p:sp>
    </p:spTree>
    <p:extLst>
      <p:ext uri="{BB962C8B-B14F-4D97-AF65-F5344CB8AC3E}">
        <p14:creationId xmlns:p14="http://schemas.microsoft.com/office/powerpoint/2010/main" val="3654415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88402"/>
            <a:ext cx="11137408" cy="1107876"/>
          </a:xfrm>
        </p:spPr>
        <p:txBody>
          <a:bodyPr>
            <a:normAutofit fontScale="90000"/>
          </a:bodyPr>
          <a:lstStyle/>
          <a:p>
            <a:r>
              <a:rPr lang="en-US" sz="3200" b="1" dirty="0"/>
              <a:t>Q3. What were the most useful things you learnt whilst looking after patients in CC?* Who did you learn this from and how?</a:t>
            </a: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Rectangle 2">
            <a:extLst>
              <a:ext uri="{FF2B5EF4-FFF2-40B4-BE49-F238E27FC236}">
                <a16:creationId xmlns:a16="http://schemas.microsoft.com/office/drawing/2014/main" id="{A70B5AF6-347C-2646-9D89-CFCDB3BE91CE}"/>
              </a:ext>
            </a:extLst>
          </p:cNvPr>
          <p:cNvSpPr/>
          <p:nvPr/>
        </p:nvSpPr>
        <p:spPr>
          <a:xfrm>
            <a:off x="5226993" y="1829406"/>
            <a:ext cx="6438635" cy="923330"/>
          </a:xfrm>
          <a:prstGeom prst="rect">
            <a:avLst/>
          </a:prstGeom>
        </p:spPr>
        <p:txBody>
          <a:bodyPr wrap="square">
            <a:spAutoFit/>
          </a:bodyPr>
          <a:lstStyle/>
          <a:p>
            <a:pPr marL="285750" indent="-285750">
              <a:buFont typeface="Arial" panose="020B0604020202020204" pitchFamily="34" charset="0"/>
              <a:buChar char="•"/>
            </a:pPr>
            <a:endParaRPr lang="en-GB" dirty="0"/>
          </a:p>
          <a:p>
            <a:br>
              <a:rPr lang="en-GB" dirty="0"/>
            </a:br>
            <a:endParaRPr lang="en-US" dirty="0"/>
          </a:p>
        </p:txBody>
      </p:sp>
      <p:graphicFrame>
        <p:nvGraphicFramePr>
          <p:cNvPr id="6" name="Table 4">
            <a:extLst>
              <a:ext uri="{FF2B5EF4-FFF2-40B4-BE49-F238E27FC236}">
                <a16:creationId xmlns:a16="http://schemas.microsoft.com/office/drawing/2014/main" id="{426DB85F-34D2-644D-B114-EA0090381A2E}"/>
              </a:ext>
            </a:extLst>
          </p:cNvPr>
          <p:cNvGraphicFramePr>
            <a:graphicFrameLocks/>
          </p:cNvGraphicFramePr>
          <p:nvPr>
            <p:extLst>
              <p:ext uri="{D42A27DB-BD31-4B8C-83A1-F6EECF244321}">
                <p14:modId xmlns:p14="http://schemas.microsoft.com/office/powerpoint/2010/main" val="3216360355"/>
              </p:ext>
            </p:extLst>
          </p:nvPr>
        </p:nvGraphicFramePr>
        <p:xfrm>
          <a:off x="528221" y="1869117"/>
          <a:ext cx="5890138" cy="4823970"/>
        </p:xfrm>
        <a:graphic>
          <a:graphicData uri="http://schemas.openxmlformats.org/drawingml/2006/table">
            <a:tbl>
              <a:tblPr firstRow="1" bandRow="1">
                <a:tableStyleId>{5C22544A-7EE6-4342-B048-85BDC9FD1C3A}</a:tableStyleId>
              </a:tblPr>
              <a:tblGrid>
                <a:gridCol w="5076712">
                  <a:extLst>
                    <a:ext uri="{9D8B030D-6E8A-4147-A177-3AD203B41FA5}">
                      <a16:colId xmlns:a16="http://schemas.microsoft.com/office/drawing/2014/main" val="1017731223"/>
                    </a:ext>
                  </a:extLst>
                </a:gridCol>
                <a:gridCol w="813426">
                  <a:extLst>
                    <a:ext uri="{9D8B030D-6E8A-4147-A177-3AD203B41FA5}">
                      <a16:colId xmlns:a16="http://schemas.microsoft.com/office/drawing/2014/main" val="630586413"/>
                    </a:ext>
                  </a:extLst>
                </a:gridCol>
              </a:tblGrid>
              <a:tr h="370840">
                <a:tc gridSpan="2">
                  <a:txBody>
                    <a:bodyPr/>
                    <a:lstStyle/>
                    <a:p>
                      <a:pPr algn="ctr"/>
                      <a:r>
                        <a:rPr lang="en-GB" dirty="0"/>
                        <a:t>Useful Things Learnt</a:t>
                      </a:r>
                    </a:p>
                  </a:txBody>
                  <a:tcPr/>
                </a:tc>
                <a:tc hMerge="1">
                  <a:txBody>
                    <a:bodyPr/>
                    <a:lstStyle/>
                    <a:p>
                      <a:endParaRPr lang="en-GB" dirty="0"/>
                    </a:p>
                  </a:txBody>
                  <a:tcPr/>
                </a:tc>
                <a:extLst>
                  <a:ext uri="{0D108BD9-81ED-4DB2-BD59-A6C34878D82A}">
                    <a16:rowId xmlns:a16="http://schemas.microsoft.com/office/drawing/2014/main" val="2936821860"/>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Communication</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11</a:t>
                      </a:r>
                    </a:p>
                  </a:txBody>
                  <a:tcPr marL="9525" marR="9525" marT="9525" marB="0" anchor="b"/>
                </a:tc>
                <a:extLst>
                  <a:ext uri="{0D108BD9-81ED-4DB2-BD59-A6C34878D82A}">
                    <a16:rowId xmlns:a16="http://schemas.microsoft.com/office/drawing/2014/main" val="4113152576"/>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Patient observations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9</a:t>
                      </a:r>
                    </a:p>
                  </a:txBody>
                  <a:tcPr marL="9525" marR="9525" marT="9525" marB="0" anchor="b"/>
                </a:tc>
                <a:extLst>
                  <a:ext uri="{0D108BD9-81ED-4DB2-BD59-A6C34878D82A}">
                    <a16:rowId xmlns:a16="http://schemas.microsoft.com/office/drawing/2014/main" val="1024706783"/>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Proning and moving and handling</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6</a:t>
                      </a:r>
                    </a:p>
                  </a:txBody>
                  <a:tcPr marL="9525" marR="9525" marT="9525" marB="0" anchor="b"/>
                </a:tc>
                <a:extLst>
                  <a:ext uri="{0D108BD9-81ED-4DB2-BD59-A6C34878D82A}">
                    <a16:rowId xmlns:a16="http://schemas.microsoft.com/office/drawing/2014/main" val="90051627"/>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Patient care</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6</a:t>
                      </a:r>
                    </a:p>
                  </a:txBody>
                  <a:tcPr marL="9525" marR="9525" marT="9525" marB="0" anchor="b"/>
                </a:tc>
                <a:extLst>
                  <a:ext uri="{0D108BD9-81ED-4DB2-BD59-A6C34878D82A}">
                    <a16:rowId xmlns:a16="http://schemas.microsoft.com/office/drawing/2014/main" val="899854304"/>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Tracheostomy</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2150145423"/>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Ventilation/ventilators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3068478531"/>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Teamwork</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4258615156"/>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ABGs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2221378492"/>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ECGs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579758573"/>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Patient dignity</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1581898120"/>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Equipment generally</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10069915"/>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ICU medication</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1309182878"/>
                  </a:ext>
                </a:extLst>
              </a:tr>
            </a:tbl>
          </a:graphicData>
        </a:graphic>
      </p:graphicFrame>
      <p:graphicFrame>
        <p:nvGraphicFramePr>
          <p:cNvPr id="7" name="Table 4">
            <a:extLst>
              <a:ext uri="{FF2B5EF4-FFF2-40B4-BE49-F238E27FC236}">
                <a16:creationId xmlns:a16="http://schemas.microsoft.com/office/drawing/2014/main" id="{A236D1DD-E8D7-C243-9C02-3645307DB5F5}"/>
              </a:ext>
            </a:extLst>
          </p:cNvPr>
          <p:cNvGraphicFramePr>
            <a:graphicFrameLocks/>
          </p:cNvGraphicFramePr>
          <p:nvPr>
            <p:extLst>
              <p:ext uri="{D42A27DB-BD31-4B8C-83A1-F6EECF244321}">
                <p14:modId xmlns:p14="http://schemas.microsoft.com/office/powerpoint/2010/main" val="2015856651"/>
              </p:ext>
            </p:extLst>
          </p:nvPr>
        </p:nvGraphicFramePr>
        <p:xfrm>
          <a:off x="6747424" y="1869117"/>
          <a:ext cx="4589138" cy="2604900"/>
        </p:xfrm>
        <a:graphic>
          <a:graphicData uri="http://schemas.openxmlformats.org/drawingml/2006/table">
            <a:tbl>
              <a:tblPr firstRow="1" bandRow="1">
                <a:tableStyleId>{5C22544A-7EE6-4342-B048-85BDC9FD1C3A}</a:tableStyleId>
              </a:tblPr>
              <a:tblGrid>
                <a:gridCol w="3954443">
                  <a:extLst>
                    <a:ext uri="{9D8B030D-6E8A-4147-A177-3AD203B41FA5}">
                      <a16:colId xmlns:a16="http://schemas.microsoft.com/office/drawing/2014/main" val="2954088137"/>
                    </a:ext>
                  </a:extLst>
                </a:gridCol>
                <a:gridCol w="634695">
                  <a:extLst>
                    <a:ext uri="{9D8B030D-6E8A-4147-A177-3AD203B41FA5}">
                      <a16:colId xmlns:a16="http://schemas.microsoft.com/office/drawing/2014/main" val="655648206"/>
                    </a:ext>
                  </a:extLst>
                </a:gridCol>
              </a:tblGrid>
              <a:tr h="403119">
                <a:tc gridSpan="2">
                  <a:txBody>
                    <a:bodyPr/>
                    <a:lstStyle/>
                    <a:p>
                      <a:pPr algn="ctr"/>
                      <a:r>
                        <a:rPr lang="en-GB" dirty="0"/>
                        <a:t>From Who and How</a:t>
                      </a:r>
                    </a:p>
                  </a:txBody>
                  <a:tcPr/>
                </a:tc>
                <a:tc hMerge="1">
                  <a:txBody>
                    <a:bodyPr/>
                    <a:lstStyle/>
                    <a:p>
                      <a:endParaRPr lang="en-GB" dirty="0"/>
                    </a:p>
                  </a:txBody>
                  <a:tcPr/>
                </a:tc>
                <a:extLst>
                  <a:ext uri="{0D108BD9-81ED-4DB2-BD59-A6C34878D82A}">
                    <a16:rowId xmlns:a16="http://schemas.microsoft.com/office/drawing/2014/main" val="2288870915"/>
                  </a:ext>
                </a:extLst>
              </a:tr>
              <a:tr h="365263">
                <a:tc>
                  <a:txBody>
                    <a:bodyPr/>
                    <a:lstStyle/>
                    <a:p>
                      <a:pPr marL="0" algn="l" defTabSz="1073084" rtl="0" eaLnBrk="1" fontAlgn="b" latinLnBrk="0" hangingPunct="1"/>
                      <a:r>
                        <a:rPr lang="en-GB" sz="2112" kern="1200" dirty="0">
                          <a:solidFill>
                            <a:schemeClr val="dk1"/>
                          </a:solidFill>
                          <a:latin typeface="+mn-lt"/>
                          <a:ea typeface="+mn-ea"/>
                          <a:cs typeface="+mn-cs"/>
                        </a:rPr>
                        <a:t>Nurses</a:t>
                      </a:r>
                    </a:p>
                  </a:txBody>
                  <a:tcPr marL="9525" marR="9525" marT="9525" marB="0" anchor="b"/>
                </a:tc>
                <a:tc>
                  <a:txBody>
                    <a:bodyPr/>
                    <a:lstStyle/>
                    <a:p>
                      <a:pPr marL="0" algn="ctr" defTabSz="1073084" rtl="0" eaLnBrk="1" fontAlgn="b" latinLnBrk="0" hangingPunct="1"/>
                      <a:r>
                        <a:rPr lang="en-GB" sz="2112" kern="1200">
                          <a:solidFill>
                            <a:schemeClr val="dk1"/>
                          </a:solidFill>
                          <a:latin typeface="+mn-lt"/>
                          <a:ea typeface="+mn-ea"/>
                          <a:cs typeface="+mn-cs"/>
                        </a:rPr>
                        <a:t>18</a:t>
                      </a:r>
                    </a:p>
                  </a:txBody>
                  <a:tcPr marL="9525" marR="9525" marT="9525" marB="0" anchor="b"/>
                </a:tc>
                <a:extLst>
                  <a:ext uri="{0D108BD9-81ED-4DB2-BD59-A6C34878D82A}">
                    <a16:rowId xmlns:a16="http://schemas.microsoft.com/office/drawing/2014/main" val="679619494"/>
                  </a:ext>
                </a:extLst>
              </a:tr>
              <a:tr h="365263">
                <a:tc>
                  <a:txBody>
                    <a:bodyPr/>
                    <a:lstStyle/>
                    <a:p>
                      <a:pPr marL="0" algn="l" defTabSz="1073084" rtl="0" eaLnBrk="1" fontAlgn="b" latinLnBrk="0" hangingPunct="1"/>
                      <a:r>
                        <a:rPr lang="en-GB" sz="2112" kern="1200" dirty="0">
                          <a:solidFill>
                            <a:schemeClr val="dk1"/>
                          </a:solidFill>
                          <a:latin typeface="+mn-lt"/>
                          <a:ea typeface="+mn-ea"/>
                          <a:cs typeface="+mn-cs"/>
                        </a:rPr>
                        <a:t>Colleagues generally</a:t>
                      </a:r>
                    </a:p>
                  </a:txBody>
                  <a:tcPr marL="9525" marR="9525" marT="9525" marB="0" anchor="b"/>
                </a:tc>
                <a:tc>
                  <a:txBody>
                    <a:bodyPr/>
                    <a:lstStyle/>
                    <a:p>
                      <a:pPr marL="0" algn="ctr" defTabSz="1073084" rtl="0" eaLnBrk="1" fontAlgn="b" latinLnBrk="0" hangingPunct="1"/>
                      <a:r>
                        <a:rPr lang="en-GB" sz="2112" kern="1200">
                          <a:solidFill>
                            <a:schemeClr val="dk1"/>
                          </a:solidFill>
                          <a:latin typeface="+mn-lt"/>
                          <a:ea typeface="+mn-ea"/>
                          <a:cs typeface="+mn-cs"/>
                        </a:rPr>
                        <a:t>13</a:t>
                      </a:r>
                    </a:p>
                  </a:txBody>
                  <a:tcPr marL="9525" marR="9525" marT="9525" marB="0" anchor="b"/>
                </a:tc>
                <a:extLst>
                  <a:ext uri="{0D108BD9-81ED-4DB2-BD59-A6C34878D82A}">
                    <a16:rowId xmlns:a16="http://schemas.microsoft.com/office/drawing/2014/main" val="561883393"/>
                  </a:ext>
                </a:extLst>
              </a:tr>
              <a:tr h="365263">
                <a:tc>
                  <a:txBody>
                    <a:bodyPr/>
                    <a:lstStyle/>
                    <a:p>
                      <a:pPr marL="0" algn="l" defTabSz="1073084" rtl="0" eaLnBrk="1" fontAlgn="b" latinLnBrk="0" hangingPunct="1"/>
                      <a:r>
                        <a:rPr lang="en-GB" sz="2112" kern="1200" dirty="0">
                          <a:solidFill>
                            <a:schemeClr val="dk1"/>
                          </a:solidFill>
                          <a:latin typeface="+mn-lt"/>
                          <a:ea typeface="+mn-ea"/>
                          <a:cs typeface="+mn-cs"/>
                        </a:rPr>
                        <a:t>On the job</a:t>
                      </a:r>
                    </a:p>
                  </a:txBody>
                  <a:tcPr marL="9525" marR="9525" marT="9525" marB="0" anchor="b"/>
                </a:tc>
                <a:tc>
                  <a:txBody>
                    <a:bodyPr/>
                    <a:lstStyle/>
                    <a:p>
                      <a:pPr marL="0" algn="ctr" defTabSz="1073084" rtl="0" eaLnBrk="1" fontAlgn="b" latinLnBrk="0" hangingPunct="1"/>
                      <a:r>
                        <a:rPr lang="en-GB" sz="2112" kern="1200">
                          <a:solidFill>
                            <a:schemeClr val="dk1"/>
                          </a:solidFill>
                          <a:latin typeface="+mn-lt"/>
                          <a:ea typeface="+mn-ea"/>
                          <a:cs typeface="+mn-cs"/>
                        </a:rPr>
                        <a:t>8</a:t>
                      </a:r>
                    </a:p>
                  </a:txBody>
                  <a:tcPr marL="9525" marR="9525" marT="9525" marB="0" anchor="b"/>
                </a:tc>
                <a:extLst>
                  <a:ext uri="{0D108BD9-81ED-4DB2-BD59-A6C34878D82A}">
                    <a16:rowId xmlns:a16="http://schemas.microsoft.com/office/drawing/2014/main" val="2864043078"/>
                  </a:ext>
                </a:extLst>
              </a:tr>
              <a:tr h="365263">
                <a:tc>
                  <a:txBody>
                    <a:bodyPr/>
                    <a:lstStyle/>
                    <a:p>
                      <a:pPr marL="0" algn="l" defTabSz="1073084" rtl="0" eaLnBrk="1" fontAlgn="b" latinLnBrk="0" hangingPunct="1"/>
                      <a:r>
                        <a:rPr lang="en-GB" sz="2112" kern="1200" dirty="0">
                          <a:solidFill>
                            <a:schemeClr val="dk1"/>
                          </a:solidFill>
                          <a:latin typeface="+mn-lt"/>
                          <a:ea typeface="+mn-ea"/>
                          <a:cs typeface="+mn-cs"/>
                        </a:rPr>
                        <a:t>Physiotherapists</a:t>
                      </a:r>
                    </a:p>
                  </a:txBody>
                  <a:tcPr marL="9525" marR="9525" marT="9525" marB="0" anchor="b"/>
                </a:tc>
                <a:tc>
                  <a:txBody>
                    <a:bodyPr/>
                    <a:lstStyle/>
                    <a:p>
                      <a:pPr marL="0" algn="ctr" defTabSz="1073084" rtl="0" eaLnBrk="1" fontAlgn="b" latinLnBrk="0" hangingPunct="1"/>
                      <a:r>
                        <a:rPr lang="en-GB" sz="2112" kern="1200">
                          <a:solidFill>
                            <a:schemeClr val="dk1"/>
                          </a:solidFill>
                          <a:latin typeface="+mn-lt"/>
                          <a:ea typeface="+mn-ea"/>
                          <a:cs typeface="+mn-cs"/>
                        </a:rPr>
                        <a:t>6</a:t>
                      </a:r>
                    </a:p>
                  </a:txBody>
                  <a:tcPr marL="9525" marR="9525" marT="9525" marB="0" anchor="b"/>
                </a:tc>
                <a:extLst>
                  <a:ext uri="{0D108BD9-81ED-4DB2-BD59-A6C34878D82A}">
                    <a16:rowId xmlns:a16="http://schemas.microsoft.com/office/drawing/2014/main" val="3124250727"/>
                  </a:ext>
                </a:extLst>
              </a:tr>
              <a:tr h="365263">
                <a:tc>
                  <a:txBody>
                    <a:bodyPr/>
                    <a:lstStyle/>
                    <a:p>
                      <a:pPr marL="0" algn="l" defTabSz="1073084" rtl="0" eaLnBrk="1" fontAlgn="b" latinLnBrk="0" hangingPunct="1"/>
                      <a:r>
                        <a:rPr lang="en-GB" sz="2112" kern="1200" dirty="0">
                          <a:solidFill>
                            <a:schemeClr val="dk1"/>
                          </a:solidFill>
                          <a:latin typeface="+mn-lt"/>
                          <a:ea typeface="+mn-ea"/>
                          <a:cs typeface="+mn-cs"/>
                        </a:rPr>
                        <a:t>Doctors</a:t>
                      </a:r>
                    </a:p>
                  </a:txBody>
                  <a:tcPr marL="9525" marR="9525" marT="9525" marB="0" anchor="b"/>
                </a:tc>
                <a:tc>
                  <a:txBody>
                    <a:bodyPr/>
                    <a:lstStyle/>
                    <a:p>
                      <a:pPr marL="0" algn="ctr" defTabSz="1073084" rtl="0" eaLnBrk="1" fontAlgn="b" latinLnBrk="0" hangingPunct="1"/>
                      <a:r>
                        <a:rPr lang="en-GB" sz="2112" kern="120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3606032434"/>
                  </a:ext>
                </a:extLst>
              </a:tr>
              <a:tr h="365263">
                <a:tc>
                  <a:txBody>
                    <a:bodyPr/>
                    <a:lstStyle/>
                    <a:p>
                      <a:pPr marL="0" algn="l" defTabSz="1073084" rtl="0" eaLnBrk="1" fontAlgn="b" latinLnBrk="0" hangingPunct="1"/>
                      <a:r>
                        <a:rPr lang="en-GB" sz="2112" kern="1200" dirty="0">
                          <a:solidFill>
                            <a:schemeClr val="dk1"/>
                          </a:solidFill>
                          <a:latin typeface="+mn-lt"/>
                          <a:ea typeface="+mn-ea"/>
                          <a:cs typeface="+mn-cs"/>
                        </a:rPr>
                        <a:t>Self-directed learning</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1477717367"/>
                  </a:ext>
                </a:extLst>
              </a:tr>
            </a:tbl>
          </a:graphicData>
        </a:graphic>
      </p:graphicFrame>
      <p:sp>
        <p:nvSpPr>
          <p:cNvPr id="9" name="TextBox 8">
            <a:extLst>
              <a:ext uri="{FF2B5EF4-FFF2-40B4-BE49-F238E27FC236}">
                <a16:creationId xmlns:a16="http://schemas.microsoft.com/office/drawing/2014/main" id="{7968FD3E-F835-A046-A93B-BDB250AD897E}"/>
              </a:ext>
            </a:extLst>
          </p:cNvPr>
          <p:cNvSpPr txBox="1"/>
          <p:nvPr/>
        </p:nvSpPr>
        <p:spPr>
          <a:xfrm>
            <a:off x="6461731" y="6396852"/>
            <a:ext cx="4749608" cy="342401"/>
          </a:xfrm>
          <a:prstGeom prst="rect">
            <a:avLst/>
          </a:prstGeom>
        </p:spPr>
        <p:txBody>
          <a:bodyPr wrap="square" rtlCol="0">
            <a:spAutoFit/>
          </a:bodyPr>
          <a:lstStyle/>
          <a:p>
            <a:pPr algn="l"/>
            <a:r>
              <a:rPr lang="en-US" sz="1625" dirty="0"/>
              <a:t>*Themes with only 1 response not included </a:t>
            </a:r>
          </a:p>
        </p:txBody>
      </p:sp>
    </p:spTree>
    <p:extLst>
      <p:ext uri="{BB962C8B-B14F-4D97-AF65-F5344CB8AC3E}">
        <p14:creationId xmlns:p14="http://schemas.microsoft.com/office/powerpoint/2010/main" val="2871769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6143F4-03E5-6E49-8398-4641E9396F08}"/>
              </a:ext>
            </a:extLst>
          </p:cNvPr>
          <p:cNvSpPr>
            <a:spLocks noGrp="1"/>
          </p:cNvSpPr>
          <p:nvPr>
            <p:ph sz="quarter" idx="10"/>
          </p:nvPr>
        </p:nvSpPr>
        <p:spPr>
          <a:xfrm>
            <a:off x="512551" y="1843166"/>
            <a:ext cx="11137409" cy="4751389"/>
          </a:xfrm>
        </p:spPr>
        <p:txBody>
          <a:bodyPr/>
          <a:lstStyle/>
          <a:p>
            <a:pPr marL="285750" indent="-285750"/>
            <a:endParaRPr lang="en-US" sz="1800" dirty="0"/>
          </a:p>
          <a:p>
            <a:pPr marL="285750" indent="-285750"/>
            <a:endParaRPr lang="en-US" sz="1800" dirty="0"/>
          </a:p>
          <a:p>
            <a:pPr marL="285750" indent="-285750"/>
            <a:endParaRPr lang="en-US" sz="1800" dirty="0"/>
          </a:p>
          <a:p>
            <a:pPr marL="285750" indent="-285750"/>
            <a:endParaRPr lang="en-US" sz="1800" dirty="0"/>
          </a:p>
          <a:p>
            <a:pPr marL="285750" indent="-285750"/>
            <a:endParaRPr lang="en-US" sz="1800" dirty="0"/>
          </a:p>
          <a:p>
            <a:endParaRPr lang="en-US" dirty="0"/>
          </a:p>
        </p:txBody>
      </p:sp>
      <p:sp>
        <p:nvSpPr>
          <p:cNvPr id="3" name="Title 2">
            <a:extLst>
              <a:ext uri="{FF2B5EF4-FFF2-40B4-BE49-F238E27FC236}">
                <a16:creationId xmlns:a16="http://schemas.microsoft.com/office/drawing/2014/main" id="{3EBF1BBE-D110-E741-8692-882C4CEE06E9}"/>
              </a:ext>
            </a:extLst>
          </p:cNvPr>
          <p:cNvSpPr>
            <a:spLocks noGrp="1"/>
          </p:cNvSpPr>
          <p:nvPr>
            <p:ph type="title"/>
          </p:nvPr>
        </p:nvSpPr>
        <p:spPr/>
        <p:txBody>
          <a:bodyPr/>
          <a:lstStyle/>
          <a:p>
            <a:r>
              <a:rPr lang="en-US" sz="2800" b="1" dirty="0">
                <a:solidFill>
                  <a:schemeClr val="accent1"/>
                </a:solidFill>
              </a:rPr>
              <a:t>Discussion Q</a:t>
            </a:r>
            <a:r>
              <a:rPr lang="en-US" sz="2800" b="1" dirty="0"/>
              <a:t>3: What were the most useful things you learnt whilst looking after patient in CC? Who did you learn this from and how?</a:t>
            </a:r>
            <a:endParaRPr lang="en-US" sz="2800" dirty="0"/>
          </a:p>
        </p:txBody>
      </p:sp>
      <p:sp>
        <p:nvSpPr>
          <p:cNvPr id="22" name="Rectangle 21">
            <a:extLst>
              <a:ext uri="{FF2B5EF4-FFF2-40B4-BE49-F238E27FC236}">
                <a16:creationId xmlns:a16="http://schemas.microsoft.com/office/drawing/2014/main" id="{C65ED6BF-D6EC-FD49-873A-381E0A09805A}"/>
              </a:ext>
            </a:extLst>
          </p:cNvPr>
          <p:cNvSpPr/>
          <p:nvPr/>
        </p:nvSpPr>
        <p:spPr>
          <a:xfrm>
            <a:off x="527051" y="1949439"/>
            <a:ext cx="11258946" cy="3139321"/>
          </a:xfrm>
          <a:prstGeom prst="rect">
            <a:avLst/>
          </a:prstGeom>
        </p:spPr>
        <p:txBody>
          <a:bodyPr wrap="square">
            <a:spAutoFit/>
          </a:bodyPr>
          <a:lstStyle/>
          <a:p>
            <a:pPr marL="285750" indent="-285750">
              <a:buFont typeface="Arial" panose="020B0604020202020204" pitchFamily="34" charset="0"/>
              <a:buChar char="•"/>
            </a:pPr>
            <a:r>
              <a:rPr lang="en-US" dirty="0"/>
              <a:t>It was felt that most learning occurred within ICU as opposed to during formal training</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Patient observations (mainly interpretation), proning, tracheostomy care and providing patient care were felt to be the most useful skills learnt on ICU</a:t>
            </a:r>
          </a:p>
          <a:p>
            <a:endParaRPr lang="en-US" dirty="0"/>
          </a:p>
          <a:p>
            <a:pPr marL="285750" indent="-285750">
              <a:buFont typeface="Arial" panose="020B0604020202020204" pitchFamily="34" charset="0"/>
              <a:buChar char="•"/>
            </a:pPr>
            <a:r>
              <a:rPr lang="en-US" dirty="0"/>
              <a:t>Non-technical skills including communication (mainly between colleagues) and teamwork were also useful skills learned within ICU</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Nursing staff and other ICU colleagues were the greatest source of knowledge for redeployed speech and language therapists, although many commented on the how much was learnt ‘on the job’ generally</a:t>
            </a:r>
          </a:p>
          <a:p>
            <a:pPr marL="285750" indent="-285750">
              <a:buFont typeface="Arial" panose="020B0604020202020204" pitchFamily="34" charset="0"/>
              <a:buChar char="•"/>
            </a:pPr>
            <a:endParaRPr lang="en-US" dirty="0"/>
          </a:p>
        </p:txBody>
      </p:sp>
      <p:sp>
        <p:nvSpPr>
          <p:cNvPr id="33" name="Oval 158">
            <a:extLst>
              <a:ext uri="{FF2B5EF4-FFF2-40B4-BE49-F238E27FC236}">
                <a16:creationId xmlns:a16="http://schemas.microsoft.com/office/drawing/2014/main" id="{0B80547A-B119-8244-9837-B53C4AF0A5B7}"/>
              </a:ext>
            </a:extLst>
          </p:cNvPr>
          <p:cNvSpPr>
            <a:spLocks noChangeArrowheads="1"/>
          </p:cNvSpPr>
          <p:nvPr/>
        </p:nvSpPr>
        <p:spPr bwMode="auto">
          <a:xfrm>
            <a:off x="631090" y="6031580"/>
            <a:ext cx="24831" cy="36017"/>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nvGrpSpPr>
          <p:cNvPr id="7" name="Group 6">
            <a:extLst>
              <a:ext uri="{FF2B5EF4-FFF2-40B4-BE49-F238E27FC236}">
                <a16:creationId xmlns:a16="http://schemas.microsoft.com/office/drawing/2014/main" id="{DF0A6B79-92A8-6346-9B3B-13C680083D47}"/>
              </a:ext>
            </a:extLst>
          </p:cNvPr>
          <p:cNvGrpSpPr>
            <a:grpSpLocks noChangeAspect="1"/>
          </p:cNvGrpSpPr>
          <p:nvPr/>
        </p:nvGrpSpPr>
        <p:grpSpPr>
          <a:xfrm>
            <a:off x="782372" y="5753354"/>
            <a:ext cx="816436" cy="815547"/>
            <a:chOff x="3405188" y="1804988"/>
            <a:chExt cx="1454150" cy="1452563"/>
          </a:xfrm>
        </p:grpSpPr>
        <p:sp>
          <p:nvSpPr>
            <p:cNvPr id="8" name="Oval 166">
              <a:extLst>
                <a:ext uri="{FF2B5EF4-FFF2-40B4-BE49-F238E27FC236}">
                  <a16:creationId xmlns:a16="http://schemas.microsoft.com/office/drawing/2014/main" id="{6DFF8C8A-D460-F04F-9536-A295A36458BA}"/>
                </a:ext>
              </a:extLst>
            </p:cNvPr>
            <p:cNvSpPr>
              <a:spLocks noChangeArrowheads="1"/>
            </p:cNvSpPr>
            <p:nvPr/>
          </p:nvSpPr>
          <p:spPr bwMode="auto">
            <a:xfrm>
              <a:off x="3405188" y="1804988"/>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9" name="Freeform 153">
              <a:extLst>
                <a:ext uri="{FF2B5EF4-FFF2-40B4-BE49-F238E27FC236}">
                  <a16:creationId xmlns:a16="http://schemas.microsoft.com/office/drawing/2014/main" id="{5444EA77-A2F4-D444-B32B-075AE9938E8E}"/>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 name="Freeform 154">
              <a:extLst>
                <a:ext uri="{FF2B5EF4-FFF2-40B4-BE49-F238E27FC236}">
                  <a16:creationId xmlns:a16="http://schemas.microsoft.com/office/drawing/2014/main" id="{62F54342-D3C4-8A42-B2CA-F26D2266B098}"/>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1" name="Freeform 155">
              <a:extLst>
                <a:ext uri="{FF2B5EF4-FFF2-40B4-BE49-F238E27FC236}">
                  <a16:creationId xmlns:a16="http://schemas.microsoft.com/office/drawing/2014/main" id="{ED259607-2B89-A942-8EAD-15FDC1D8BE92}"/>
                </a:ext>
              </a:extLst>
            </p:cNvPr>
            <p:cNvSpPr>
              <a:spLocks/>
            </p:cNvSpPr>
            <p:nvPr/>
          </p:nvSpPr>
          <p:spPr bwMode="auto">
            <a:xfrm>
              <a:off x="4037013" y="2767013"/>
              <a:ext cx="184150" cy="79375"/>
            </a:xfrm>
            <a:custGeom>
              <a:avLst/>
              <a:gdLst>
                <a:gd name="T0" fmla="*/ 0 w 116"/>
                <a:gd name="T1" fmla="*/ 0 h 50"/>
                <a:gd name="T2" fmla="*/ 116 w 116"/>
                <a:gd name="T3" fmla="*/ 0 h 50"/>
                <a:gd name="T4" fmla="*/ 116 w 116"/>
                <a:gd name="T5" fmla="*/ 50 h 50"/>
                <a:gd name="T6" fmla="*/ 0 w 116"/>
                <a:gd name="T7" fmla="*/ 50 h 50"/>
                <a:gd name="T8" fmla="*/ 0 w 116"/>
                <a:gd name="T9" fmla="*/ 0 h 50"/>
                <a:gd name="T10" fmla="*/ 0 w 116"/>
                <a:gd name="T11" fmla="*/ 0 h 50"/>
              </a:gdLst>
              <a:ahLst/>
              <a:cxnLst>
                <a:cxn ang="0">
                  <a:pos x="T0" y="T1"/>
                </a:cxn>
                <a:cxn ang="0">
                  <a:pos x="T2" y="T3"/>
                </a:cxn>
                <a:cxn ang="0">
                  <a:pos x="T4" y="T5"/>
                </a:cxn>
                <a:cxn ang="0">
                  <a:pos x="T6" y="T7"/>
                </a:cxn>
                <a:cxn ang="0">
                  <a:pos x="T8" y="T9"/>
                </a:cxn>
                <a:cxn ang="0">
                  <a:pos x="T10" y="T11"/>
                </a:cxn>
              </a:cxnLst>
              <a:rect l="0" t="0" r="r" b="b"/>
              <a:pathLst>
                <a:path w="116" h="50">
                  <a:moveTo>
                    <a:pt x="0" y="0"/>
                  </a:moveTo>
                  <a:lnTo>
                    <a:pt x="116" y="0"/>
                  </a:lnTo>
                  <a:lnTo>
                    <a:pt x="116" y="50"/>
                  </a:lnTo>
                  <a:lnTo>
                    <a:pt x="0" y="50"/>
                  </a:lnTo>
                  <a:lnTo>
                    <a:pt x="0" y="0"/>
                  </a:lnTo>
                  <a:lnTo>
                    <a:pt x="0" y="0"/>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2" name="Freeform 156">
              <a:extLst>
                <a:ext uri="{FF2B5EF4-FFF2-40B4-BE49-F238E27FC236}">
                  <a16:creationId xmlns:a16="http://schemas.microsoft.com/office/drawing/2014/main" id="{D33812ED-FC7D-1A49-B54C-2A70C2636AE1}"/>
                </a:ext>
              </a:extLst>
            </p:cNvPr>
            <p:cNvSpPr>
              <a:spLocks/>
            </p:cNvSpPr>
            <p:nvPr/>
          </p:nvSpPr>
          <p:spPr bwMode="auto">
            <a:xfrm>
              <a:off x="4014788" y="2668588"/>
              <a:ext cx="231775" cy="349250"/>
            </a:xfrm>
            <a:custGeom>
              <a:avLst/>
              <a:gdLst>
                <a:gd name="T0" fmla="*/ 146 w 146"/>
                <a:gd name="T1" fmla="*/ 74 h 220"/>
                <a:gd name="T2" fmla="*/ 124 w 146"/>
                <a:gd name="T3" fmla="*/ 62 h 220"/>
                <a:gd name="T4" fmla="*/ 124 w 146"/>
                <a:gd name="T5" fmla="*/ 0 h 220"/>
                <a:gd name="T6" fmla="*/ 22 w 146"/>
                <a:gd name="T7" fmla="*/ 0 h 220"/>
                <a:gd name="T8" fmla="*/ 22 w 146"/>
                <a:gd name="T9" fmla="*/ 62 h 220"/>
                <a:gd name="T10" fmla="*/ 0 w 146"/>
                <a:gd name="T11" fmla="*/ 74 h 220"/>
                <a:gd name="T12" fmla="*/ 22 w 146"/>
                <a:gd name="T13" fmla="*/ 220 h 220"/>
                <a:gd name="T14" fmla="*/ 124 w 146"/>
                <a:gd name="T15" fmla="*/ 220 h 220"/>
                <a:gd name="T16" fmla="*/ 146 w 146"/>
                <a:gd name="T17" fmla="*/ 74 h 220"/>
                <a:gd name="T18" fmla="*/ 146 w 146"/>
                <a:gd name="T19" fmla="*/ 74 h 220"/>
                <a:gd name="T20" fmla="*/ 146 w 146"/>
                <a:gd name="T21" fmla="*/ 74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220">
                  <a:moveTo>
                    <a:pt x="146" y="74"/>
                  </a:moveTo>
                  <a:lnTo>
                    <a:pt x="124" y="62"/>
                  </a:lnTo>
                  <a:lnTo>
                    <a:pt x="124" y="0"/>
                  </a:lnTo>
                  <a:lnTo>
                    <a:pt x="22" y="0"/>
                  </a:lnTo>
                  <a:lnTo>
                    <a:pt x="22" y="62"/>
                  </a:lnTo>
                  <a:lnTo>
                    <a:pt x="0" y="74"/>
                  </a:lnTo>
                  <a:lnTo>
                    <a:pt x="22" y="220"/>
                  </a:lnTo>
                  <a:lnTo>
                    <a:pt x="124" y="220"/>
                  </a:lnTo>
                  <a:lnTo>
                    <a:pt x="146" y="74"/>
                  </a:lnTo>
                  <a:lnTo>
                    <a:pt x="146" y="74"/>
                  </a:lnTo>
                  <a:lnTo>
                    <a:pt x="146" y="74"/>
                  </a:lnTo>
                  <a:close/>
                </a:path>
              </a:pathLst>
            </a:custGeom>
            <a:solidFill>
              <a:srgbClr val="8D61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3" name="Oval 157">
              <a:extLst>
                <a:ext uri="{FF2B5EF4-FFF2-40B4-BE49-F238E27FC236}">
                  <a16:creationId xmlns:a16="http://schemas.microsoft.com/office/drawing/2014/main" id="{C99E869F-B961-DF48-B07C-29BA0510F09E}"/>
                </a:ext>
              </a:extLst>
            </p:cNvPr>
            <p:cNvSpPr>
              <a:spLocks noChangeArrowheads="1"/>
            </p:cNvSpPr>
            <p:nvPr/>
          </p:nvSpPr>
          <p:spPr bwMode="auto">
            <a:xfrm>
              <a:off x="4116388" y="2992438"/>
              <a:ext cx="31750" cy="4445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4" name="Oval 158">
              <a:extLst>
                <a:ext uri="{FF2B5EF4-FFF2-40B4-BE49-F238E27FC236}">
                  <a16:creationId xmlns:a16="http://schemas.microsoft.com/office/drawing/2014/main" id="{E82339C4-F3B1-CB40-8B24-4819AAC84A1E}"/>
                </a:ext>
              </a:extLst>
            </p:cNvPr>
            <p:cNvSpPr>
              <a:spLocks noChangeArrowheads="1"/>
            </p:cNvSpPr>
            <p:nvPr/>
          </p:nvSpPr>
          <p:spPr bwMode="auto">
            <a:xfrm>
              <a:off x="4116388" y="2938463"/>
              <a:ext cx="31750" cy="3810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5" name="Freeform 159">
              <a:extLst>
                <a:ext uri="{FF2B5EF4-FFF2-40B4-BE49-F238E27FC236}">
                  <a16:creationId xmlns:a16="http://schemas.microsoft.com/office/drawing/2014/main" id="{08B604AF-2B61-324A-82EE-436FF2554508}"/>
                </a:ext>
              </a:extLst>
            </p:cNvPr>
            <p:cNvSpPr>
              <a:spLocks/>
            </p:cNvSpPr>
            <p:nvPr/>
          </p:nvSpPr>
          <p:spPr bwMode="auto">
            <a:xfrm>
              <a:off x="3995738" y="2767013"/>
              <a:ext cx="133350" cy="244475"/>
            </a:xfrm>
            <a:custGeom>
              <a:avLst/>
              <a:gdLst>
                <a:gd name="T0" fmla="*/ 13 w 42"/>
                <a:gd name="T1" fmla="*/ 0 h 77"/>
                <a:gd name="T2" fmla="*/ 0 w 42"/>
                <a:gd name="T3" fmla="*/ 3 h 77"/>
                <a:gd name="T4" fmla="*/ 42 w 42"/>
                <a:gd name="T5" fmla="*/ 49 h 77"/>
                <a:gd name="T6" fmla="*/ 13 w 42"/>
                <a:gd name="T7" fmla="*/ 0 h 77"/>
                <a:gd name="T8" fmla="*/ 13 w 42"/>
                <a:gd name="T9" fmla="*/ 0 h 77"/>
              </a:gdLst>
              <a:ahLst/>
              <a:cxnLst>
                <a:cxn ang="0">
                  <a:pos x="T0" y="T1"/>
                </a:cxn>
                <a:cxn ang="0">
                  <a:pos x="T2" y="T3"/>
                </a:cxn>
                <a:cxn ang="0">
                  <a:pos x="T4" y="T5"/>
                </a:cxn>
                <a:cxn ang="0">
                  <a:pos x="T6" y="T7"/>
                </a:cxn>
                <a:cxn ang="0">
                  <a:pos x="T8" y="T9"/>
                </a:cxn>
              </a:cxnLst>
              <a:rect l="0" t="0" r="r" b="b"/>
              <a:pathLst>
                <a:path w="42" h="77">
                  <a:moveTo>
                    <a:pt x="13" y="0"/>
                  </a:moveTo>
                  <a:cubicBezTo>
                    <a:pt x="13" y="0"/>
                    <a:pt x="4" y="3"/>
                    <a:pt x="0" y="3"/>
                  </a:cubicBezTo>
                  <a:cubicBezTo>
                    <a:pt x="1" y="28"/>
                    <a:pt x="6" y="77"/>
                    <a:pt x="42" y="49"/>
                  </a:cubicBezTo>
                  <a:cubicBezTo>
                    <a:pt x="13" y="0"/>
                    <a:pt x="13" y="0"/>
                    <a:pt x="13" y="0"/>
                  </a:cubicBezTo>
                  <a:cubicBezTo>
                    <a:pt x="13" y="0"/>
                    <a:pt x="13" y="0"/>
                    <a:pt x="13"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6" name="Freeform 160">
              <a:extLst>
                <a:ext uri="{FF2B5EF4-FFF2-40B4-BE49-F238E27FC236}">
                  <a16:creationId xmlns:a16="http://schemas.microsoft.com/office/drawing/2014/main" id="{B24E5B16-061B-BE4A-9C1A-CE1F12AAD004}"/>
                </a:ext>
              </a:extLst>
            </p:cNvPr>
            <p:cNvSpPr>
              <a:spLocks/>
            </p:cNvSpPr>
            <p:nvPr/>
          </p:nvSpPr>
          <p:spPr bwMode="auto">
            <a:xfrm>
              <a:off x="4129088" y="2767013"/>
              <a:ext cx="136525" cy="244475"/>
            </a:xfrm>
            <a:custGeom>
              <a:avLst/>
              <a:gdLst>
                <a:gd name="T0" fmla="*/ 30 w 43"/>
                <a:gd name="T1" fmla="*/ 0 h 77"/>
                <a:gd name="T2" fmla="*/ 43 w 43"/>
                <a:gd name="T3" fmla="*/ 3 h 77"/>
                <a:gd name="T4" fmla="*/ 0 w 43"/>
                <a:gd name="T5" fmla="*/ 49 h 77"/>
                <a:gd name="T6" fmla="*/ 30 w 43"/>
                <a:gd name="T7" fmla="*/ 0 h 77"/>
                <a:gd name="T8" fmla="*/ 30 w 43"/>
                <a:gd name="T9" fmla="*/ 0 h 77"/>
              </a:gdLst>
              <a:ahLst/>
              <a:cxnLst>
                <a:cxn ang="0">
                  <a:pos x="T0" y="T1"/>
                </a:cxn>
                <a:cxn ang="0">
                  <a:pos x="T2" y="T3"/>
                </a:cxn>
                <a:cxn ang="0">
                  <a:pos x="T4" y="T5"/>
                </a:cxn>
                <a:cxn ang="0">
                  <a:pos x="T6" y="T7"/>
                </a:cxn>
                <a:cxn ang="0">
                  <a:pos x="T8" y="T9"/>
                </a:cxn>
              </a:cxnLst>
              <a:rect l="0" t="0" r="r" b="b"/>
              <a:pathLst>
                <a:path w="43" h="77">
                  <a:moveTo>
                    <a:pt x="30" y="0"/>
                  </a:moveTo>
                  <a:cubicBezTo>
                    <a:pt x="30" y="0"/>
                    <a:pt x="40" y="3"/>
                    <a:pt x="43" y="3"/>
                  </a:cubicBezTo>
                  <a:cubicBezTo>
                    <a:pt x="43" y="28"/>
                    <a:pt x="37" y="77"/>
                    <a:pt x="0" y="49"/>
                  </a:cubicBezTo>
                  <a:cubicBezTo>
                    <a:pt x="30" y="0"/>
                    <a:pt x="30" y="0"/>
                    <a:pt x="30" y="0"/>
                  </a:cubicBezTo>
                  <a:cubicBezTo>
                    <a:pt x="30" y="0"/>
                    <a:pt x="30" y="0"/>
                    <a:pt x="30"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7" name="Freeform 161">
              <a:extLst>
                <a:ext uri="{FF2B5EF4-FFF2-40B4-BE49-F238E27FC236}">
                  <a16:creationId xmlns:a16="http://schemas.microsoft.com/office/drawing/2014/main" id="{948E5D7E-BECD-1A43-9B60-D5B5683843C2}"/>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solidFill>
              <a:srgbClr val="A376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8" name="Freeform 162">
              <a:extLst>
                <a:ext uri="{FF2B5EF4-FFF2-40B4-BE49-F238E27FC236}">
                  <a16:creationId xmlns:a16="http://schemas.microsoft.com/office/drawing/2014/main" id="{FFD06792-00A2-7743-A764-6013612D6281}"/>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9" name="Freeform 163">
              <a:extLst>
                <a:ext uri="{FF2B5EF4-FFF2-40B4-BE49-F238E27FC236}">
                  <a16:creationId xmlns:a16="http://schemas.microsoft.com/office/drawing/2014/main" id="{2C8A4B86-7725-CF45-B781-E2B2915DFF18}"/>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0" name="Freeform 164">
              <a:extLst>
                <a:ext uri="{FF2B5EF4-FFF2-40B4-BE49-F238E27FC236}">
                  <a16:creationId xmlns:a16="http://schemas.microsoft.com/office/drawing/2014/main" id="{52B38E28-CD6B-AD4E-AF57-EE1389C55E90}"/>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1" name="Freeform 165">
              <a:extLst>
                <a:ext uri="{FF2B5EF4-FFF2-40B4-BE49-F238E27FC236}">
                  <a16:creationId xmlns:a16="http://schemas.microsoft.com/office/drawing/2014/main" id="{FD9A9C41-43F5-AC4B-B593-3B1ABBF340C2}"/>
                </a:ext>
              </a:extLst>
            </p:cNvPr>
            <p:cNvSpPr>
              <a:spLocks/>
            </p:cNvSpPr>
            <p:nvPr/>
          </p:nvSpPr>
          <p:spPr bwMode="auto">
            <a:xfrm>
              <a:off x="3759201" y="2773363"/>
              <a:ext cx="746125" cy="484188"/>
            </a:xfrm>
            <a:custGeom>
              <a:avLst/>
              <a:gdLst>
                <a:gd name="T0" fmla="*/ 196 w 234"/>
                <a:gd name="T1" fmla="*/ 16 h 152"/>
                <a:gd name="T2" fmla="*/ 148 w 234"/>
                <a:gd name="T3" fmla="*/ 0 h 152"/>
                <a:gd name="T4" fmla="*/ 117 w 234"/>
                <a:gd name="T5" fmla="*/ 47 h 152"/>
                <a:gd name="T6" fmla="*/ 86 w 234"/>
                <a:gd name="T7" fmla="*/ 0 h 152"/>
                <a:gd name="T8" fmla="*/ 38 w 234"/>
                <a:gd name="T9" fmla="*/ 16 h 152"/>
                <a:gd name="T10" fmla="*/ 16 w 234"/>
                <a:gd name="T11" fmla="*/ 41 h 152"/>
                <a:gd name="T12" fmla="*/ 0 w 234"/>
                <a:gd name="T13" fmla="*/ 120 h 152"/>
                <a:gd name="T14" fmla="*/ 117 w 234"/>
                <a:gd name="T15" fmla="*/ 152 h 152"/>
                <a:gd name="T16" fmla="*/ 234 w 234"/>
                <a:gd name="T17" fmla="*/ 120 h 152"/>
                <a:gd name="T18" fmla="*/ 218 w 234"/>
                <a:gd name="T19" fmla="*/ 41 h 152"/>
                <a:gd name="T20" fmla="*/ 196 w 234"/>
                <a:gd name="T21" fmla="*/ 1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152">
                  <a:moveTo>
                    <a:pt x="196" y="16"/>
                  </a:moveTo>
                  <a:cubicBezTo>
                    <a:pt x="148" y="0"/>
                    <a:pt x="148" y="0"/>
                    <a:pt x="148" y="0"/>
                  </a:cubicBezTo>
                  <a:cubicBezTo>
                    <a:pt x="117" y="47"/>
                    <a:pt x="117" y="47"/>
                    <a:pt x="117" y="47"/>
                  </a:cubicBezTo>
                  <a:cubicBezTo>
                    <a:pt x="86" y="0"/>
                    <a:pt x="86" y="0"/>
                    <a:pt x="86" y="0"/>
                  </a:cubicBezTo>
                  <a:cubicBezTo>
                    <a:pt x="38" y="16"/>
                    <a:pt x="38" y="16"/>
                    <a:pt x="38" y="16"/>
                  </a:cubicBezTo>
                  <a:cubicBezTo>
                    <a:pt x="26" y="20"/>
                    <a:pt x="18" y="29"/>
                    <a:pt x="16" y="41"/>
                  </a:cubicBezTo>
                  <a:cubicBezTo>
                    <a:pt x="6" y="88"/>
                    <a:pt x="2" y="109"/>
                    <a:pt x="0" y="120"/>
                  </a:cubicBezTo>
                  <a:cubicBezTo>
                    <a:pt x="34" y="140"/>
                    <a:pt x="74" y="152"/>
                    <a:pt x="117" y="152"/>
                  </a:cubicBezTo>
                  <a:cubicBezTo>
                    <a:pt x="160" y="152"/>
                    <a:pt x="200" y="140"/>
                    <a:pt x="234" y="120"/>
                  </a:cubicBezTo>
                  <a:cubicBezTo>
                    <a:pt x="218" y="41"/>
                    <a:pt x="218" y="41"/>
                    <a:pt x="218" y="41"/>
                  </a:cubicBezTo>
                  <a:cubicBezTo>
                    <a:pt x="216" y="29"/>
                    <a:pt x="207" y="20"/>
                    <a:pt x="196"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grpSp>
        <p:nvGrpSpPr>
          <p:cNvPr id="23" name="Group 22">
            <a:extLst>
              <a:ext uri="{FF2B5EF4-FFF2-40B4-BE49-F238E27FC236}">
                <a16:creationId xmlns:a16="http://schemas.microsoft.com/office/drawing/2014/main" id="{C466831B-E5FD-3C46-B31E-C8A4BC739B62}"/>
              </a:ext>
            </a:extLst>
          </p:cNvPr>
          <p:cNvGrpSpPr>
            <a:grpSpLocks noChangeAspect="1"/>
          </p:cNvGrpSpPr>
          <p:nvPr/>
        </p:nvGrpSpPr>
        <p:grpSpPr>
          <a:xfrm>
            <a:off x="774460" y="4895017"/>
            <a:ext cx="836631" cy="835759"/>
            <a:chOff x="5069815" y="1676599"/>
            <a:chExt cx="788060" cy="787236"/>
          </a:xfrm>
        </p:grpSpPr>
        <p:sp>
          <p:nvSpPr>
            <p:cNvPr id="24" name="Oval 895">
              <a:extLst>
                <a:ext uri="{FF2B5EF4-FFF2-40B4-BE49-F238E27FC236}">
                  <a16:creationId xmlns:a16="http://schemas.microsoft.com/office/drawing/2014/main" id="{57F62084-4C6D-DA42-B55F-6C510F4C1F8E}"/>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25" name="Freeform 709">
              <a:extLst>
                <a:ext uri="{FF2B5EF4-FFF2-40B4-BE49-F238E27FC236}">
                  <a16:creationId xmlns:a16="http://schemas.microsoft.com/office/drawing/2014/main" id="{C62122CD-85F3-E441-B6DA-BCC35BC930D3}"/>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6" name="Freeform 710">
              <a:extLst>
                <a:ext uri="{FF2B5EF4-FFF2-40B4-BE49-F238E27FC236}">
                  <a16:creationId xmlns:a16="http://schemas.microsoft.com/office/drawing/2014/main" id="{886196D3-CF75-E945-A0B4-54BE338E3197}"/>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7" name="Freeform 711">
              <a:extLst>
                <a:ext uri="{FF2B5EF4-FFF2-40B4-BE49-F238E27FC236}">
                  <a16:creationId xmlns:a16="http://schemas.microsoft.com/office/drawing/2014/main" id="{AA26D445-811F-E44B-B114-D19676E3F837}"/>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8" name="Freeform 712">
              <a:extLst>
                <a:ext uri="{FF2B5EF4-FFF2-40B4-BE49-F238E27FC236}">
                  <a16:creationId xmlns:a16="http://schemas.microsoft.com/office/drawing/2014/main" id="{9582B9EA-0B51-DD46-81B1-FEB4847B7414}"/>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9" name="Freeform 713">
              <a:extLst>
                <a:ext uri="{FF2B5EF4-FFF2-40B4-BE49-F238E27FC236}">
                  <a16:creationId xmlns:a16="http://schemas.microsoft.com/office/drawing/2014/main" id="{83AAB577-BBA9-1F41-AC75-FEC4052D2A5F}"/>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0" name="Rectangle 714">
              <a:extLst>
                <a:ext uri="{FF2B5EF4-FFF2-40B4-BE49-F238E27FC236}">
                  <a16:creationId xmlns:a16="http://schemas.microsoft.com/office/drawing/2014/main" id="{67898A02-0675-354A-A2DC-5722D1A85C8D}"/>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1" name="Freeform 715">
              <a:extLst>
                <a:ext uri="{FF2B5EF4-FFF2-40B4-BE49-F238E27FC236}">
                  <a16:creationId xmlns:a16="http://schemas.microsoft.com/office/drawing/2014/main" id="{3E7D94D8-450F-224E-ABF4-933A24CD20BE}"/>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2" name="Freeform 716">
              <a:extLst>
                <a:ext uri="{FF2B5EF4-FFF2-40B4-BE49-F238E27FC236}">
                  <a16:creationId xmlns:a16="http://schemas.microsoft.com/office/drawing/2014/main" id="{D181972A-524A-2C4F-99BA-8B1D7DA11F9A}"/>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4" name="Freeform 717">
              <a:extLst>
                <a:ext uri="{FF2B5EF4-FFF2-40B4-BE49-F238E27FC236}">
                  <a16:creationId xmlns:a16="http://schemas.microsoft.com/office/drawing/2014/main" id="{DF88F533-2C22-7941-8153-AD785CBA58C1}"/>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5" name="Freeform 718">
              <a:extLst>
                <a:ext uri="{FF2B5EF4-FFF2-40B4-BE49-F238E27FC236}">
                  <a16:creationId xmlns:a16="http://schemas.microsoft.com/office/drawing/2014/main" id="{EBE66BEB-BE5F-1342-9BAE-0D5D1DBCC2B4}"/>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6" name="Freeform 719">
              <a:extLst>
                <a:ext uri="{FF2B5EF4-FFF2-40B4-BE49-F238E27FC236}">
                  <a16:creationId xmlns:a16="http://schemas.microsoft.com/office/drawing/2014/main" id="{BCEDD853-5B51-9041-9B74-6F76764706AA}"/>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7" name="Freeform 720">
              <a:extLst>
                <a:ext uri="{FF2B5EF4-FFF2-40B4-BE49-F238E27FC236}">
                  <a16:creationId xmlns:a16="http://schemas.microsoft.com/office/drawing/2014/main" id="{7AFBF8CF-C0C9-6F48-A331-4A054D038406}"/>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8" name="Freeform 721">
              <a:extLst>
                <a:ext uri="{FF2B5EF4-FFF2-40B4-BE49-F238E27FC236}">
                  <a16:creationId xmlns:a16="http://schemas.microsoft.com/office/drawing/2014/main" id="{51D368F7-DA80-554F-B20C-A48217AFF8F3}"/>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9" name="Oval 722">
              <a:extLst>
                <a:ext uri="{FF2B5EF4-FFF2-40B4-BE49-F238E27FC236}">
                  <a16:creationId xmlns:a16="http://schemas.microsoft.com/office/drawing/2014/main" id="{92B839F6-875B-D24D-8014-3B5212C1F28B}"/>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0" name="Oval 723">
              <a:extLst>
                <a:ext uri="{FF2B5EF4-FFF2-40B4-BE49-F238E27FC236}">
                  <a16:creationId xmlns:a16="http://schemas.microsoft.com/office/drawing/2014/main" id="{BAA1AD3B-F545-6345-BA4E-640AB2A7FF36}"/>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1" name="Oval 724">
              <a:extLst>
                <a:ext uri="{FF2B5EF4-FFF2-40B4-BE49-F238E27FC236}">
                  <a16:creationId xmlns:a16="http://schemas.microsoft.com/office/drawing/2014/main" id="{EE4468D8-8060-804E-A2BE-52A0E0660627}"/>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2" name="Oval 725">
              <a:extLst>
                <a:ext uri="{FF2B5EF4-FFF2-40B4-BE49-F238E27FC236}">
                  <a16:creationId xmlns:a16="http://schemas.microsoft.com/office/drawing/2014/main" id="{0F5D64BE-CFA5-5943-821C-CAED5D0AB31D}"/>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3" name="Freeform 726">
              <a:extLst>
                <a:ext uri="{FF2B5EF4-FFF2-40B4-BE49-F238E27FC236}">
                  <a16:creationId xmlns:a16="http://schemas.microsoft.com/office/drawing/2014/main" id="{8FD79C22-E261-8641-AB81-B72A3688DEBD}"/>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4" name="Freeform 727">
              <a:extLst>
                <a:ext uri="{FF2B5EF4-FFF2-40B4-BE49-F238E27FC236}">
                  <a16:creationId xmlns:a16="http://schemas.microsoft.com/office/drawing/2014/main" id="{C5E04302-B265-8B48-A426-87FAB8D5017D}"/>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5" name="Freeform 728">
              <a:extLst>
                <a:ext uri="{FF2B5EF4-FFF2-40B4-BE49-F238E27FC236}">
                  <a16:creationId xmlns:a16="http://schemas.microsoft.com/office/drawing/2014/main" id="{EBD16470-E3A2-FA47-BDE3-5287A4A20BDA}"/>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6" name="Freeform 729">
              <a:extLst>
                <a:ext uri="{FF2B5EF4-FFF2-40B4-BE49-F238E27FC236}">
                  <a16:creationId xmlns:a16="http://schemas.microsoft.com/office/drawing/2014/main" id="{07D3C4E7-B956-8646-9EC0-78A6E1D26D23}"/>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7" name="Oval 730">
              <a:extLst>
                <a:ext uri="{FF2B5EF4-FFF2-40B4-BE49-F238E27FC236}">
                  <a16:creationId xmlns:a16="http://schemas.microsoft.com/office/drawing/2014/main" id="{168622F1-0554-1C43-9316-6F500CEA6E27}"/>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8" name="Freeform 731">
              <a:extLst>
                <a:ext uri="{FF2B5EF4-FFF2-40B4-BE49-F238E27FC236}">
                  <a16:creationId xmlns:a16="http://schemas.microsoft.com/office/drawing/2014/main" id="{E38F6494-74CC-6C4C-BFE0-D2B7D588FF19}"/>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9" name="Freeform 732">
              <a:extLst>
                <a:ext uri="{FF2B5EF4-FFF2-40B4-BE49-F238E27FC236}">
                  <a16:creationId xmlns:a16="http://schemas.microsoft.com/office/drawing/2014/main" id="{7B5CD995-B890-944E-8563-AA04E33072F3}"/>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0" name="Freeform 733">
              <a:extLst>
                <a:ext uri="{FF2B5EF4-FFF2-40B4-BE49-F238E27FC236}">
                  <a16:creationId xmlns:a16="http://schemas.microsoft.com/office/drawing/2014/main" id="{3F43BE64-CFA5-7246-AB26-73AC1A48F69C}"/>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1" name="Freeform 734">
              <a:extLst>
                <a:ext uri="{FF2B5EF4-FFF2-40B4-BE49-F238E27FC236}">
                  <a16:creationId xmlns:a16="http://schemas.microsoft.com/office/drawing/2014/main" id="{6CDB77AC-B6D0-9F49-A8C6-07F29DEE5B1D}"/>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2" name="Freeform 735">
              <a:extLst>
                <a:ext uri="{FF2B5EF4-FFF2-40B4-BE49-F238E27FC236}">
                  <a16:creationId xmlns:a16="http://schemas.microsoft.com/office/drawing/2014/main" id="{CBD6A6EA-8938-A844-B596-8675851327C6}"/>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53" name="Oval Callout 14">
            <a:extLst>
              <a:ext uri="{FF2B5EF4-FFF2-40B4-BE49-F238E27FC236}">
                <a16:creationId xmlns:a16="http://schemas.microsoft.com/office/drawing/2014/main" id="{009F371A-357D-414E-BE28-4AAED8DBCCC4}"/>
              </a:ext>
            </a:extLst>
          </p:cNvPr>
          <p:cNvSpPr/>
          <p:nvPr/>
        </p:nvSpPr>
        <p:spPr>
          <a:xfrm>
            <a:off x="1923022" y="4909080"/>
            <a:ext cx="9114177" cy="968824"/>
          </a:xfrm>
          <a:prstGeom prst="wedgeRectCallout">
            <a:avLst>
              <a:gd name="adj1" fmla="val -56288"/>
              <a:gd name="adj2" fmla="val -17832"/>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from a SLT perspective it was a useful experience in the challenges of communicating with severely ill patients who were unable to speak and in may cases were very confused and disorientated </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SALT, band 5, NCL</a:t>
            </a:r>
          </a:p>
        </p:txBody>
      </p:sp>
      <p:sp>
        <p:nvSpPr>
          <p:cNvPr id="54" name="Oval Callout 14">
            <a:extLst>
              <a:ext uri="{FF2B5EF4-FFF2-40B4-BE49-F238E27FC236}">
                <a16:creationId xmlns:a16="http://schemas.microsoft.com/office/drawing/2014/main" id="{C0F55956-12AF-0F46-B351-11A2D11D172E}"/>
              </a:ext>
            </a:extLst>
          </p:cNvPr>
          <p:cNvSpPr/>
          <p:nvPr/>
        </p:nvSpPr>
        <p:spPr>
          <a:xfrm>
            <a:off x="1923022" y="5925557"/>
            <a:ext cx="9114177" cy="775271"/>
          </a:xfrm>
          <a:prstGeom prst="wedgeRectCallout">
            <a:avLst>
              <a:gd name="adj1" fmla="val -55270"/>
              <a:gd name="adj2" fmla="val -15901"/>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“I became more familiar with equipment used in CC as well as with tracheostomy management and hygiene</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SALT, band 6, NWL</a:t>
            </a:r>
          </a:p>
        </p:txBody>
      </p:sp>
    </p:spTree>
    <p:extLst>
      <p:ext uri="{BB962C8B-B14F-4D97-AF65-F5344CB8AC3E}">
        <p14:creationId xmlns:p14="http://schemas.microsoft.com/office/powerpoint/2010/main" val="2104364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Q4a: What were the steepest learning curves you faced on redeployment? How did you overcome them?</a:t>
            </a: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4393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Rectangle 2">
            <a:extLst>
              <a:ext uri="{FF2B5EF4-FFF2-40B4-BE49-F238E27FC236}">
                <a16:creationId xmlns:a16="http://schemas.microsoft.com/office/drawing/2014/main" id="{A70B5AF6-347C-2646-9D89-CFCDB3BE91CE}"/>
              </a:ext>
            </a:extLst>
          </p:cNvPr>
          <p:cNvSpPr/>
          <p:nvPr/>
        </p:nvSpPr>
        <p:spPr>
          <a:xfrm>
            <a:off x="5226993" y="1829406"/>
            <a:ext cx="6438635" cy="923330"/>
          </a:xfrm>
          <a:prstGeom prst="rect">
            <a:avLst/>
          </a:prstGeom>
        </p:spPr>
        <p:txBody>
          <a:bodyPr wrap="square">
            <a:spAutoFit/>
          </a:bodyPr>
          <a:lstStyle/>
          <a:p>
            <a:pPr marL="285750" indent="-285750">
              <a:buFont typeface="Arial" panose="020B0604020202020204" pitchFamily="34" charset="0"/>
              <a:buChar char="•"/>
            </a:pPr>
            <a:endParaRPr lang="en-GB" dirty="0"/>
          </a:p>
          <a:p>
            <a:br>
              <a:rPr lang="en-GB" dirty="0"/>
            </a:br>
            <a:endParaRPr lang="en-US" dirty="0"/>
          </a:p>
        </p:txBody>
      </p:sp>
      <p:graphicFrame>
        <p:nvGraphicFramePr>
          <p:cNvPr id="7" name="Table 4">
            <a:extLst>
              <a:ext uri="{FF2B5EF4-FFF2-40B4-BE49-F238E27FC236}">
                <a16:creationId xmlns:a16="http://schemas.microsoft.com/office/drawing/2014/main" id="{11EF5D0C-FE40-F54E-BDFD-EADC0863F923}"/>
              </a:ext>
            </a:extLst>
          </p:cNvPr>
          <p:cNvGraphicFramePr>
            <a:graphicFrameLocks noGrp="1"/>
          </p:cNvGraphicFramePr>
          <p:nvPr>
            <p:extLst>
              <p:ext uri="{D42A27DB-BD31-4B8C-83A1-F6EECF244321}">
                <p14:modId xmlns:p14="http://schemas.microsoft.com/office/powerpoint/2010/main" val="2377060698"/>
              </p:ext>
            </p:extLst>
          </p:nvPr>
        </p:nvGraphicFramePr>
        <p:xfrm>
          <a:off x="528221" y="1829406"/>
          <a:ext cx="7519182" cy="2416452"/>
        </p:xfrm>
        <a:graphic>
          <a:graphicData uri="http://schemas.openxmlformats.org/drawingml/2006/table">
            <a:tbl>
              <a:tblPr firstRow="1" bandRow="1">
                <a:tableStyleId>{5C22544A-7EE6-4342-B048-85BDC9FD1C3A}</a:tableStyleId>
              </a:tblPr>
              <a:tblGrid>
                <a:gridCol w="3357999">
                  <a:extLst>
                    <a:ext uri="{9D8B030D-6E8A-4147-A177-3AD203B41FA5}">
                      <a16:colId xmlns:a16="http://schemas.microsoft.com/office/drawing/2014/main" val="3846423990"/>
                    </a:ext>
                  </a:extLst>
                </a:gridCol>
                <a:gridCol w="556592">
                  <a:extLst>
                    <a:ext uri="{9D8B030D-6E8A-4147-A177-3AD203B41FA5}">
                      <a16:colId xmlns:a16="http://schemas.microsoft.com/office/drawing/2014/main" val="2122518428"/>
                    </a:ext>
                  </a:extLst>
                </a:gridCol>
                <a:gridCol w="3074504">
                  <a:extLst>
                    <a:ext uri="{9D8B030D-6E8A-4147-A177-3AD203B41FA5}">
                      <a16:colId xmlns:a16="http://schemas.microsoft.com/office/drawing/2014/main" val="2365030933"/>
                    </a:ext>
                  </a:extLst>
                </a:gridCol>
                <a:gridCol w="530087">
                  <a:extLst>
                    <a:ext uri="{9D8B030D-6E8A-4147-A177-3AD203B41FA5}">
                      <a16:colId xmlns:a16="http://schemas.microsoft.com/office/drawing/2014/main" val="2685137121"/>
                    </a:ext>
                  </a:extLst>
                </a:gridCol>
              </a:tblGrid>
              <a:tr h="403180">
                <a:tc gridSpan="2">
                  <a:txBody>
                    <a:bodyPr/>
                    <a:lstStyle/>
                    <a:p>
                      <a:pPr algn="ctr"/>
                      <a:r>
                        <a:rPr lang="en-GB" dirty="0"/>
                        <a:t>Skills and Knowledge</a:t>
                      </a:r>
                    </a:p>
                  </a:txBody>
                  <a:tcPr/>
                </a:tc>
                <a:tc hMerge="1">
                  <a:txBody>
                    <a:bodyPr/>
                    <a:lstStyle/>
                    <a:p>
                      <a:endParaRPr lang="en-GB" dirty="0"/>
                    </a:p>
                  </a:txBody>
                  <a:tcPr/>
                </a:tc>
                <a:tc gridSpan="2">
                  <a:txBody>
                    <a:bodyPr/>
                    <a:lstStyle/>
                    <a:p>
                      <a:pPr algn="ctr"/>
                      <a:r>
                        <a:rPr lang="en-GB" dirty="0"/>
                        <a:t>Other</a:t>
                      </a:r>
                    </a:p>
                  </a:txBody>
                  <a:tcPr/>
                </a:tc>
                <a:tc hMerge="1">
                  <a:txBody>
                    <a:bodyPr/>
                    <a:lstStyle/>
                    <a:p>
                      <a:endParaRPr lang="en-GB" dirty="0"/>
                    </a:p>
                  </a:txBody>
                  <a:tcPr/>
                </a:tc>
                <a:extLst>
                  <a:ext uri="{0D108BD9-81ED-4DB2-BD59-A6C34878D82A}">
                    <a16:rowId xmlns:a16="http://schemas.microsoft.com/office/drawing/2014/main" val="2670054699"/>
                  </a:ext>
                </a:extLst>
              </a:tr>
              <a:tr h="400626">
                <a:tc>
                  <a:txBody>
                    <a:bodyPr/>
                    <a:lstStyle/>
                    <a:p>
                      <a:pPr algn="l" rtl="0" fontAlgn="b"/>
                      <a:r>
                        <a:rPr lang="en-GB" sz="2112" kern="1200" dirty="0">
                          <a:solidFill>
                            <a:schemeClr val="dk1"/>
                          </a:solidFill>
                          <a:latin typeface="+mn-lt"/>
                          <a:ea typeface="+mn-ea"/>
                          <a:cs typeface="+mn-cs"/>
                        </a:rPr>
                        <a:t>Patient care</a:t>
                      </a:r>
                    </a:p>
                  </a:txBody>
                  <a:tcPr marL="9525" marR="9525" marT="9525" marB="0" anchor="b"/>
                </a:tc>
                <a:tc>
                  <a:txBody>
                    <a:bodyPr/>
                    <a:lstStyle/>
                    <a:p>
                      <a:pPr algn="ctr" rtl="0" fontAlgn="b"/>
                      <a:r>
                        <a:rPr lang="en-GB" sz="2112" kern="1200" dirty="0">
                          <a:solidFill>
                            <a:schemeClr val="dk1"/>
                          </a:solidFill>
                          <a:latin typeface="+mn-lt"/>
                          <a:ea typeface="+mn-ea"/>
                          <a:cs typeface="+mn-cs"/>
                        </a:rPr>
                        <a:t>8</a:t>
                      </a:r>
                    </a:p>
                  </a:txBody>
                  <a:tcPr marL="9525" marR="9525" marT="9525" marB="0" anchor="b"/>
                </a:tc>
                <a:tc>
                  <a:txBody>
                    <a:bodyPr/>
                    <a:lstStyle/>
                    <a:p>
                      <a:pPr algn="l" rtl="0" fontAlgn="b"/>
                      <a:r>
                        <a:rPr lang="en-GB" sz="2112" kern="1200" dirty="0">
                          <a:solidFill>
                            <a:schemeClr val="dk1"/>
                          </a:solidFill>
                          <a:latin typeface="+mn-lt"/>
                          <a:ea typeface="+mn-ea"/>
                          <a:cs typeface="+mn-cs"/>
                        </a:rPr>
                        <a:t>New environment and role</a:t>
                      </a:r>
                    </a:p>
                  </a:txBody>
                  <a:tcPr marL="9525" marR="9525" marT="9525" marB="0" anchor="b"/>
                </a:tc>
                <a:tc>
                  <a:txBody>
                    <a:bodyPr/>
                    <a:lstStyle/>
                    <a:p>
                      <a:pPr algn="ctr" rtl="0" fontAlgn="b"/>
                      <a:r>
                        <a:rPr lang="en-GB" sz="2112" kern="1200" dirty="0">
                          <a:solidFill>
                            <a:schemeClr val="dk1"/>
                          </a:solidFill>
                          <a:latin typeface="+mn-lt"/>
                          <a:ea typeface="+mn-ea"/>
                          <a:cs typeface="+mn-cs"/>
                        </a:rPr>
                        <a:t>16</a:t>
                      </a:r>
                    </a:p>
                  </a:txBody>
                  <a:tcPr marL="9525" marR="9525" marT="9525" marB="0" anchor="b"/>
                </a:tc>
                <a:extLst>
                  <a:ext uri="{0D108BD9-81ED-4DB2-BD59-A6C34878D82A}">
                    <a16:rowId xmlns:a16="http://schemas.microsoft.com/office/drawing/2014/main" val="2431330949"/>
                  </a:ext>
                </a:extLst>
              </a:tr>
              <a:tr h="400626">
                <a:tc>
                  <a:txBody>
                    <a:bodyPr/>
                    <a:lstStyle/>
                    <a:p>
                      <a:pPr algn="l" rtl="0" fontAlgn="b"/>
                      <a:r>
                        <a:rPr lang="en-GB" sz="2112" kern="1200" dirty="0">
                          <a:solidFill>
                            <a:schemeClr val="dk1"/>
                          </a:solidFill>
                          <a:latin typeface="+mn-lt"/>
                          <a:ea typeface="+mn-ea"/>
                          <a:cs typeface="+mn-cs"/>
                        </a:rPr>
                        <a:t>PPE and infection control</a:t>
                      </a:r>
                    </a:p>
                  </a:txBody>
                  <a:tcPr marL="9525" marR="9525" marT="9525" marB="0" anchor="b"/>
                </a:tc>
                <a:tc>
                  <a:txBody>
                    <a:bodyPr/>
                    <a:lstStyle/>
                    <a:p>
                      <a:pPr algn="ctr" rtl="0" fontAlgn="b"/>
                      <a:r>
                        <a:rPr lang="en-GB" sz="2112" kern="1200" dirty="0">
                          <a:solidFill>
                            <a:schemeClr val="dk1"/>
                          </a:solidFill>
                          <a:latin typeface="+mn-lt"/>
                          <a:ea typeface="+mn-ea"/>
                          <a:cs typeface="+mn-cs"/>
                        </a:rPr>
                        <a:t>7</a:t>
                      </a:r>
                    </a:p>
                  </a:txBody>
                  <a:tcPr marL="9525" marR="9525" marT="9525" marB="0" anchor="b"/>
                </a:tc>
                <a:tc>
                  <a:txBody>
                    <a:bodyPr/>
                    <a:lstStyle/>
                    <a:p>
                      <a:pPr algn="l" rtl="0" fontAlgn="b"/>
                      <a:r>
                        <a:rPr lang="en-GB" sz="2112" kern="1200" dirty="0">
                          <a:solidFill>
                            <a:schemeClr val="dk1"/>
                          </a:solidFill>
                          <a:latin typeface="+mn-lt"/>
                          <a:ea typeface="+mn-ea"/>
                          <a:cs typeface="+mn-cs"/>
                        </a:rPr>
                        <a:t>Psychological Stress</a:t>
                      </a:r>
                    </a:p>
                  </a:txBody>
                  <a:tcPr marL="9525" marR="9525" marT="9525" marB="0" anchor="b"/>
                </a:tc>
                <a:tc>
                  <a:txBody>
                    <a:bodyPr/>
                    <a:lstStyle/>
                    <a:p>
                      <a:pPr algn="ctr" rtl="0" fontAlgn="b"/>
                      <a:r>
                        <a:rPr lang="en-GB" sz="2112" kern="1200" dirty="0">
                          <a:solidFill>
                            <a:schemeClr val="dk1"/>
                          </a:solidFill>
                          <a:latin typeface="+mn-lt"/>
                          <a:ea typeface="+mn-ea"/>
                          <a:cs typeface="+mn-cs"/>
                        </a:rPr>
                        <a:t>9</a:t>
                      </a:r>
                    </a:p>
                  </a:txBody>
                  <a:tcPr marL="9525" marR="9525" marT="9525" marB="0" anchor="b"/>
                </a:tc>
                <a:extLst>
                  <a:ext uri="{0D108BD9-81ED-4DB2-BD59-A6C34878D82A}">
                    <a16:rowId xmlns:a16="http://schemas.microsoft.com/office/drawing/2014/main" val="2417201025"/>
                  </a:ext>
                </a:extLst>
              </a:tr>
              <a:tr h="400626">
                <a:tc>
                  <a:txBody>
                    <a:bodyPr/>
                    <a:lstStyle/>
                    <a:p>
                      <a:pPr algn="l" rtl="0" fontAlgn="b"/>
                      <a:r>
                        <a:rPr lang="en-GB" sz="2112" kern="1200" dirty="0">
                          <a:solidFill>
                            <a:schemeClr val="dk1"/>
                          </a:solidFill>
                          <a:latin typeface="+mn-lt"/>
                          <a:ea typeface="+mn-ea"/>
                          <a:cs typeface="+mn-cs"/>
                        </a:rPr>
                        <a:t>Patient observations</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tc>
                  <a:txBody>
                    <a:bodyPr/>
                    <a:lstStyle/>
                    <a:p>
                      <a:pPr algn="l" rtl="0" fontAlgn="b"/>
                      <a:r>
                        <a:rPr lang="en-GB" sz="2112" kern="1200" dirty="0">
                          <a:solidFill>
                            <a:schemeClr val="dk1"/>
                          </a:solidFill>
                          <a:latin typeface="+mn-lt"/>
                          <a:ea typeface="+mn-ea"/>
                          <a:cs typeface="+mn-cs"/>
                        </a:rPr>
                        <a:t>Physical stress</a:t>
                      </a:r>
                    </a:p>
                  </a:txBody>
                  <a:tcPr marL="9525" marR="9525" marT="9525" marB="0" anchor="b"/>
                </a:tc>
                <a:tc>
                  <a:txBody>
                    <a:bodyPr/>
                    <a:lstStyle/>
                    <a:p>
                      <a:pPr algn="ctr" rtl="0" fontAlgn="b"/>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1735771730"/>
                  </a:ext>
                </a:extLst>
              </a:tr>
              <a:tr h="400626">
                <a:tc>
                  <a:txBody>
                    <a:bodyPr/>
                    <a:lstStyle/>
                    <a:p>
                      <a:pPr algn="l" rtl="0" fontAlgn="b"/>
                      <a:r>
                        <a:rPr lang="en-GB" sz="2112" kern="1200" dirty="0">
                          <a:solidFill>
                            <a:schemeClr val="dk1"/>
                          </a:solidFill>
                          <a:latin typeface="+mn-lt"/>
                          <a:ea typeface="+mn-ea"/>
                          <a:cs typeface="+mn-cs"/>
                        </a:rPr>
                        <a:t>Proning and manual handling</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tc>
                  <a:txBody>
                    <a:bodyPr/>
                    <a:lstStyle/>
                    <a:p>
                      <a:pPr algn="l" rtl="0" fontAlgn="b"/>
                      <a:r>
                        <a:rPr lang="en-GB" sz="2112" kern="1200" dirty="0">
                          <a:solidFill>
                            <a:schemeClr val="dk1"/>
                          </a:solidFill>
                          <a:latin typeface="+mn-lt"/>
                          <a:ea typeface="+mn-ea"/>
                          <a:cs typeface="+mn-cs"/>
                        </a:rPr>
                        <a:t>ICU terminology</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1323827341"/>
                  </a:ext>
                </a:extLst>
              </a:tr>
              <a:tr h="400626">
                <a:tc>
                  <a:txBody>
                    <a:bodyPr/>
                    <a:lstStyle/>
                    <a:p>
                      <a:pPr algn="l" rtl="0" fontAlgn="b"/>
                      <a:r>
                        <a:rPr lang="en-GB" sz="2112" kern="1200" dirty="0">
                          <a:solidFill>
                            <a:schemeClr val="dk1"/>
                          </a:solidFill>
                          <a:latin typeface="+mn-lt"/>
                          <a:ea typeface="+mn-ea"/>
                          <a:cs typeface="+mn-cs"/>
                        </a:rPr>
                        <a:t>Difficult conversations</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tc>
                  <a:txBody>
                    <a:bodyPr/>
                    <a:lstStyle/>
                    <a:p>
                      <a:pPr algn="l" rtl="0" fontAlgn="b"/>
                      <a:r>
                        <a:rPr lang="en-GB" sz="2112" kern="1200" dirty="0">
                          <a:solidFill>
                            <a:schemeClr val="dk1"/>
                          </a:solidFill>
                          <a:latin typeface="+mn-lt"/>
                          <a:ea typeface="+mn-ea"/>
                          <a:cs typeface="+mn-cs"/>
                        </a:rPr>
                        <a:t>Workload</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799069424"/>
                  </a:ext>
                </a:extLst>
              </a:tr>
            </a:tbl>
          </a:graphicData>
        </a:graphic>
      </p:graphicFrame>
      <p:graphicFrame>
        <p:nvGraphicFramePr>
          <p:cNvPr id="8" name="Table 3">
            <a:extLst>
              <a:ext uri="{FF2B5EF4-FFF2-40B4-BE49-F238E27FC236}">
                <a16:creationId xmlns:a16="http://schemas.microsoft.com/office/drawing/2014/main" id="{191528CF-0038-4846-90A1-9565E984B85D}"/>
              </a:ext>
            </a:extLst>
          </p:cNvPr>
          <p:cNvGraphicFramePr>
            <a:graphicFrameLocks noGrp="1"/>
          </p:cNvGraphicFramePr>
          <p:nvPr>
            <p:extLst>
              <p:ext uri="{D42A27DB-BD31-4B8C-83A1-F6EECF244321}">
                <p14:modId xmlns:p14="http://schemas.microsoft.com/office/powerpoint/2010/main" val="559532597"/>
              </p:ext>
            </p:extLst>
          </p:nvPr>
        </p:nvGraphicFramePr>
        <p:xfrm>
          <a:off x="8328694" y="1803508"/>
          <a:ext cx="3336934" cy="3380042"/>
        </p:xfrm>
        <a:graphic>
          <a:graphicData uri="http://schemas.openxmlformats.org/drawingml/2006/table">
            <a:tbl>
              <a:tblPr firstRow="1" bandRow="1">
                <a:tableStyleId>{5C22544A-7EE6-4342-B048-85BDC9FD1C3A}</a:tableStyleId>
              </a:tblPr>
              <a:tblGrid>
                <a:gridCol w="2745066">
                  <a:extLst>
                    <a:ext uri="{9D8B030D-6E8A-4147-A177-3AD203B41FA5}">
                      <a16:colId xmlns:a16="http://schemas.microsoft.com/office/drawing/2014/main" val="1768799076"/>
                    </a:ext>
                  </a:extLst>
                </a:gridCol>
                <a:gridCol w="591868">
                  <a:extLst>
                    <a:ext uri="{9D8B030D-6E8A-4147-A177-3AD203B41FA5}">
                      <a16:colId xmlns:a16="http://schemas.microsoft.com/office/drawing/2014/main" val="3321782768"/>
                    </a:ext>
                  </a:extLst>
                </a:gridCol>
              </a:tblGrid>
              <a:tr h="370840">
                <a:tc gridSpan="2">
                  <a:txBody>
                    <a:bodyPr/>
                    <a:lstStyle/>
                    <a:p>
                      <a:r>
                        <a:rPr lang="en-GB" dirty="0"/>
                        <a:t>How were they overcome?</a:t>
                      </a:r>
                    </a:p>
                  </a:txBody>
                  <a:tcPr/>
                </a:tc>
                <a:tc hMerge="1">
                  <a:txBody>
                    <a:bodyPr/>
                    <a:lstStyle/>
                    <a:p>
                      <a:endParaRPr lang="en-GB" dirty="0"/>
                    </a:p>
                  </a:txBody>
                  <a:tcPr/>
                </a:tc>
                <a:extLst>
                  <a:ext uri="{0D108BD9-81ED-4DB2-BD59-A6C34878D82A}">
                    <a16:rowId xmlns:a16="http://schemas.microsoft.com/office/drawing/2014/main" val="129854801"/>
                  </a:ext>
                </a:extLst>
              </a:tr>
              <a:tr h="370840">
                <a:tc>
                  <a:txBody>
                    <a:bodyPr/>
                    <a:lstStyle/>
                    <a:p>
                      <a:pPr algn="l" rtl="0" fontAlgn="b"/>
                      <a:r>
                        <a:rPr lang="en-GB" sz="2112" kern="1200" dirty="0">
                          <a:solidFill>
                            <a:schemeClr val="dk1"/>
                          </a:solidFill>
                          <a:latin typeface="+mn-lt"/>
                          <a:ea typeface="+mn-ea"/>
                          <a:cs typeface="+mn-cs"/>
                        </a:rPr>
                        <a:t>Colleague Support</a:t>
                      </a:r>
                    </a:p>
                  </a:txBody>
                  <a:tcPr marL="9525" marR="9525" marT="9525" marB="0" anchor="b"/>
                </a:tc>
                <a:tc>
                  <a:txBody>
                    <a:bodyPr/>
                    <a:lstStyle/>
                    <a:p>
                      <a:pPr algn="ctr" rtl="0" fontAlgn="b"/>
                      <a:r>
                        <a:rPr lang="en-GB" sz="2112" kern="1200" dirty="0">
                          <a:solidFill>
                            <a:schemeClr val="dk1"/>
                          </a:solidFill>
                          <a:latin typeface="+mn-lt"/>
                          <a:ea typeface="+mn-ea"/>
                          <a:cs typeface="+mn-cs"/>
                        </a:rPr>
                        <a:t>20</a:t>
                      </a:r>
                    </a:p>
                  </a:txBody>
                  <a:tcPr marL="9525" marR="9525" marT="9525" marB="0" anchor="b"/>
                </a:tc>
                <a:extLst>
                  <a:ext uri="{0D108BD9-81ED-4DB2-BD59-A6C34878D82A}">
                    <a16:rowId xmlns:a16="http://schemas.microsoft.com/office/drawing/2014/main" val="2124897303"/>
                  </a:ext>
                </a:extLst>
              </a:tr>
              <a:tr h="370840">
                <a:tc>
                  <a:txBody>
                    <a:bodyPr/>
                    <a:lstStyle/>
                    <a:p>
                      <a:pPr algn="l" rtl="0" fontAlgn="b"/>
                      <a:r>
                        <a:rPr lang="en-GB" sz="2112" kern="1200" dirty="0">
                          <a:solidFill>
                            <a:schemeClr val="dk1"/>
                          </a:solidFill>
                          <a:latin typeface="+mn-lt"/>
                          <a:ea typeface="+mn-ea"/>
                          <a:cs typeface="+mn-cs"/>
                        </a:rPr>
                        <a:t>Shadowing/Observing</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2937453278"/>
                  </a:ext>
                </a:extLst>
              </a:tr>
              <a:tr h="370840">
                <a:tc>
                  <a:txBody>
                    <a:bodyPr/>
                    <a:lstStyle/>
                    <a:p>
                      <a:pPr algn="l" rtl="0" fontAlgn="b"/>
                      <a:r>
                        <a:rPr lang="en-GB" sz="2112" kern="1200" dirty="0">
                          <a:solidFill>
                            <a:schemeClr val="dk1"/>
                          </a:solidFill>
                          <a:latin typeface="+mn-lt"/>
                          <a:ea typeface="+mn-ea"/>
                          <a:cs typeface="+mn-cs"/>
                        </a:rPr>
                        <a:t>Internet including apps</a:t>
                      </a:r>
                    </a:p>
                  </a:txBody>
                  <a:tcPr marL="9525" marR="9525" marT="9525" marB="0" anchor="b"/>
                </a:tc>
                <a:tc>
                  <a:txBody>
                    <a:bodyPr/>
                    <a:lstStyle/>
                    <a:p>
                      <a:pPr algn="ctr" rtl="0" fontAlgn="b"/>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2822144663"/>
                  </a:ext>
                </a:extLst>
              </a:tr>
              <a:tr h="370840">
                <a:tc>
                  <a:txBody>
                    <a:bodyPr/>
                    <a:lstStyle/>
                    <a:p>
                      <a:pPr algn="l" rtl="0" fontAlgn="b"/>
                      <a:r>
                        <a:rPr lang="en-GB" sz="2112" kern="1200" dirty="0">
                          <a:solidFill>
                            <a:schemeClr val="dk1"/>
                          </a:solidFill>
                          <a:latin typeface="+mn-lt"/>
                          <a:ea typeface="+mn-ea"/>
                          <a:cs typeface="+mn-cs"/>
                        </a:rPr>
                        <a:t>Debriefs</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1561110204"/>
                  </a:ext>
                </a:extLst>
              </a:tr>
              <a:tr h="370840">
                <a:tc>
                  <a:txBody>
                    <a:bodyPr/>
                    <a:lstStyle/>
                    <a:p>
                      <a:pPr algn="l" rtl="0" fontAlgn="b"/>
                      <a:r>
                        <a:rPr lang="en-GB" sz="2112" kern="1200" dirty="0">
                          <a:solidFill>
                            <a:schemeClr val="dk1"/>
                          </a:solidFill>
                          <a:latin typeface="+mn-lt"/>
                          <a:ea typeface="+mn-ea"/>
                          <a:cs typeface="+mn-cs"/>
                        </a:rPr>
                        <a:t>Counselling</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3848214100"/>
                  </a:ext>
                </a:extLst>
              </a:tr>
              <a:tr h="370840">
                <a:tc>
                  <a:txBody>
                    <a:bodyPr/>
                    <a:lstStyle/>
                    <a:p>
                      <a:pPr algn="l" rtl="0" fontAlgn="b"/>
                      <a:r>
                        <a:rPr lang="en-GB" sz="2112" kern="1200" dirty="0">
                          <a:solidFill>
                            <a:schemeClr val="dk1"/>
                          </a:solidFill>
                          <a:latin typeface="+mn-lt"/>
                          <a:ea typeface="+mn-ea"/>
                          <a:cs typeface="+mn-cs"/>
                        </a:rPr>
                        <a:t>Specific SALT resources</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758237310"/>
                  </a:ext>
                </a:extLst>
              </a:tr>
              <a:tr h="370840">
                <a:tc>
                  <a:txBody>
                    <a:bodyPr/>
                    <a:lstStyle/>
                    <a:p>
                      <a:pPr algn="l" rtl="0" fontAlgn="b"/>
                      <a:r>
                        <a:rPr lang="en-GB" sz="2112" kern="1200" dirty="0">
                          <a:solidFill>
                            <a:schemeClr val="dk1"/>
                          </a:solidFill>
                          <a:latin typeface="+mn-lt"/>
                          <a:ea typeface="+mn-ea"/>
                          <a:cs typeface="+mn-cs"/>
                        </a:rPr>
                        <a:t>Support from Trust</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1493588546"/>
                  </a:ext>
                </a:extLst>
              </a:tr>
              <a:tr h="370840">
                <a:tc>
                  <a:txBody>
                    <a:bodyPr/>
                    <a:lstStyle/>
                    <a:p>
                      <a:pPr algn="l" rtl="0" fontAlgn="b"/>
                      <a:r>
                        <a:rPr lang="en-GB" sz="2112" kern="1200" dirty="0">
                          <a:solidFill>
                            <a:schemeClr val="dk1"/>
                          </a:solidFill>
                          <a:latin typeface="+mn-lt"/>
                          <a:ea typeface="+mn-ea"/>
                          <a:cs typeface="+mn-cs"/>
                        </a:rPr>
                        <a:t>Self-care</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1943204168"/>
                  </a:ext>
                </a:extLst>
              </a:tr>
            </a:tbl>
          </a:graphicData>
        </a:graphic>
      </p:graphicFrame>
    </p:spTree>
    <p:extLst>
      <p:ext uri="{BB962C8B-B14F-4D97-AF65-F5344CB8AC3E}">
        <p14:creationId xmlns:p14="http://schemas.microsoft.com/office/powerpoint/2010/main" val="3567046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6143F4-03E5-6E49-8398-4641E9396F08}"/>
              </a:ext>
            </a:extLst>
          </p:cNvPr>
          <p:cNvSpPr>
            <a:spLocks noGrp="1"/>
          </p:cNvSpPr>
          <p:nvPr>
            <p:ph sz="quarter" idx="10"/>
          </p:nvPr>
        </p:nvSpPr>
        <p:spPr>
          <a:xfrm>
            <a:off x="527051" y="1497307"/>
            <a:ext cx="11137409" cy="4751389"/>
          </a:xfrm>
        </p:spPr>
        <p:txBody>
          <a:bodyPr/>
          <a:lstStyle/>
          <a:p>
            <a:r>
              <a:rPr lang="en-US" sz="1800" dirty="0"/>
              <a:t>Providing patient care and PPE and infection control were the steepest skill related learning curves</a:t>
            </a:r>
          </a:p>
          <a:p>
            <a:endParaRPr lang="en-US" sz="1800" dirty="0"/>
          </a:p>
          <a:p>
            <a:pPr marL="0" indent="0">
              <a:buNone/>
            </a:pPr>
            <a:endParaRPr lang="en-US" sz="1800" dirty="0"/>
          </a:p>
          <a:p>
            <a:pPr marL="285750" indent="-285750"/>
            <a:r>
              <a:rPr lang="en-US" sz="1800" dirty="0"/>
              <a:t>The lack of knowledge about the new working environment and the expectations of the role were commonly discussed </a:t>
            </a:r>
          </a:p>
          <a:p>
            <a:pPr marL="285750" indent="-285750"/>
            <a:endParaRPr lang="en-US" sz="1800" dirty="0"/>
          </a:p>
          <a:p>
            <a:pPr marL="285750" indent="-285750"/>
            <a:endParaRPr lang="en-US" sz="1800" dirty="0"/>
          </a:p>
          <a:p>
            <a:pPr marL="0" indent="0">
              <a:buNone/>
            </a:pPr>
            <a:endParaRPr lang="en-US" sz="1800" dirty="0"/>
          </a:p>
          <a:p>
            <a:pPr marL="285750" indent="-285750"/>
            <a:r>
              <a:rPr lang="en-US" sz="1800" dirty="0"/>
              <a:t>Coping with psychological and physical stress were steep learning curves for many</a:t>
            </a:r>
          </a:p>
          <a:p>
            <a:pPr marL="822292" lvl="1" indent="-285750"/>
            <a:r>
              <a:rPr lang="en-US" sz="1800" dirty="0"/>
              <a:t>Physical stress included fatigue, dehydration and wearing PPE</a:t>
            </a:r>
          </a:p>
          <a:p>
            <a:pPr marL="822292" lvl="1" indent="-285750"/>
            <a:endParaRPr lang="en-US" sz="1800" dirty="0"/>
          </a:p>
          <a:p>
            <a:pPr marL="285750" indent="-285750"/>
            <a:r>
              <a:rPr lang="en-US" sz="1800" dirty="0"/>
              <a:t>Colleagues were crucial to managing the steep learning curves</a:t>
            </a:r>
          </a:p>
          <a:p>
            <a:pPr marL="285750" indent="-285750"/>
            <a:endParaRPr lang="en-US" sz="1800" dirty="0"/>
          </a:p>
          <a:p>
            <a:pPr marL="285750" indent="-285750"/>
            <a:endParaRPr lang="en-US" sz="1800" dirty="0"/>
          </a:p>
          <a:p>
            <a:pPr marL="285750" indent="-285750"/>
            <a:endParaRPr lang="en-US" sz="1800" dirty="0"/>
          </a:p>
          <a:p>
            <a:pPr marL="285750" indent="-285750"/>
            <a:endParaRPr lang="en-US" sz="1800" dirty="0"/>
          </a:p>
          <a:p>
            <a:pPr marL="285750" indent="-285750"/>
            <a:endParaRPr lang="en-US" sz="1800" dirty="0"/>
          </a:p>
          <a:p>
            <a:endParaRPr lang="en-US" dirty="0"/>
          </a:p>
        </p:txBody>
      </p:sp>
      <p:sp>
        <p:nvSpPr>
          <p:cNvPr id="3" name="Title 2">
            <a:extLst>
              <a:ext uri="{FF2B5EF4-FFF2-40B4-BE49-F238E27FC236}">
                <a16:creationId xmlns:a16="http://schemas.microsoft.com/office/drawing/2014/main" id="{3EBF1BBE-D110-E741-8692-882C4CEE06E9}"/>
              </a:ext>
            </a:extLst>
          </p:cNvPr>
          <p:cNvSpPr>
            <a:spLocks noGrp="1"/>
          </p:cNvSpPr>
          <p:nvPr>
            <p:ph type="title"/>
          </p:nvPr>
        </p:nvSpPr>
        <p:spPr/>
        <p:txBody>
          <a:bodyPr/>
          <a:lstStyle/>
          <a:p>
            <a:r>
              <a:rPr lang="en-US" sz="2800" b="1" dirty="0">
                <a:solidFill>
                  <a:schemeClr val="accent1"/>
                </a:solidFill>
              </a:rPr>
              <a:t>Discussion</a:t>
            </a:r>
            <a:r>
              <a:rPr lang="en-US" sz="2800" b="1" i="1" dirty="0">
                <a:solidFill>
                  <a:schemeClr val="accent1"/>
                </a:solidFill>
              </a:rPr>
              <a:t> </a:t>
            </a:r>
            <a:r>
              <a:rPr lang="en-US" sz="2800" b="1" dirty="0"/>
              <a:t>Q4: What were the steepest learning curves you faced on redeployment? How did you overcome them?</a:t>
            </a:r>
            <a:endParaRPr lang="en-US" sz="2800" dirty="0"/>
          </a:p>
        </p:txBody>
      </p:sp>
      <p:sp>
        <p:nvSpPr>
          <p:cNvPr id="22" name="Rectangle 21">
            <a:extLst>
              <a:ext uri="{FF2B5EF4-FFF2-40B4-BE49-F238E27FC236}">
                <a16:creationId xmlns:a16="http://schemas.microsoft.com/office/drawing/2014/main" id="{C65ED6BF-D6EC-FD49-873A-381E0A09805A}"/>
              </a:ext>
            </a:extLst>
          </p:cNvPr>
          <p:cNvSpPr/>
          <p:nvPr/>
        </p:nvSpPr>
        <p:spPr>
          <a:xfrm>
            <a:off x="405514" y="2596875"/>
            <a:ext cx="11258946" cy="646331"/>
          </a:xfrm>
          <a:prstGeom prst="rect">
            <a:avLst/>
          </a:prstGeom>
        </p:spPr>
        <p:txBody>
          <a:bodyPr wrap="square">
            <a:spAutoFit/>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i="1" dirty="0"/>
          </a:p>
        </p:txBody>
      </p:sp>
      <p:grpSp>
        <p:nvGrpSpPr>
          <p:cNvPr id="53" name="Group 52">
            <a:extLst>
              <a:ext uri="{FF2B5EF4-FFF2-40B4-BE49-F238E27FC236}">
                <a16:creationId xmlns:a16="http://schemas.microsoft.com/office/drawing/2014/main" id="{8B66B4AD-5CE0-B84F-B2AC-F570A160765C}"/>
              </a:ext>
            </a:extLst>
          </p:cNvPr>
          <p:cNvGrpSpPr>
            <a:grpSpLocks noChangeAspect="1"/>
          </p:cNvGrpSpPr>
          <p:nvPr/>
        </p:nvGrpSpPr>
        <p:grpSpPr>
          <a:xfrm>
            <a:off x="7015445" y="5468248"/>
            <a:ext cx="10750" cy="93043"/>
            <a:chOff x="4116388" y="2938463"/>
            <a:chExt cx="31750" cy="98425"/>
          </a:xfrm>
        </p:grpSpPr>
        <p:sp>
          <p:nvSpPr>
            <p:cNvPr id="55" name="Oval 157">
              <a:extLst>
                <a:ext uri="{FF2B5EF4-FFF2-40B4-BE49-F238E27FC236}">
                  <a16:creationId xmlns:a16="http://schemas.microsoft.com/office/drawing/2014/main" id="{144996EA-F890-1949-8C27-F2A52C242061}"/>
                </a:ext>
              </a:extLst>
            </p:cNvPr>
            <p:cNvSpPr>
              <a:spLocks noChangeArrowheads="1"/>
            </p:cNvSpPr>
            <p:nvPr/>
          </p:nvSpPr>
          <p:spPr bwMode="auto">
            <a:xfrm>
              <a:off x="4116388" y="2992438"/>
              <a:ext cx="31750" cy="4445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6" name="Oval 158">
              <a:extLst>
                <a:ext uri="{FF2B5EF4-FFF2-40B4-BE49-F238E27FC236}">
                  <a16:creationId xmlns:a16="http://schemas.microsoft.com/office/drawing/2014/main" id="{378DE0FA-A042-9E42-940D-2F785E346178}"/>
                </a:ext>
              </a:extLst>
            </p:cNvPr>
            <p:cNvSpPr>
              <a:spLocks noChangeArrowheads="1"/>
            </p:cNvSpPr>
            <p:nvPr/>
          </p:nvSpPr>
          <p:spPr bwMode="auto">
            <a:xfrm>
              <a:off x="4116388" y="2938463"/>
              <a:ext cx="31750" cy="3810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grpSp>
        <p:nvGrpSpPr>
          <p:cNvPr id="26" name="Group 25">
            <a:extLst>
              <a:ext uri="{FF2B5EF4-FFF2-40B4-BE49-F238E27FC236}">
                <a16:creationId xmlns:a16="http://schemas.microsoft.com/office/drawing/2014/main" id="{7ABA39B4-2F76-0548-A889-28EC8B53B2D5}"/>
              </a:ext>
            </a:extLst>
          </p:cNvPr>
          <p:cNvGrpSpPr>
            <a:grpSpLocks noChangeAspect="1"/>
          </p:cNvGrpSpPr>
          <p:nvPr/>
        </p:nvGrpSpPr>
        <p:grpSpPr>
          <a:xfrm>
            <a:off x="900076" y="1867234"/>
            <a:ext cx="816436" cy="815547"/>
            <a:chOff x="3405188" y="1804988"/>
            <a:chExt cx="1454150" cy="1452563"/>
          </a:xfrm>
        </p:grpSpPr>
        <p:sp>
          <p:nvSpPr>
            <p:cNvPr id="27" name="Oval 166">
              <a:extLst>
                <a:ext uri="{FF2B5EF4-FFF2-40B4-BE49-F238E27FC236}">
                  <a16:creationId xmlns:a16="http://schemas.microsoft.com/office/drawing/2014/main" id="{D8F87A69-EB21-9449-ADFE-9406A43BFD6F}"/>
                </a:ext>
              </a:extLst>
            </p:cNvPr>
            <p:cNvSpPr>
              <a:spLocks noChangeArrowheads="1"/>
            </p:cNvSpPr>
            <p:nvPr/>
          </p:nvSpPr>
          <p:spPr bwMode="auto">
            <a:xfrm>
              <a:off x="3405188" y="1804988"/>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28" name="Freeform 153">
              <a:extLst>
                <a:ext uri="{FF2B5EF4-FFF2-40B4-BE49-F238E27FC236}">
                  <a16:creationId xmlns:a16="http://schemas.microsoft.com/office/drawing/2014/main" id="{44428523-6B1D-BC40-A503-9FBFE1EF3E10}"/>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9" name="Freeform 154">
              <a:extLst>
                <a:ext uri="{FF2B5EF4-FFF2-40B4-BE49-F238E27FC236}">
                  <a16:creationId xmlns:a16="http://schemas.microsoft.com/office/drawing/2014/main" id="{C5A920D4-0CB9-F945-96B8-CD9247D118E4}"/>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6" name="Freeform 155">
              <a:extLst>
                <a:ext uri="{FF2B5EF4-FFF2-40B4-BE49-F238E27FC236}">
                  <a16:creationId xmlns:a16="http://schemas.microsoft.com/office/drawing/2014/main" id="{646CC192-7ABC-BA40-9498-1EAA05407AB9}"/>
                </a:ext>
              </a:extLst>
            </p:cNvPr>
            <p:cNvSpPr>
              <a:spLocks/>
            </p:cNvSpPr>
            <p:nvPr/>
          </p:nvSpPr>
          <p:spPr bwMode="auto">
            <a:xfrm>
              <a:off x="4037013" y="2767013"/>
              <a:ext cx="184150" cy="79375"/>
            </a:xfrm>
            <a:custGeom>
              <a:avLst/>
              <a:gdLst>
                <a:gd name="T0" fmla="*/ 0 w 116"/>
                <a:gd name="T1" fmla="*/ 0 h 50"/>
                <a:gd name="T2" fmla="*/ 116 w 116"/>
                <a:gd name="T3" fmla="*/ 0 h 50"/>
                <a:gd name="T4" fmla="*/ 116 w 116"/>
                <a:gd name="T5" fmla="*/ 50 h 50"/>
                <a:gd name="T6" fmla="*/ 0 w 116"/>
                <a:gd name="T7" fmla="*/ 50 h 50"/>
                <a:gd name="T8" fmla="*/ 0 w 116"/>
                <a:gd name="T9" fmla="*/ 0 h 50"/>
                <a:gd name="T10" fmla="*/ 0 w 116"/>
                <a:gd name="T11" fmla="*/ 0 h 50"/>
              </a:gdLst>
              <a:ahLst/>
              <a:cxnLst>
                <a:cxn ang="0">
                  <a:pos x="T0" y="T1"/>
                </a:cxn>
                <a:cxn ang="0">
                  <a:pos x="T2" y="T3"/>
                </a:cxn>
                <a:cxn ang="0">
                  <a:pos x="T4" y="T5"/>
                </a:cxn>
                <a:cxn ang="0">
                  <a:pos x="T6" y="T7"/>
                </a:cxn>
                <a:cxn ang="0">
                  <a:pos x="T8" y="T9"/>
                </a:cxn>
                <a:cxn ang="0">
                  <a:pos x="T10" y="T11"/>
                </a:cxn>
              </a:cxnLst>
              <a:rect l="0" t="0" r="r" b="b"/>
              <a:pathLst>
                <a:path w="116" h="50">
                  <a:moveTo>
                    <a:pt x="0" y="0"/>
                  </a:moveTo>
                  <a:lnTo>
                    <a:pt x="116" y="0"/>
                  </a:lnTo>
                  <a:lnTo>
                    <a:pt x="116" y="50"/>
                  </a:lnTo>
                  <a:lnTo>
                    <a:pt x="0" y="50"/>
                  </a:lnTo>
                  <a:lnTo>
                    <a:pt x="0" y="0"/>
                  </a:lnTo>
                  <a:lnTo>
                    <a:pt x="0" y="0"/>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7" name="Freeform 156">
              <a:extLst>
                <a:ext uri="{FF2B5EF4-FFF2-40B4-BE49-F238E27FC236}">
                  <a16:creationId xmlns:a16="http://schemas.microsoft.com/office/drawing/2014/main" id="{2E75E0F4-71D5-514A-996F-C5ACD7A69A57}"/>
                </a:ext>
              </a:extLst>
            </p:cNvPr>
            <p:cNvSpPr>
              <a:spLocks/>
            </p:cNvSpPr>
            <p:nvPr/>
          </p:nvSpPr>
          <p:spPr bwMode="auto">
            <a:xfrm>
              <a:off x="4014788" y="2668588"/>
              <a:ext cx="231775" cy="349250"/>
            </a:xfrm>
            <a:custGeom>
              <a:avLst/>
              <a:gdLst>
                <a:gd name="T0" fmla="*/ 146 w 146"/>
                <a:gd name="T1" fmla="*/ 74 h 220"/>
                <a:gd name="T2" fmla="*/ 124 w 146"/>
                <a:gd name="T3" fmla="*/ 62 h 220"/>
                <a:gd name="T4" fmla="*/ 124 w 146"/>
                <a:gd name="T5" fmla="*/ 0 h 220"/>
                <a:gd name="T6" fmla="*/ 22 w 146"/>
                <a:gd name="T7" fmla="*/ 0 h 220"/>
                <a:gd name="T8" fmla="*/ 22 w 146"/>
                <a:gd name="T9" fmla="*/ 62 h 220"/>
                <a:gd name="T10" fmla="*/ 0 w 146"/>
                <a:gd name="T11" fmla="*/ 74 h 220"/>
                <a:gd name="T12" fmla="*/ 22 w 146"/>
                <a:gd name="T13" fmla="*/ 220 h 220"/>
                <a:gd name="T14" fmla="*/ 124 w 146"/>
                <a:gd name="T15" fmla="*/ 220 h 220"/>
                <a:gd name="T16" fmla="*/ 146 w 146"/>
                <a:gd name="T17" fmla="*/ 74 h 220"/>
                <a:gd name="T18" fmla="*/ 146 w 146"/>
                <a:gd name="T19" fmla="*/ 74 h 220"/>
                <a:gd name="T20" fmla="*/ 146 w 146"/>
                <a:gd name="T21" fmla="*/ 74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220">
                  <a:moveTo>
                    <a:pt x="146" y="74"/>
                  </a:moveTo>
                  <a:lnTo>
                    <a:pt x="124" y="62"/>
                  </a:lnTo>
                  <a:lnTo>
                    <a:pt x="124" y="0"/>
                  </a:lnTo>
                  <a:lnTo>
                    <a:pt x="22" y="0"/>
                  </a:lnTo>
                  <a:lnTo>
                    <a:pt x="22" y="62"/>
                  </a:lnTo>
                  <a:lnTo>
                    <a:pt x="0" y="74"/>
                  </a:lnTo>
                  <a:lnTo>
                    <a:pt x="22" y="220"/>
                  </a:lnTo>
                  <a:lnTo>
                    <a:pt x="124" y="220"/>
                  </a:lnTo>
                  <a:lnTo>
                    <a:pt x="146" y="74"/>
                  </a:lnTo>
                  <a:lnTo>
                    <a:pt x="146" y="74"/>
                  </a:lnTo>
                  <a:lnTo>
                    <a:pt x="146" y="74"/>
                  </a:lnTo>
                  <a:close/>
                </a:path>
              </a:pathLst>
            </a:custGeom>
            <a:solidFill>
              <a:srgbClr val="8D61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8" name="Oval 157">
              <a:extLst>
                <a:ext uri="{FF2B5EF4-FFF2-40B4-BE49-F238E27FC236}">
                  <a16:creationId xmlns:a16="http://schemas.microsoft.com/office/drawing/2014/main" id="{9B935306-DD77-F547-9086-7BD8BE566606}"/>
                </a:ext>
              </a:extLst>
            </p:cNvPr>
            <p:cNvSpPr>
              <a:spLocks noChangeArrowheads="1"/>
            </p:cNvSpPr>
            <p:nvPr/>
          </p:nvSpPr>
          <p:spPr bwMode="auto">
            <a:xfrm>
              <a:off x="4116388" y="2992438"/>
              <a:ext cx="31750" cy="4445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9" name="Oval 158">
              <a:extLst>
                <a:ext uri="{FF2B5EF4-FFF2-40B4-BE49-F238E27FC236}">
                  <a16:creationId xmlns:a16="http://schemas.microsoft.com/office/drawing/2014/main" id="{8C239C4B-2689-B34D-A0C6-2F81E70FA427}"/>
                </a:ext>
              </a:extLst>
            </p:cNvPr>
            <p:cNvSpPr>
              <a:spLocks noChangeArrowheads="1"/>
            </p:cNvSpPr>
            <p:nvPr/>
          </p:nvSpPr>
          <p:spPr bwMode="auto">
            <a:xfrm>
              <a:off x="4116388" y="2938463"/>
              <a:ext cx="31750" cy="3810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0" name="Freeform 159">
              <a:extLst>
                <a:ext uri="{FF2B5EF4-FFF2-40B4-BE49-F238E27FC236}">
                  <a16:creationId xmlns:a16="http://schemas.microsoft.com/office/drawing/2014/main" id="{C34D40A4-0412-464A-BB6A-2A9400C0DAD5}"/>
                </a:ext>
              </a:extLst>
            </p:cNvPr>
            <p:cNvSpPr>
              <a:spLocks/>
            </p:cNvSpPr>
            <p:nvPr/>
          </p:nvSpPr>
          <p:spPr bwMode="auto">
            <a:xfrm>
              <a:off x="3995738" y="2767013"/>
              <a:ext cx="133350" cy="244475"/>
            </a:xfrm>
            <a:custGeom>
              <a:avLst/>
              <a:gdLst>
                <a:gd name="T0" fmla="*/ 13 w 42"/>
                <a:gd name="T1" fmla="*/ 0 h 77"/>
                <a:gd name="T2" fmla="*/ 0 w 42"/>
                <a:gd name="T3" fmla="*/ 3 h 77"/>
                <a:gd name="T4" fmla="*/ 42 w 42"/>
                <a:gd name="T5" fmla="*/ 49 h 77"/>
                <a:gd name="T6" fmla="*/ 13 w 42"/>
                <a:gd name="T7" fmla="*/ 0 h 77"/>
                <a:gd name="T8" fmla="*/ 13 w 42"/>
                <a:gd name="T9" fmla="*/ 0 h 77"/>
              </a:gdLst>
              <a:ahLst/>
              <a:cxnLst>
                <a:cxn ang="0">
                  <a:pos x="T0" y="T1"/>
                </a:cxn>
                <a:cxn ang="0">
                  <a:pos x="T2" y="T3"/>
                </a:cxn>
                <a:cxn ang="0">
                  <a:pos x="T4" y="T5"/>
                </a:cxn>
                <a:cxn ang="0">
                  <a:pos x="T6" y="T7"/>
                </a:cxn>
                <a:cxn ang="0">
                  <a:pos x="T8" y="T9"/>
                </a:cxn>
              </a:cxnLst>
              <a:rect l="0" t="0" r="r" b="b"/>
              <a:pathLst>
                <a:path w="42" h="77">
                  <a:moveTo>
                    <a:pt x="13" y="0"/>
                  </a:moveTo>
                  <a:cubicBezTo>
                    <a:pt x="13" y="0"/>
                    <a:pt x="4" y="3"/>
                    <a:pt x="0" y="3"/>
                  </a:cubicBezTo>
                  <a:cubicBezTo>
                    <a:pt x="1" y="28"/>
                    <a:pt x="6" y="77"/>
                    <a:pt x="42" y="49"/>
                  </a:cubicBezTo>
                  <a:cubicBezTo>
                    <a:pt x="13" y="0"/>
                    <a:pt x="13" y="0"/>
                    <a:pt x="13" y="0"/>
                  </a:cubicBezTo>
                  <a:cubicBezTo>
                    <a:pt x="13" y="0"/>
                    <a:pt x="13" y="0"/>
                    <a:pt x="13"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1" name="Freeform 160">
              <a:extLst>
                <a:ext uri="{FF2B5EF4-FFF2-40B4-BE49-F238E27FC236}">
                  <a16:creationId xmlns:a16="http://schemas.microsoft.com/office/drawing/2014/main" id="{1C53C660-19F8-9C47-8C15-36EA1DDFB7B4}"/>
                </a:ext>
              </a:extLst>
            </p:cNvPr>
            <p:cNvSpPr>
              <a:spLocks/>
            </p:cNvSpPr>
            <p:nvPr/>
          </p:nvSpPr>
          <p:spPr bwMode="auto">
            <a:xfrm>
              <a:off x="4129088" y="2767013"/>
              <a:ext cx="136525" cy="244475"/>
            </a:xfrm>
            <a:custGeom>
              <a:avLst/>
              <a:gdLst>
                <a:gd name="T0" fmla="*/ 30 w 43"/>
                <a:gd name="T1" fmla="*/ 0 h 77"/>
                <a:gd name="T2" fmla="*/ 43 w 43"/>
                <a:gd name="T3" fmla="*/ 3 h 77"/>
                <a:gd name="T4" fmla="*/ 0 w 43"/>
                <a:gd name="T5" fmla="*/ 49 h 77"/>
                <a:gd name="T6" fmla="*/ 30 w 43"/>
                <a:gd name="T7" fmla="*/ 0 h 77"/>
                <a:gd name="T8" fmla="*/ 30 w 43"/>
                <a:gd name="T9" fmla="*/ 0 h 77"/>
              </a:gdLst>
              <a:ahLst/>
              <a:cxnLst>
                <a:cxn ang="0">
                  <a:pos x="T0" y="T1"/>
                </a:cxn>
                <a:cxn ang="0">
                  <a:pos x="T2" y="T3"/>
                </a:cxn>
                <a:cxn ang="0">
                  <a:pos x="T4" y="T5"/>
                </a:cxn>
                <a:cxn ang="0">
                  <a:pos x="T6" y="T7"/>
                </a:cxn>
                <a:cxn ang="0">
                  <a:pos x="T8" y="T9"/>
                </a:cxn>
              </a:cxnLst>
              <a:rect l="0" t="0" r="r" b="b"/>
              <a:pathLst>
                <a:path w="43" h="77">
                  <a:moveTo>
                    <a:pt x="30" y="0"/>
                  </a:moveTo>
                  <a:cubicBezTo>
                    <a:pt x="30" y="0"/>
                    <a:pt x="40" y="3"/>
                    <a:pt x="43" y="3"/>
                  </a:cubicBezTo>
                  <a:cubicBezTo>
                    <a:pt x="43" y="28"/>
                    <a:pt x="37" y="77"/>
                    <a:pt x="0" y="49"/>
                  </a:cubicBezTo>
                  <a:cubicBezTo>
                    <a:pt x="30" y="0"/>
                    <a:pt x="30" y="0"/>
                    <a:pt x="30" y="0"/>
                  </a:cubicBezTo>
                  <a:cubicBezTo>
                    <a:pt x="30" y="0"/>
                    <a:pt x="30" y="0"/>
                    <a:pt x="30"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2" name="Freeform 161">
              <a:extLst>
                <a:ext uri="{FF2B5EF4-FFF2-40B4-BE49-F238E27FC236}">
                  <a16:creationId xmlns:a16="http://schemas.microsoft.com/office/drawing/2014/main" id="{6F712536-7424-3944-8B3A-F380325FCC78}"/>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solidFill>
              <a:srgbClr val="A376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7" name="Freeform 162">
              <a:extLst>
                <a:ext uri="{FF2B5EF4-FFF2-40B4-BE49-F238E27FC236}">
                  <a16:creationId xmlns:a16="http://schemas.microsoft.com/office/drawing/2014/main" id="{D7D0B65C-0B0C-7542-A3EF-CDDF14225E94}"/>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8" name="Freeform 163">
              <a:extLst>
                <a:ext uri="{FF2B5EF4-FFF2-40B4-BE49-F238E27FC236}">
                  <a16:creationId xmlns:a16="http://schemas.microsoft.com/office/drawing/2014/main" id="{943C2A5E-0B4B-BD42-B8D3-BA49A925C4EF}"/>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9" name="Freeform 164">
              <a:extLst>
                <a:ext uri="{FF2B5EF4-FFF2-40B4-BE49-F238E27FC236}">
                  <a16:creationId xmlns:a16="http://schemas.microsoft.com/office/drawing/2014/main" id="{DF76EBE8-4BA5-7344-9331-4C05672B44A5}"/>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0" name="Freeform 165">
              <a:extLst>
                <a:ext uri="{FF2B5EF4-FFF2-40B4-BE49-F238E27FC236}">
                  <a16:creationId xmlns:a16="http://schemas.microsoft.com/office/drawing/2014/main" id="{4D312EA2-809A-714B-B36E-147866605571}"/>
                </a:ext>
              </a:extLst>
            </p:cNvPr>
            <p:cNvSpPr>
              <a:spLocks/>
            </p:cNvSpPr>
            <p:nvPr/>
          </p:nvSpPr>
          <p:spPr bwMode="auto">
            <a:xfrm>
              <a:off x="3759201" y="2773363"/>
              <a:ext cx="746125" cy="484188"/>
            </a:xfrm>
            <a:custGeom>
              <a:avLst/>
              <a:gdLst>
                <a:gd name="T0" fmla="*/ 196 w 234"/>
                <a:gd name="T1" fmla="*/ 16 h 152"/>
                <a:gd name="T2" fmla="*/ 148 w 234"/>
                <a:gd name="T3" fmla="*/ 0 h 152"/>
                <a:gd name="T4" fmla="*/ 117 w 234"/>
                <a:gd name="T5" fmla="*/ 47 h 152"/>
                <a:gd name="T6" fmla="*/ 86 w 234"/>
                <a:gd name="T7" fmla="*/ 0 h 152"/>
                <a:gd name="T8" fmla="*/ 38 w 234"/>
                <a:gd name="T9" fmla="*/ 16 h 152"/>
                <a:gd name="T10" fmla="*/ 16 w 234"/>
                <a:gd name="T11" fmla="*/ 41 h 152"/>
                <a:gd name="T12" fmla="*/ 0 w 234"/>
                <a:gd name="T13" fmla="*/ 120 h 152"/>
                <a:gd name="T14" fmla="*/ 117 w 234"/>
                <a:gd name="T15" fmla="*/ 152 h 152"/>
                <a:gd name="T16" fmla="*/ 234 w 234"/>
                <a:gd name="T17" fmla="*/ 120 h 152"/>
                <a:gd name="T18" fmla="*/ 218 w 234"/>
                <a:gd name="T19" fmla="*/ 41 h 152"/>
                <a:gd name="T20" fmla="*/ 196 w 234"/>
                <a:gd name="T21" fmla="*/ 1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152">
                  <a:moveTo>
                    <a:pt x="196" y="16"/>
                  </a:moveTo>
                  <a:cubicBezTo>
                    <a:pt x="148" y="0"/>
                    <a:pt x="148" y="0"/>
                    <a:pt x="148" y="0"/>
                  </a:cubicBezTo>
                  <a:cubicBezTo>
                    <a:pt x="117" y="47"/>
                    <a:pt x="117" y="47"/>
                    <a:pt x="117" y="47"/>
                  </a:cubicBezTo>
                  <a:cubicBezTo>
                    <a:pt x="86" y="0"/>
                    <a:pt x="86" y="0"/>
                    <a:pt x="86" y="0"/>
                  </a:cubicBezTo>
                  <a:cubicBezTo>
                    <a:pt x="38" y="16"/>
                    <a:pt x="38" y="16"/>
                    <a:pt x="38" y="16"/>
                  </a:cubicBezTo>
                  <a:cubicBezTo>
                    <a:pt x="26" y="20"/>
                    <a:pt x="18" y="29"/>
                    <a:pt x="16" y="41"/>
                  </a:cubicBezTo>
                  <a:cubicBezTo>
                    <a:pt x="6" y="88"/>
                    <a:pt x="2" y="109"/>
                    <a:pt x="0" y="120"/>
                  </a:cubicBezTo>
                  <a:cubicBezTo>
                    <a:pt x="34" y="140"/>
                    <a:pt x="74" y="152"/>
                    <a:pt x="117" y="152"/>
                  </a:cubicBezTo>
                  <a:cubicBezTo>
                    <a:pt x="160" y="152"/>
                    <a:pt x="200" y="140"/>
                    <a:pt x="234" y="120"/>
                  </a:cubicBezTo>
                  <a:cubicBezTo>
                    <a:pt x="218" y="41"/>
                    <a:pt x="218" y="41"/>
                    <a:pt x="218" y="41"/>
                  </a:cubicBezTo>
                  <a:cubicBezTo>
                    <a:pt x="216" y="29"/>
                    <a:pt x="207" y="20"/>
                    <a:pt x="196"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61" name="Oval Callout 14">
            <a:extLst>
              <a:ext uri="{FF2B5EF4-FFF2-40B4-BE49-F238E27FC236}">
                <a16:creationId xmlns:a16="http://schemas.microsoft.com/office/drawing/2014/main" id="{FFF984FE-A629-7D48-B2B7-58E697EC3A2F}"/>
              </a:ext>
            </a:extLst>
          </p:cNvPr>
          <p:cNvSpPr/>
          <p:nvPr/>
        </p:nvSpPr>
        <p:spPr>
          <a:xfrm>
            <a:off x="2040726" y="2039438"/>
            <a:ext cx="9114177" cy="419208"/>
          </a:xfrm>
          <a:prstGeom prst="wedgeRectCallout">
            <a:avLst>
              <a:gd name="adj1" fmla="val -55270"/>
              <a:gd name="adj2" fmla="val -15901"/>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GB" dirty="0">
                <a:solidFill>
                  <a:schemeClr val="bg1"/>
                </a:solidFill>
              </a:rPr>
              <a:t>Everything involved in patient care in ICU </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SALT, band 8, NCL</a:t>
            </a:r>
          </a:p>
        </p:txBody>
      </p:sp>
      <p:grpSp>
        <p:nvGrpSpPr>
          <p:cNvPr id="62" name="Group 61">
            <a:extLst>
              <a:ext uri="{FF2B5EF4-FFF2-40B4-BE49-F238E27FC236}">
                <a16:creationId xmlns:a16="http://schemas.microsoft.com/office/drawing/2014/main" id="{C2F335CE-0A9A-9147-9544-82B658F57E95}"/>
              </a:ext>
            </a:extLst>
          </p:cNvPr>
          <p:cNvGrpSpPr>
            <a:grpSpLocks noChangeAspect="1"/>
          </p:cNvGrpSpPr>
          <p:nvPr/>
        </p:nvGrpSpPr>
        <p:grpSpPr>
          <a:xfrm>
            <a:off x="900076" y="3281192"/>
            <a:ext cx="836631" cy="835759"/>
            <a:chOff x="5069815" y="1676599"/>
            <a:chExt cx="788060" cy="787236"/>
          </a:xfrm>
        </p:grpSpPr>
        <p:sp>
          <p:nvSpPr>
            <p:cNvPr id="63" name="Oval 895">
              <a:extLst>
                <a:ext uri="{FF2B5EF4-FFF2-40B4-BE49-F238E27FC236}">
                  <a16:creationId xmlns:a16="http://schemas.microsoft.com/office/drawing/2014/main" id="{A3510378-03C9-374F-84B4-19644A8AAE0B}"/>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64" name="Freeform 709">
              <a:extLst>
                <a:ext uri="{FF2B5EF4-FFF2-40B4-BE49-F238E27FC236}">
                  <a16:creationId xmlns:a16="http://schemas.microsoft.com/office/drawing/2014/main" id="{A0CD5BF4-38B3-A14A-A812-9832DA2E7974}"/>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5" name="Freeform 710">
              <a:extLst>
                <a:ext uri="{FF2B5EF4-FFF2-40B4-BE49-F238E27FC236}">
                  <a16:creationId xmlns:a16="http://schemas.microsoft.com/office/drawing/2014/main" id="{F9C278D3-8C2A-0D40-AE78-49A9AEA20E8A}"/>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6" name="Freeform 711">
              <a:extLst>
                <a:ext uri="{FF2B5EF4-FFF2-40B4-BE49-F238E27FC236}">
                  <a16:creationId xmlns:a16="http://schemas.microsoft.com/office/drawing/2014/main" id="{08579BC5-297A-5A4C-9518-B74A61AF49DE}"/>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7" name="Freeform 712">
              <a:extLst>
                <a:ext uri="{FF2B5EF4-FFF2-40B4-BE49-F238E27FC236}">
                  <a16:creationId xmlns:a16="http://schemas.microsoft.com/office/drawing/2014/main" id="{06683E64-6BBE-CE4A-9C13-17B0218A0801}"/>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8" name="Freeform 713">
              <a:extLst>
                <a:ext uri="{FF2B5EF4-FFF2-40B4-BE49-F238E27FC236}">
                  <a16:creationId xmlns:a16="http://schemas.microsoft.com/office/drawing/2014/main" id="{405760AF-CFD5-0348-AE72-3FE9AF40B4FF}"/>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9" name="Rectangle 714">
              <a:extLst>
                <a:ext uri="{FF2B5EF4-FFF2-40B4-BE49-F238E27FC236}">
                  <a16:creationId xmlns:a16="http://schemas.microsoft.com/office/drawing/2014/main" id="{D2131D0A-EC06-8143-8B1B-C8D7BE1FDF95}"/>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0" name="Freeform 715">
              <a:extLst>
                <a:ext uri="{FF2B5EF4-FFF2-40B4-BE49-F238E27FC236}">
                  <a16:creationId xmlns:a16="http://schemas.microsoft.com/office/drawing/2014/main" id="{255AEF95-3C39-E042-A7C2-5EB040DB933E}"/>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1" name="Freeform 716">
              <a:extLst>
                <a:ext uri="{FF2B5EF4-FFF2-40B4-BE49-F238E27FC236}">
                  <a16:creationId xmlns:a16="http://schemas.microsoft.com/office/drawing/2014/main" id="{C4EC9CDD-355C-5243-8555-168610BB6C17}"/>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2" name="Freeform 717">
              <a:extLst>
                <a:ext uri="{FF2B5EF4-FFF2-40B4-BE49-F238E27FC236}">
                  <a16:creationId xmlns:a16="http://schemas.microsoft.com/office/drawing/2014/main" id="{903209CB-2193-0B46-B26D-9CD809112A6E}"/>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3" name="Freeform 718">
              <a:extLst>
                <a:ext uri="{FF2B5EF4-FFF2-40B4-BE49-F238E27FC236}">
                  <a16:creationId xmlns:a16="http://schemas.microsoft.com/office/drawing/2014/main" id="{E35C99F3-011F-A343-B441-BD96D7C01838}"/>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4" name="Freeform 719">
              <a:extLst>
                <a:ext uri="{FF2B5EF4-FFF2-40B4-BE49-F238E27FC236}">
                  <a16:creationId xmlns:a16="http://schemas.microsoft.com/office/drawing/2014/main" id="{60515BD2-B07B-3642-8EA4-6F0F27AAC1BF}"/>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5" name="Freeform 720">
              <a:extLst>
                <a:ext uri="{FF2B5EF4-FFF2-40B4-BE49-F238E27FC236}">
                  <a16:creationId xmlns:a16="http://schemas.microsoft.com/office/drawing/2014/main" id="{2F1D35C7-15DF-D94E-B210-9AD70F242BC6}"/>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6" name="Freeform 721">
              <a:extLst>
                <a:ext uri="{FF2B5EF4-FFF2-40B4-BE49-F238E27FC236}">
                  <a16:creationId xmlns:a16="http://schemas.microsoft.com/office/drawing/2014/main" id="{A7362C39-F620-8741-A6A7-CB8BC040C62B}"/>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7" name="Oval 722">
              <a:extLst>
                <a:ext uri="{FF2B5EF4-FFF2-40B4-BE49-F238E27FC236}">
                  <a16:creationId xmlns:a16="http://schemas.microsoft.com/office/drawing/2014/main" id="{6990CE47-FC9E-8440-9F6D-09B0DC547EC2}"/>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8" name="Oval 723">
              <a:extLst>
                <a:ext uri="{FF2B5EF4-FFF2-40B4-BE49-F238E27FC236}">
                  <a16:creationId xmlns:a16="http://schemas.microsoft.com/office/drawing/2014/main" id="{096A7607-8BF8-E546-A766-74B68E49FB8D}"/>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9" name="Oval 724">
              <a:extLst>
                <a:ext uri="{FF2B5EF4-FFF2-40B4-BE49-F238E27FC236}">
                  <a16:creationId xmlns:a16="http://schemas.microsoft.com/office/drawing/2014/main" id="{4025C22F-6454-1446-B940-DC2A4F37E306}"/>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0" name="Oval 725">
              <a:extLst>
                <a:ext uri="{FF2B5EF4-FFF2-40B4-BE49-F238E27FC236}">
                  <a16:creationId xmlns:a16="http://schemas.microsoft.com/office/drawing/2014/main" id="{E6797874-4DE6-9D47-8B39-55500EFE04E5}"/>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1" name="Freeform 726">
              <a:extLst>
                <a:ext uri="{FF2B5EF4-FFF2-40B4-BE49-F238E27FC236}">
                  <a16:creationId xmlns:a16="http://schemas.microsoft.com/office/drawing/2014/main" id="{E3BA2535-9084-8344-B4AF-4A0F9215B4CB}"/>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2" name="Freeform 727">
              <a:extLst>
                <a:ext uri="{FF2B5EF4-FFF2-40B4-BE49-F238E27FC236}">
                  <a16:creationId xmlns:a16="http://schemas.microsoft.com/office/drawing/2014/main" id="{1667C800-DE6B-644D-B980-C03F3BB7FCD4}"/>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3" name="Freeform 728">
              <a:extLst>
                <a:ext uri="{FF2B5EF4-FFF2-40B4-BE49-F238E27FC236}">
                  <a16:creationId xmlns:a16="http://schemas.microsoft.com/office/drawing/2014/main" id="{20B8465B-61C8-094E-A1C3-DDD07C1318D4}"/>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4" name="Freeform 729">
              <a:extLst>
                <a:ext uri="{FF2B5EF4-FFF2-40B4-BE49-F238E27FC236}">
                  <a16:creationId xmlns:a16="http://schemas.microsoft.com/office/drawing/2014/main" id="{0645FB05-9C3B-FD4C-B0EE-7FC574C6236F}"/>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5" name="Oval 730">
              <a:extLst>
                <a:ext uri="{FF2B5EF4-FFF2-40B4-BE49-F238E27FC236}">
                  <a16:creationId xmlns:a16="http://schemas.microsoft.com/office/drawing/2014/main" id="{7DF03071-E562-5040-9457-AEA319215C14}"/>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6" name="Freeform 731">
              <a:extLst>
                <a:ext uri="{FF2B5EF4-FFF2-40B4-BE49-F238E27FC236}">
                  <a16:creationId xmlns:a16="http://schemas.microsoft.com/office/drawing/2014/main" id="{CEC2585F-A135-8C42-867D-0777C81BF9E6}"/>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7" name="Freeform 732">
              <a:extLst>
                <a:ext uri="{FF2B5EF4-FFF2-40B4-BE49-F238E27FC236}">
                  <a16:creationId xmlns:a16="http://schemas.microsoft.com/office/drawing/2014/main" id="{F870ADDA-1A34-A349-9AFF-795D217B6D9E}"/>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8" name="Freeform 733">
              <a:extLst>
                <a:ext uri="{FF2B5EF4-FFF2-40B4-BE49-F238E27FC236}">
                  <a16:creationId xmlns:a16="http://schemas.microsoft.com/office/drawing/2014/main" id="{05A1A3F9-E4B4-6B47-B7F9-4E4DE6781267}"/>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9" name="Freeform 734">
              <a:extLst>
                <a:ext uri="{FF2B5EF4-FFF2-40B4-BE49-F238E27FC236}">
                  <a16:creationId xmlns:a16="http://schemas.microsoft.com/office/drawing/2014/main" id="{4C50F677-F30D-E843-977D-085BAAA7E7F9}"/>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0" name="Freeform 735">
              <a:extLst>
                <a:ext uri="{FF2B5EF4-FFF2-40B4-BE49-F238E27FC236}">
                  <a16:creationId xmlns:a16="http://schemas.microsoft.com/office/drawing/2014/main" id="{9A14C51C-4605-0645-AD0C-1064BDF4C72B}"/>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91" name="Oval Callout 14">
            <a:extLst>
              <a:ext uri="{FF2B5EF4-FFF2-40B4-BE49-F238E27FC236}">
                <a16:creationId xmlns:a16="http://schemas.microsoft.com/office/drawing/2014/main" id="{9B747336-C102-D34A-B45C-D5FD15C86EF1}"/>
              </a:ext>
            </a:extLst>
          </p:cNvPr>
          <p:cNvSpPr/>
          <p:nvPr/>
        </p:nvSpPr>
        <p:spPr>
          <a:xfrm>
            <a:off x="2048638" y="3295255"/>
            <a:ext cx="9114177" cy="968824"/>
          </a:xfrm>
          <a:prstGeom prst="wedgeRectCallout">
            <a:avLst>
              <a:gd name="adj1" fmla="val -56288"/>
              <a:gd name="adj2" fmla="val -17832"/>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GB" dirty="0">
                <a:solidFill>
                  <a:schemeClr val="bg1"/>
                </a:solidFill>
              </a:rPr>
              <a:t>Learning the names for medical equipment and where things were kept, the set up on ICU and what different people's roles were</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SALT, band 7, NWL</a:t>
            </a:r>
          </a:p>
        </p:txBody>
      </p:sp>
      <p:grpSp>
        <p:nvGrpSpPr>
          <p:cNvPr id="94" name="Group 93">
            <a:extLst>
              <a:ext uri="{FF2B5EF4-FFF2-40B4-BE49-F238E27FC236}">
                <a16:creationId xmlns:a16="http://schemas.microsoft.com/office/drawing/2014/main" id="{0D238898-0CF0-CD43-956F-5CD261438D98}"/>
              </a:ext>
            </a:extLst>
          </p:cNvPr>
          <p:cNvGrpSpPr>
            <a:grpSpLocks noChangeAspect="1"/>
          </p:cNvGrpSpPr>
          <p:nvPr/>
        </p:nvGrpSpPr>
        <p:grpSpPr>
          <a:xfrm>
            <a:off x="7640937" y="5859861"/>
            <a:ext cx="871797" cy="870845"/>
            <a:chOff x="3402012" y="5520531"/>
            <a:chExt cx="1454150" cy="1452563"/>
          </a:xfrm>
        </p:grpSpPr>
        <p:sp>
          <p:nvSpPr>
            <p:cNvPr id="95" name="Oval 152">
              <a:extLst>
                <a:ext uri="{FF2B5EF4-FFF2-40B4-BE49-F238E27FC236}">
                  <a16:creationId xmlns:a16="http://schemas.microsoft.com/office/drawing/2014/main" id="{06C840F5-46E2-834B-9440-BE32B0F62AAD}"/>
                </a:ext>
              </a:extLst>
            </p:cNvPr>
            <p:cNvSpPr>
              <a:spLocks noChangeArrowheads="1"/>
            </p:cNvSpPr>
            <p:nvPr/>
          </p:nvSpPr>
          <p:spPr bwMode="auto">
            <a:xfrm>
              <a:off x="3402012" y="5520531"/>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96" name="Rectangle 45">
              <a:extLst>
                <a:ext uri="{FF2B5EF4-FFF2-40B4-BE49-F238E27FC236}">
                  <a16:creationId xmlns:a16="http://schemas.microsoft.com/office/drawing/2014/main" id="{89C2E93E-683A-E541-AD33-2B7D6B2191D9}"/>
                </a:ext>
              </a:extLst>
            </p:cNvPr>
            <p:cNvSpPr>
              <a:spLocks noChangeArrowheads="1"/>
            </p:cNvSpPr>
            <p:nvPr/>
          </p:nvSpPr>
          <p:spPr bwMode="auto">
            <a:xfrm>
              <a:off x="4052888" y="6034088"/>
              <a:ext cx="158750" cy="165100"/>
            </a:xfrm>
            <a:prstGeom prst="rect">
              <a:avLst/>
            </a:prstGeom>
            <a:solidFill>
              <a:srgbClr val="F0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7" name="Freeform 46">
              <a:extLst>
                <a:ext uri="{FF2B5EF4-FFF2-40B4-BE49-F238E27FC236}">
                  <a16:creationId xmlns:a16="http://schemas.microsoft.com/office/drawing/2014/main" id="{C8C5C73B-9541-C94E-804B-00866BEF2659}"/>
                </a:ext>
              </a:extLst>
            </p:cNvPr>
            <p:cNvSpPr>
              <a:spLocks/>
            </p:cNvSpPr>
            <p:nvPr/>
          </p:nvSpPr>
          <p:spPr bwMode="auto">
            <a:xfrm>
              <a:off x="4359276" y="6408738"/>
              <a:ext cx="161925" cy="388938"/>
            </a:xfrm>
            <a:custGeom>
              <a:avLst/>
              <a:gdLst>
                <a:gd name="T0" fmla="*/ 12 w 51"/>
                <a:gd name="T1" fmla="*/ 122 h 122"/>
                <a:gd name="T2" fmla="*/ 8 w 51"/>
                <a:gd name="T3" fmla="*/ 94 h 122"/>
                <a:gd name="T4" fmla="*/ 0 w 51"/>
                <a:gd name="T5" fmla="*/ 32 h 122"/>
                <a:gd name="T6" fmla="*/ 40 w 51"/>
                <a:gd name="T7" fmla="*/ 18 h 122"/>
                <a:gd name="T8" fmla="*/ 50 w 51"/>
                <a:gd name="T9" fmla="*/ 75 h 122"/>
                <a:gd name="T10" fmla="*/ 51 w 51"/>
                <a:gd name="T11" fmla="*/ 101 h 122"/>
                <a:gd name="T12" fmla="*/ 12 w 51"/>
                <a:gd name="T13" fmla="*/ 122 h 122"/>
              </a:gdLst>
              <a:ahLst/>
              <a:cxnLst>
                <a:cxn ang="0">
                  <a:pos x="T0" y="T1"/>
                </a:cxn>
                <a:cxn ang="0">
                  <a:pos x="T2" y="T3"/>
                </a:cxn>
                <a:cxn ang="0">
                  <a:pos x="T4" y="T5"/>
                </a:cxn>
                <a:cxn ang="0">
                  <a:pos x="T6" y="T7"/>
                </a:cxn>
                <a:cxn ang="0">
                  <a:pos x="T8" y="T9"/>
                </a:cxn>
                <a:cxn ang="0">
                  <a:pos x="T10" y="T11"/>
                </a:cxn>
                <a:cxn ang="0">
                  <a:pos x="T12" y="T13"/>
                </a:cxn>
              </a:cxnLst>
              <a:rect l="0" t="0" r="r" b="b"/>
              <a:pathLst>
                <a:path w="51" h="122">
                  <a:moveTo>
                    <a:pt x="12" y="122"/>
                  </a:moveTo>
                  <a:cubicBezTo>
                    <a:pt x="10" y="110"/>
                    <a:pt x="10" y="104"/>
                    <a:pt x="8" y="94"/>
                  </a:cubicBezTo>
                  <a:cubicBezTo>
                    <a:pt x="6" y="80"/>
                    <a:pt x="0" y="32"/>
                    <a:pt x="0" y="32"/>
                  </a:cubicBezTo>
                  <a:cubicBezTo>
                    <a:pt x="8" y="0"/>
                    <a:pt x="39" y="3"/>
                    <a:pt x="40" y="18"/>
                  </a:cubicBezTo>
                  <a:cubicBezTo>
                    <a:pt x="42" y="33"/>
                    <a:pt x="47" y="48"/>
                    <a:pt x="50" y="75"/>
                  </a:cubicBezTo>
                  <a:cubicBezTo>
                    <a:pt x="51" y="85"/>
                    <a:pt x="51" y="93"/>
                    <a:pt x="51" y="101"/>
                  </a:cubicBezTo>
                  <a:cubicBezTo>
                    <a:pt x="39" y="109"/>
                    <a:pt x="26" y="116"/>
                    <a:pt x="12" y="122"/>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8" name="Freeform 47">
              <a:extLst>
                <a:ext uri="{FF2B5EF4-FFF2-40B4-BE49-F238E27FC236}">
                  <a16:creationId xmlns:a16="http://schemas.microsoft.com/office/drawing/2014/main" id="{B675826D-EF8E-7D42-9C55-C897314D02BD}"/>
                </a:ext>
              </a:extLst>
            </p:cNvPr>
            <p:cNvSpPr>
              <a:spLocks/>
            </p:cNvSpPr>
            <p:nvPr/>
          </p:nvSpPr>
          <p:spPr bwMode="auto">
            <a:xfrm>
              <a:off x="4378326" y="6227763"/>
              <a:ext cx="152400" cy="534988"/>
            </a:xfrm>
            <a:custGeom>
              <a:avLst/>
              <a:gdLst>
                <a:gd name="T0" fmla="*/ 19 w 48"/>
                <a:gd name="T1" fmla="*/ 0 h 168"/>
                <a:gd name="T2" fmla="*/ 22 w 48"/>
                <a:gd name="T3" fmla="*/ 1 h 168"/>
                <a:gd name="T4" fmla="*/ 32 w 48"/>
                <a:gd name="T5" fmla="*/ 14 h 168"/>
                <a:gd name="T6" fmla="*/ 48 w 48"/>
                <a:gd name="T7" fmla="*/ 156 h 168"/>
                <a:gd name="T8" fmla="*/ 36 w 48"/>
                <a:gd name="T9" fmla="*/ 164 h 168"/>
                <a:gd name="T10" fmla="*/ 2 w 48"/>
                <a:gd name="T11" fmla="*/ 168 h 168"/>
                <a:gd name="T12" fmla="*/ 0 w 48"/>
                <a:gd name="T13" fmla="*/ 141 h 168"/>
                <a:gd name="T14" fmla="*/ 21 w 48"/>
                <a:gd name="T15" fmla="*/ 1 h 168"/>
                <a:gd name="T16" fmla="*/ 19 w 48"/>
                <a:gd name="T17"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68">
                  <a:moveTo>
                    <a:pt x="19" y="0"/>
                  </a:moveTo>
                  <a:cubicBezTo>
                    <a:pt x="20" y="0"/>
                    <a:pt x="21" y="1"/>
                    <a:pt x="22" y="1"/>
                  </a:cubicBezTo>
                  <a:cubicBezTo>
                    <a:pt x="27" y="3"/>
                    <a:pt x="30" y="9"/>
                    <a:pt x="32" y="14"/>
                  </a:cubicBezTo>
                  <a:cubicBezTo>
                    <a:pt x="40" y="31"/>
                    <a:pt x="45" y="105"/>
                    <a:pt x="48" y="156"/>
                  </a:cubicBezTo>
                  <a:cubicBezTo>
                    <a:pt x="44" y="159"/>
                    <a:pt x="40" y="162"/>
                    <a:pt x="36" y="164"/>
                  </a:cubicBezTo>
                  <a:cubicBezTo>
                    <a:pt x="2" y="168"/>
                    <a:pt x="2" y="168"/>
                    <a:pt x="2" y="168"/>
                  </a:cubicBezTo>
                  <a:cubicBezTo>
                    <a:pt x="0" y="141"/>
                    <a:pt x="0" y="141"/>
                    <a:pt x="0" y="141"/>
                  </a:cubicBezTo>
                  <a:cubicBezTo>
                    <a:pt x="6" y="92"/>
                    <a:pt x="16" y="32"/>
                    <a:pt x="21" y="1"/>
                  </a:cubicBezTo>
                  <a:cubicBezTo>
                    <a:pt x="20" y="1"/>
                    <a:pt x="19" y="0"/>
                    <a:pt x="1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9" name="Freeform 48">
              <a:extLst>
                <a:ext uri="{FF2B5EF4-FFF2-40B4-BE49-F238E27FC236}">
                  <a16:creationId xmlns:a16="http://schemas.microsoft.com/office/drawing/2014/main" id="{7C759E22-C908-0B4E-8F20-B1CA329424B0}"/>
                </a:ext>
              </a:extLst>
            </p:cNvPr>
            <p:cNvSpPr>
              <a:spLocks/>
            </p:cNvSpPr>
            <p:nvPr/>
          </p:nvSpPr>
          <p:spPr bwMode="auto">
            <a:xfrm>
              <a:off x="4378326" y="6557963"/>
              <a:ext cx="38100" cy="204788"/>
            </a:xfrm>
            <a:custGeom>
              <a:avLst/>
              <a:gdLst>
                <a:gd name="T0" fmla="*/ 12 w 12"/>
                <a:gd name="T1" fmla="*/ 63 h 64"/>
                <a:gd name="T2" fmla="*/ 2 w 12"/>
                <a:gd name="T3" fmla="*/ 64 h 64"/>
                <a:gd name="T4" fmla="*/ 0 w 12"/>
                <a:gd name="T5" fmla="*/ 37 h 64"/>
                <a:gd name="T6" fmla="*/ 5 w 12"/>
                <a:gd name="T7" fmla="*/ 0 h 64"/>
                <a:gd name="T8" fmla="*/ 12 w 12"/>
                <a:gd name="T9" fmla="*/ 63 h 64"/>
              </a:gdLst>
              <a:ahLst/>
              <a:cxnLst>
                <a:cxn ang="0">
                  <a:pos x="T0" y="T1"/>
                </a:cxn>
                <a:cxn ang="0">
                  <a:pos x="T2" y="T3"/>
                </a:cxn>
                <a:cxn ang="0">
                  <a:pos x="T4" y="T5"/>
                </a:cxn>
                <a:cxn ang="0">
                  <a:pos x="T6" y="T7"/>
                </a:cxn>
                <a:cxn ang="0">
                  <a:pos x="T8" y="T9"/>
                </a:cxn>
              </a:cxnLst>
              <a:rect l="0" t="0" r="r" b="b"/>
              <a:pathLst>
                <a:path w="12" h="64">
                  <a:moveTo>
                    <a:pt x="12" y="63"/>
                  </a:moveTo>
                  <a:cubicBezTo>
                    <a:pt x="2" y="64"/>
                    <a:pt x="2" y="64"/>
                    <a:pt x="2" y="64"/>
                  </a:cubicBezTo>
                  <a:cubicBezTo>
                    <a:pt x="0" y="37"/>
                    <a:pt x="0" y="37"/>
                    <a:pt x="0" y="37"/>
                  </a:cubicBezTo>
                  <a:cubicBezTo>
                    <a:pt x="1" y="25"/>
                    <a:pt x="3" y="12"/>
                    <a:pt x="5" y="0"/>
                  </a:cubicBezTo>
                  <a:lnTo>
                    <a:pt x="12" y="63"/>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0" name="Freeform 49">
              <a:extLst>
                <a:ext uri="{FF2B5EF4-FFF2-40B4-BE49-F238E27FC236}">
                  <a16:creationId xmlns:a16="http://schemas.microsoft.com/office/drawing/2014/main" id="{C655598D-E02C-244B-A561-8625BF86C127}"/>
                </a:ext>
              </a:extLst>
            </p:cNvPr>
            <p:cNvSpPr>
              <a:spLocks/>
            </p:cNvSpPr>
            <p:nvPr/>
          </p:nvSpPr>
          <p:spPr bwMode="auto">
            <a:xfrm>
              <a:off x="3743326" y="6408738"/>
              <a:ext cx="161925" cy="385763"/>
            </a:xfrm>
            <a:custGeom>
              <a:avLst/>
              <a:gdLst>
                <a:gd name="T0" fmla="*/ 39 w 51"/>
                <a:gd name="T1" fmla="*/ 121 h 121"/>
                <a:gd name="T2" fmla="*/ 43 w 51"/>
                <a:gd name="T3" fmla="*/ 94 h 121"/>
                <a:gd name="T4" fmla="*/ 51 w 51"/>
                <a:gd name="T5" fmla="*/ 32 h 121"/>
                <a:gd name="T6" fmla="*/ 11 w 51"/>
                <a:gd name="T7" fmla="*/ 18 h 121"/>
                <a:gd name="T8" fmla="*/ 1 w 51"/>
                <a:gd name="T9" fmla="*/ 75 h 121"/>
                <a:gd name="T10" fmla="*/ 0 w 51"/>
                <a:gd name="T11" fmla="*/ 99 h 121"/>
                <a:gd name="T12" fmla="*/ 39 w 51"/>
                <a:gd name="T13" fmla="*/ 121 h 121"/>
              </a:gdLst>
              <a:ahLst/>
              <a:cxnLst>
                <a:cxn ang="0">
                  <a:pos x="T0" y="T1"/>
                </a:cxn>
                <a:cxn ang="0">
                  <a:pos x="T2" y="T3"/>
                </a:cxn>
                <a:cxn ang="0">
                  <a:pos x="T4" y="T5"/>
                </a:cxn>
                <a:cxn ang="0">
                  <a:pos x="T6" y="T7"/>
                </a:cxn>
                <a:cxn ang="0">
                  <a:pos x="T8" y="T9"/>
                </a:cxn>
                <a:cxn ang="0">
                  <a:pos x="T10" y="T11"/>
                </a:cxn>
                <a:cxn ang="0">
                  <a:pos x="T12" y="T13"/>
                </a:cxn>
              </a:cxnLst>
              <a:rect l="0" t="0" r="r" b="b"/>
              <a:pathLst>
                <a:path w="51" h="121">
                  <a:moveTo>
                    <a:pt x="39" y="121"/>
                  </a:moveTo>
                  <a:cubicBezTo>
                    <a:pt x="41" y="110"/>
                    <a:pt x="41" y="104"/>
                    <a:pt x="43" y="94"/>
                  </a:cubicBezTo>
                  <a:cubicBezTo>
                    <a:pt x="45" y="80"/>
                    <a:pt x="51" y="32"/>
                    <a:pt x="51" y="32"/>
                  </a:cubicBezTo>
                  <a:cubicBezTo>
                    <a:pt x="43" y="0"/>
                    <a:pt x="12" y="3"/>
                    <a:pt x="11" y="18"/>
                  </a:cubicBezTo>
                  <a:cubicBezTo>
                    <a:pt x="9" y="33"/>
                    <a:pt x="4" y="48"/>
                    <a:pt x="1" y="75"/>
                  </a:cubicBezTo>
                  <a:cubicBezTo>
                    <a:pt x="0" y="84"/>
                    <a:pt x="0" y="92"/>
                    <a:pt x="0" y="99"/>
                  </a:cubicBezTo>
                  <a:cubicBezTo>
                    <a:pt x="12" y="108"/>
                    <a:pt x="25" y="115"/>
                    <a:pt x="39" y="121"/>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1" name="Freeform 50">
              <a:extLst>
                <a:ext uri="{FF2B5EF4-FFF2-40B4-BE49-F238E27FC236}">
                  <a16:creationId xmlns:a16="http://schemas.microsoft.com/office/drawing/2014/main" id="{276895C4-6B09-A540-9591-6D3C33B4C72F}"/>
                </a:ext>
              </a:extLst>
            </p:cNvPr>
            <p:cNvSpPr>
              <a:spLocks/>
            </p:cNvSpPr>
            <p:nvPr/>
          </p:nvSpPr>
          <p:spPr bwMode="auto">
            <a:xfrm>
              <a:off x="3730626" y="6196013"/>
              <a:ext cx="203200" cy="566738"/>
            </a:xfrm>
            <a:custGeom>
              <a:avLst/>
              <a:gdLst>
                <a:gd name="T0" fmla="*/ 64 w 64"/>
                <a:gd name="T1" fmla="*/ 0 h 178"/>
                <a:gd name="T2" fmla="*/ 27 w 64"/>
                <a:gd name="T3" fmla="*/ 11 h 178"/>
                <a:gd name="T4" fmla="*/ 17 w 64"/>
                <a:gd name="T5" fmla="*/ 24 h 178"/>
                <a:gd name="T6" fmla="*/ 0 w 64"/>
                <a:gd name="T7" fmla="*/ 164 h 178"/>
                <a:gd name="T8" fmla="*/ 16 w 64"/>
                <a:gd name="T9" fmla="*/ 175 h 178"/>
                <a:gd name="T10" fmla="*/ 46 w 64"/>
                <a:gd name="T11" fmla="*/ 178 h 178"/>
                <a:gd name="T12" fmla="*/ 64 w 6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64" h="178">
                  <a:moveTo>
                    <a:pt x="64" y="0"/>
                  </a:moveTo>
                  <a:cubicBezTo>
                    <a:pt x="64" y="0"/>
                    <a:pt x="41" y="6"/>
                    <a:pt x="27" y="11"/>
                  </a:cubicBezTo>
                  <a:cubicBezTo>
                    <a:pt x="22" y="13"/>
                    <a:pt x="19" y="19"/>
                    <a:pt x="17" y="24"/>
                  </a:cubicBezTo>
                  <a:cubicBezTo>
                    <a:pt x="9" y="41"/>
                    <a:pt x="4" y="113"/>
                    <a:pt x="0" y="164"/>
                  </a:cubicBezTo>
                  <a:cubicBezTo>
                    <a:pt x="6" y="168"/>
                    <a:pt x="11" y="171"/>
                    <a:pt x="16" y="175"/>
                  </a:cubicBezTo>
                  <a:cubicBezTo>
                    <a:pt x="46" y="178"/>
                    <a:pt x="46" y="178"/>
                    <a:pt x="46" y="178"/>
                  </a:cubicBezTo>
                  <a:lnTo>
                    <a:pt x="6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2" name="Freeform 51">
              <a:extLst>
                <a:ext uri="{FF2B5EF4-FFF2-40B4-BE49-F238E27FC236}">
                  <a16:creationId xmlns:a16="http://schemas.microsoft.com/office/drawing/2014/main" id="{5604CC2A-6E51-1344-B4F8-CA2A10109D36}"/>
                </a:ext>
              </a:extLst>
            </p:cNvPr>
            <p:cNvSpPr>
              <a:spLocks/>
            </p:cNvSpPr>
            <p:nvPr/>
          </p:nvSpPr>
          <p:spPr bwMode="auto">
            <a:xfrm>
              <a:off x="3848101" y="6424613"/>
              <a:ext cx="57150" cy="338138"/>
            </a:xfrm>
            <a:custGeom>
              <a:avLst/>
              <a:gdLst>
                <a:gd name="T0" fmla="*/ 0 w 36"/>
                <a:gd name="T1" fmla="*/ 211 h 213"/>
                <a:gd name="T2" fmla="*/ 18 w 36"/>
                <a:gd name="T3" fmla="*/ 213 h 213"/>
                <a:gd name="T4" fmla="*/ 36 w 36"/>
                <a:gd name="T5" fmla="*/ 38 h 213"/>
                <a:gd name="T6" fmla="*/ 22 w 36"/>
                <a:gd name="T7" fmla="*/ 0 h 213"/>
                <a:gd name="T8" fmla="*/ 0 w 36"/>
                <a:gd name="T9" fmla="*/ 211 h 213"/>
              </a:gdLst>
              <a:ahLst/>
              <a:cxnLst>
                <a:cxn ang="0">
                  <a:pos x="T0" y="T1"/>
                </a:cxn>
                <a:cxn ang="0">
                  <a:pos x="T2" y="T3"/>
                </a:cxn>
                <a:cxn ang="0">
                  <a:pos x="T4" y="T5"/>
                </a:cxn>
                <a:cxn ang="0">
                  <a:pos x="T6" y="T7"/>
                </a:cxn>
                <a:cxn ang="0">
                  <a:pos x="T8" y="T9"/>
                </a:cxn>
              </a:cxnLst>
              <a:rect l="0" t="0" r="r" b="b"/>
              <a:pathLst>
                <a:path w="36" h="213">
                  <a:moveTo>
                    <a:pt x="0" y="211"/>
                  </a:moveTo>
                  <a:lnTo>
                    <a:pt x="18" y="213"/>
                  </a:lnTo>
                  <a:lnTo>
                    <a:pt x="36" y="38"/>
                  </a:lnTo>
                  <a:lnTo>
                    <a:pt x="22" y="0"/>
                  </a:lnTo>
                  <a:lnTo>
                    <a:pt x="0" y="211"/>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3" name="Freeform 52">
              <a:extLst>
                <a:ext uri="{FF2B5EF4-FFF2-40B4-BE49-F238E27FC236}">
                  <a16:creationId xmlns:a16="http://schemas.microsoft.com/office/drawing/2014/main" id="{A21F8A18-5B16-3A4B-A538-BEFAF220718D}"/>
                </a:ext>
              </a:extLst>
            </p:cNvPr>
            <p:cNvSpPr>
              <a:spLocks/>
            </p:cNvSpPr>
            <p:nvPr/>
          </p:nvSpPr>
          <p:spPr bwMode="auto">
            <a:xfrm>
              <a:off x="3819526" y="6138863"/>
              <a:ext cx="625475" cy="709613"/>
            </a:xfrm>
            <a:custGeom>
              <a:avLst/>
              <a:gdLst>
                <a:gd name="T0" fmla="*/ 170 w 196"/>
                <a:gd name="T1" fmla="*/ 211 h 223"/>
                <a:gd name="T2" fmla="*/ 196 w 196"/>
                <a:gd name="T3" fmla="*/ 29 h 223"/>
                <a:gd name="T4" fmla="*/ 137 w 196"/>
                <a:gd name="T5" fmla="*/ 7 h 223"/>
                <a:gd name="T6" fmla="*/ 98 w 196"/>
                <a:gd name="T7" fmla="*/ 0 h 223"/>
                <a:gd name="T8" fmla="*/ 59 w 196"/>
                <a:gd name="T9" fmla="*/ 7 h 223"/>
                <a:gd name="T10" fmla="*/ 0 w 196"/>
                <a:gd name="T11" fmla="*/ 29 h 223"/>
                <a:gd name="T12" fmla="*/ 25 w 196"/>
                <a:gd name="T13" fmla="*/ 210 h 223"/>
                <a:gd name="T14" fmla="*/ 99 w 196"/>
                <a:gd name="T15" fmla="*/ 223 h 223"/>
                <a:gd name="T16" fmla="*/ 99 w 196"/>
                <a:gd name="T17" fmla="*/ 223 h 223"/>
                <a:gd name="T18" fmla="*/ 170 w 196"/>
                <a:gd name="T19"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3">
                  <a:moveTo>
                    <a:pt x="170" y="211"/>
                  </a:moveTo>
                  <a:cubicBezTo>
                    <a:pt x="175" y="161"/>
                    <a:pt x="190" y="69"/>
                    <a:pt x="196" y="29"/>
                  </a:cubicBezTo>
                  <a:cubicBezTo>
                    <a:pt x="175" y="18"/>
                    <a:pt x="158" y="13"/>
                    <a:pt x="137" y="7"/>
                  </a:cubicBezTo>
                  <a:cubicBezTo>
                    <a:pt x="124" y="3"/>
                    <a:pt x="111" y="2"/>
                    <a:pt x="98" y="0"/>
                  </a:cubicBezTo>
                  <a:cubicBezTo>
                    <a:pt x="85" y="2"/>
                    <a:pt x="72" y="3"/>
                    <a:pt x="59" y="7"/>
                  </a:cubicBezTo>
                  <a:cubicBezTo>
                    <a:pt x="38" y="13"/>
                    <a:pt x="21" y="18"/>
                    <a:pt x="0" y="29"/>
                  </a:cubicBezTo>
                  <a:cubicBezTo>
                    <a:pt x="6" y="69"/>
                    <a:pt x="21" y="160"/>
                    <a:pt x="25" y="210"/>
                  </a:cubicBezTo>
                  <a:cubicBezTo>
                    <a:pt x="48" y="218"/>
                    <a:pt x="73" y="223"/>
                    <a:pt x="99" y="223"/>
                  </a:cubicBezTo>
                  <a:cubicBezTo>
                    <a:pt x="99" y="223"/>
                    <a:pt x="99" y="223"/>
                    <a:pt x="99" y="223"/>
                  </a:cubicBezTo>
                  <a:cubicBezTo>
                    <a:pt x="124" y="223"/>
                    <a:pt x="148" y="218"/>
                    <a:pt x="170" y="21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4" name="Freeform 53">
              <a:extLst>
                <a:ext uri="{FF2B5EF4-FFF2-40B4-BE49-F238E27FC236}">
                  <a16:creationId xmlns:a16="http://schemas.microsoft.com/office/drawing/2014/main" id="{8A12B2EA-87B2-1740-8250-220C81AA68C6}"/>
                </a:ext>
              </a:extLst>
            </p:cNvPr>
            <p:cNvSpPr>
              <a:spLocks/>
            </p:cNvSpPr>
            <p:nvPr/>
          </p:nvSpPr>
          <p:spPr bwMode="auto">
            <a:xfrm>
              <a:off x="3986213" y="6138863"/>
              <a:ext cx="292100" cy="107950"/>
            </a:xfrm>
            <a:custGeom>
              <a:avLst/>
              <a:gdLst>
                <a:gd name="T0" fmla="*/ 89 w 92"/>
                <a:gd name="T1" fmla="*/ 8 h 34"/>
                <a:gd name="T2" fmla="*/ 85 w 92"/>
                <a:gd name="T3" fmla="*/ 7 h 34"/>
                <a:gd name="T4" fmla="*/ 46 w 92"/>
                <a:gd name="T5" fmla="*/ 0 h 34"/>
                <a:gd name="T6" fmla="*/ 7 w 92"/>
                <a:gd name="T7" fmla="*/ 7 h 34"/>
                <a:gd name="T8" fmla="*/ 3 w 92"/>
                <a:gd name="T9" fmla="*/ 8 h 34"/>
                <a:gd name="T10" fmla="*/ 0 w 92"/>
                <a:gd name="T11" fmla="*/ 15 h 34"/>
                <a:gd name="T12" fmla="*/ 46 w 92"/>
                <a:gd name="T13" fmla="*/ 34 h 34"/>
                <a:gd name="T14" fmla="*/ 92 w 92"/>
                <a:gd name="T15" fmla="*/ 15 h 34"/>
                <a:gd name="T16" fmla="*/ 89 w 92"/>
                <a:gd name="T17" fmla="*/ 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34">
                  <a:moveTo>
                    <a:pt x="89" y="8"/>
                  </a:moveTo>
                  <a:cubicBezTo>
                    <a:pt x="88" y="7"/>
                    <a:pt x="86" y="7"/>
                    <a:pt x="85" y="7"/>
                  </a:cubicBezTo>
                  <a:cubicBezTo>
                    <a:pt x="72" y="3"/>
                    <a:pt x="59" y="2"/>
                    <a:pt x="46" y="0"/>
                  </a:cubicBezTo>
                  <a:cubicBezTo>
                    <a:pt x="33" y="2"/>
                    <a:pt x="20" y="3"/>
                    <a:pt x="7" y="7"/>
                  </a:cubicBezTo>
                  <a:cubicBezTo>
                    <a:pt x="6" y="7"/>
                    <a:pt x="4" y="7"/>
                    <a:pt x="3" y="8"/>
                  </a:cubicBezTo>
                  <a:cubicBezTo>
                    <a:pt x="1" y="10"/>
                    <a:pt x="0" y="12"/>
                    <a:pt x="0" y="15"/>
                  </a:cubicBezTo>
                  <a:cubicBezTo>
                    <a:pt x="0" y="25"/>
                    <a:pt x="20" y="34"/>
                    <a:pt x="46" y="34"/>
                  </a:cubicBezTo>
                  <a:cubicBezTo>
                    <a:pt x="72" y="34"/>
                    <a:pt x="92" y="25"/>
                    <a:pt x="92" y="15"/>
                  </a:cubicBezTo>
                  <a:cubicBezTo>
                    <a:pt x="92" y="12"/>
                    <a:pt x="91" y="10"/>
                    <a:pt x="89" y="8"/>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5" name="Freeform 54">
              <a:extLst>
                <a:ext uri="{FF2B5EF4-FFF2-40B4-BE49-F238E27FC236}">
                  <a16:creationId xmlns:a16="http://schemas.microsoft.com/office/drawing/2014/main" id="{E4F14272-1A1E-3F43-BCEF-B69BC99F5D6F}"/>
                </a:ext>
              </a:extLst>
            </p:cNvPr>
            <p:cNvSpPr>
              <a:spLocks/>
            </p:cNvSpPr>
            <p:nvPr/>
          </p:nvSpPr>
          <p:spPr bwMode="auto">
            <a:xfrm>
              <a:off x="4189413" y="6145213"/>
              <a:ext cx="66675" cy="73025"/>
            </a:xfrm>
            <a:custGeom>
              <a:avLst/>
              <a:gdLst>
                <a:gd name="T0" fmla="*/ 21 w 21"/>
                <a:gd name="T1" fmla="*/ 5 h 23"/>
                <a:gd name="T2" fmla="*/ 1 w 21"/>
                <a:gd name="T3" fmla="*/ 0 h 23"/>
                <a:gd name="T4" fmla="*/ 0 w 21"/>
                <a:gd name="T5" fmla="*/ 11 h 23"/>
                <a:gd name="T6" fmla="*/ 14 w 21"/>
                <a:gd name="T7" fmla="*/ 23 h 23"/>
                <a:gd name="T8" fmla="*/ 21 w 21"/>
                <a:gd name="T9" fmla="*/ 5 h 23"/>
              </a:gdLst>
              <a:ahLst/>
              <a:cxnLst>
                <a:cxn ang="0">
                  <a:pos x="T0" y="T1"/>
                </a:cxn>
                <a:cxn ang="0">
                  <a:pos x="T2" y="T3"/>
                </a:cxn>
                <a:cxn ang="0">
                  <a:pos x="T4" y="T5"/>
                </a:cxn>
                <a:cxn ang="0">
                  <a:pos x="T6" y="T7"/>
                </a:cxn>
                <a:cxn ang="0">
                  <a:pos x="T8" y="T9"/>
                </a:cxn>
              </a:cxnLst>
              <a:rect l="0" t="0" r="r" b="b"/>
              <a:pathLst>
                <a:path w="21" h="23">
                  <a:moveTo>
                    <a:pt x="21" y="5"/>
                  </a:moveTo>
                  <a:cubicBezTo>
                    <a:pt x="14" y="3"/>
                    <a:pt x="8" y="1"/>
                    <a:pt x="1" y="0"/>
                  </a:cubicBezTo>
                  <a:cubicBezTo>
                    <a:pt x="0" y="11"/>
                    <a:pt x="0" y="11"/>
                    <a:pt x="0" y="11"/>
                  </a:cubicBezTo>
                  <a:cubicBezTo>
                    <a:pt x="14" y="23"/>
                    <a:pt x="14" y="23"/>
                    <a:pt x="14" y="23"/>
                  </a:cubicBezTo>
                  <a:lnTo>
                    <a:pt x="21" y="5"/>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6" name="Freeform 55">
              <a:extLst>
                <a:ext uri="{FF2B5EF4-FFF2-40B4-BE49-F238E27FC236}">
                  <a16:creationId xmlns:a16="http://schemas.microsoft.com/office/drawing/2014/main" id="{87D49265-850B-9B4E-8268-2D18AF730BA0}"/>
                </a:ext>
              </a:extLst>
            </p:cNvPr>
            <p:cNvSpPr>
              <a:spLocks/>
            </p:cNvSpPr>
            <p:nvPr/>
          </p:nvSpPr>
          <p:spPr bwMode="auto">
            <a:xfrm>
              <a:off x="4052888" y="6034088"/>
              <a:ext cx="158750" cy="146050"/>
            </a:xfrm>
            <a:custGeom>
              <a:avLst/>
              <a:gdLst>
                <a:gd name="T0" fmla="*/ 0 w 100"/>
                <a:gd name="T1" fmla="*/ 0 h 92"/>
                <a:gd name="T2" fmla="*/ 100 w 100"/>
                <a:gd name="T3" fmla="*/ 0 h 92"/>
                <a:gd name="T4" fmla="*/ 100 w 100"/>
                <a:gd name="T5" fmla="*/ 82 h 92"/>
                <a:gd name="T6" fmla="*/ 86 w 100"/>
                <a:gd name="T7" fmla="*/ 92 h 92"/>
                <a:gd name="T8" fmla="*/ 0 w 100"/>
                <a:gd name="T9" fmla="*/ 6 h 92"/>
                <a:gd name="T10" fmla="*/ 0 w 100"/>
                <a:gd name="T11" fmla="*/ 0 h 92"/>
              </a:gdLst>
              <a:ahLst/>
              <a:cxnLst>
                <a:cxn ang="0">
                  <a:pos x="T0" y="T1"/>
                </a:cxn>
                <a:cxn ang="0">
                  <a:pos x="T2" y="T3"/>
                </a:cxn>
                <a:cxn ang="0">
                  <a:pos x="T4" y="T5"/>
                </a:cxn>
                <a:cxn ang="0">
                  <a:pos x="T6" y="T7"/>
                </a:cxn>
                <a:cxn ang="0">
                  <a:pos x="T8" y="T9"/>
                </a:cxn>
                <a:cxn ang="0">
                  <a:pos x="T10" y="T11"/>
                </a:cxn>
              </a:cxnLst>
              <a:rect l="0" t="0" r="r" b="b"/>
              <a:pathLst>
                <a:path w="100" h="92">
                  <a:moveTo>
                    <a:pt x="0" y="0"/>
                  </a:moveTo>
                  <a:lnTo>
                    <a:pt x="100" y="0"/>
                  </a:lnTo>
                  <a:lnTo>
                    <a:pt x="100" y="82"/>
                  </a:lnTo>
                  <a:lnTo>
                    <a:pt x="86" y="92"/>
                  </a:lnTo>
                  <a:lnTo>
                    <a:pt x="0" y="6"/>
                  </a:lnTo>
                  <a:lnTo>
                    <a:pt x="0" y="0"/>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7" name="Freeform 56">
              <a:extLst>
                <a:ext uri="{FF2B5EF4-FFF2-40B4-BE49-F238E27FC236}">
                  <a16:creationId xmlns:a16="http://schemas.microsoft.com/office/drawing/2014/main" id="{6E81313D-4859-454A-81B9-3B3F04945FED}"/>
                </a:ext>
              </a:extLst>
            </p:cNvPr>
            <p:cNvSpPr>
              <a:spLocks/>
            </p:cNvSpPr>
            <p:nvPr/>
          </p:nvSpPr>
          <p:spPr bwMode="auto">
            <a:xfrm>
              <a:off x="3873501" y="5768975"/>
              <a:ext cx="255588" cy="347663"/>
            </a:xfrm>
            <a:custGeom>
              <a:avLst/>
              <a:gdLst>
                <a:gd name="T0" fmla="*/ 80 w 80"/>
                <a:gd name="T1" fmla="*/ 97 h 109"/>
                <a:gd name="T2" fmla="*/ 25 w 80"/>
                <a:gd name="T3" fmla="*/ 109 h 109"/>
                <a:gd name="T4" fmla="*/ 20 w 80"/>
                <a:gd name="T5" fmla="*/ 9 h 109"/>
                <a:gd name="T6" fmla="*/ 80 w 80"/>
                <a:gd name="T7" fmla="*/ 0 h 109"/>
                <a:gd name="T8" fmla="*/ 80 w 80"/>
                <a:gd name="T9" fmla="*/ 97 h 109"/>
              </a:gdLst>
              <a:ahLst/>
              <a:cxnLst>
                <a:cxn ang="0">
                  <a:pos x="T0" y="T1"/>
                </a:cxn>
                <a:cxn ang="0">
                  <a:pos x="T2" y="T3"/>
                </a:cxn>
                <a:cxn ang="0">
                  <a:pos x="T4" y="T5"/>
                </a:cxn>
                <a:cxn ang="0">
                  <a:pos x="T6" y="T7"/>
                </a:cxn>
                <a:cxn ang="0">
                  <a:pos x="T8" y="T9"/>
                </a:cxn>
              </a:cxnLst>
              <a:rect l="0" t="0" r="r" b="b"/>
              <a:pathLst>
                <a:path w="80" h="109">
                  <a:moveTo>
                    <a:pt x="80" y="97"/>
                  </a:moveTo>
                  <a:cubicBezTo>
                    <a:pt x="52" y="95"/>
                    <a:pt x="49" y="93"/>
                    <a:pt x="25" y="109"/>
                  </a:cubicBezTo>
                  <a:cubicBezTo>
                    <a:pt x="8" y="92"/>
                    <a:pt x="0" y="59"/>
                    <a:pt x="20" y="9"/>
                  </a:cubicBezTo>
                  <a:cubicBezTo>
                    <a:pt x="80" y="0"/>
                    <a:pt x="80" y="0"/>
                    <a:pt x="80" y="0"/>
                  </a:cubicBezTo>
                  <a:lnTo>
                    <a:pt x="8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8" name="Freeform 57">
              <a:extLst>
                <a:ext uri="{FF2B5EF4-FFF2-40B4-BE49-F238E27FC236}">
                  <a16:creationId xmlns:a16="http://schemas.microsoft.com/office/drawing/2014/main" id="{0F02960E-9A95-1943-A6EC-F27ECEFB70C7}"/>
                </a:ext>
              </a:extLst>
            </p:cNvPr>
            <p:cNvSpPr>
              <a:spLocks/>
            </p:cNvSpPr>
            <p:nvPr/>
          </p:nvSpPr>
          <p:spPr bwMode="auto">
            <a:xfrm>
              <a:off x="4135438" y="5768975"/>
              <a:ext cx="255588" cy="347663"/>
            </a:xfrm>
            <a:custGeom>
              <a:avLst/>
              <a:gdLst>
                <a:gd name="T0" fmla="*/ 0 w 80"/>
                <a:gd name="T1" fmla="*/ 97 h 109"/>
                <a:gd name="T2" fmla="*/ 55 w 80"/>
                <a:gd name="T3" fmla="*/ 109 h 109"/>
                <a:gd name="T4" fmla="*/ 60 w 80"/>
                <a:gd name="T5" fmla="*/ 9 h 109"/>
                <a:gd name="T6" fmla="*/ 0 w 80"/>
                <a:gd name="T7" fmla="*/ 0 h 109"/>
                <a:gd name="T8" fmla="*/ 0 w 80"/>
                <a:gd name="T9" fmla="*/ 97 h 109"/>
              </a:gdLst>
              <a:ahLst/>
              <a:cxnLst>
                <a:cxn ang="0">
                  <a:pos x="T0" y="T1"/>
                </a:cxn>
                <a:cxn ang="0">
                  <a:pos x="T2" y="T3"/>
                </a:cxn>
                <a:cxn ang="0">
                  <a:pos x="T4" y="T5"/>
                </a:cxn>
                <a:cxn ang="0">
                  <a:pos x="T6" y="T7"/>
                </a:cxn>
                <a:cxn ang="0">
                  <a:pos x="T8" y="T9"/>
                </a:cxn>
              </a:cxnLst>
              <a:rect l="0" t="0" r="r" b="b"/>
              <a:pathLst>
                <a:path w="80" h="109">
                  <a:moveTo>
                    <a:pt x="0" y="97"/>
                  </a:moveTo>
                  <a:cubicBezTo>
                    <a:pt x="28" y="95"/>
                    <a:pt x="31" y="93"/>
                    <a:pt x="55" y="109"/>
                  </a:cubicBezTo>
                  <a:cubicBezTo>
                    <a:pt x="72" y="92"/>
                    <a:pt x="80" y="59"/>
                    <a:pt x="60" y="9"/>
                  </a:cubicBezTo>
                  <a:cubicBezTo>
                    <a:pt x="0" y="0"/>
                    <a:pt x="0" y="0"/>
                    <a:pt x="0" y="0"/>
                  </a:cubicBezTo>
                  <a:lnTo>
                    <a:pt x="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9" name="Freeform 58">
              <a:extLst>
                <a:ext uri="{FF2B5EF4-FFF2-40B4-BE49-F238E27FC236}">
                  <a16:creationId xmlns:a16="http://schemas.microsoft.com/office/drawing/2014/main" id="{DA932B48-EC98-4040-A75D-59F31F3494DA}"/>
                </a:ext>
              </a:extLst>
            </p:cNvPr>
            <p:cNvSpPr>
              <a:spLocks/>
            </p:cNvSpPr>
            <p:nvPr/>
          </p:nvSpPr>
          <p:spPr bwMode="auto">
            <a:xfrm>
              <a:off x="3933826" y="5826125"/>
              <a:ext cx="93663" cy="155575"/>
            </a:xfrm>
            <a:custGeom>
              <a:avLst/>
              <a:gdLst>
                <a:gd name="T0" fmla="*/ 17 w 29"/>
                <a:gd name="T1" fmla="*/ 7 h 49"/>
                <a:gd name="T2" fmla="*/ 3 w 29"/>
                <a:gd name="T3" fmla="*/ 27 h 49"/>
                <a:gd name="T4" fmla="*/ 14 w 29"/>
                <a:gd name="T5" fmla="*/ 42 h 49"/>
                <a:gd name="T6" fmla="*/ 17 w 29"/>
                <a:gd name="T7" fmla="*/ 7 h 49"/>
              </a:gdLst>
              <a:ahLst/>
              <a:cxnLst>
                <a:cxn ang="0">
                  <a:pos x="T0" y="T1"/>
                </a:cxn>
                <a:cxn ang="0">
                  <a:pos x="T2" y="T3"/>
                </a:cxn>
                <a:cxn ang="0">
                  <a:pos x="T4" y="T5"/>
                </a:cxn>
                <a:cxn ang="0">
                  <a:pos x="T6" y="T7"/>
                </a:cxn>
              </a:cxnLst>
              <a:rect l="0" t="0" r="r" b="b"/>
              <a:pathLst>
                <a:path w="29" h="49">
                  <a:moveTo>
                    <a:pt x="17" y="7"/>
                  </a:moveTo>
                  <a:cubicBezTo>
                    <a:pt x="0" y="0"/>
                    <a:pt x="0" y="16"/>
                    <a:pt x="3" y="27"/>
                  </a:cubicBezTo>
                  <a:cubicBezTo>
                    <a:pt x="5" y="34"/>
                    <a:pt x="9" y="39"/>
                    <a:pt x="14" y="42"/>
                  </a:cubicBezTo>
                  <a:cubicBezTo>
                    <a:pt x="29" y="49"/>
                    <a:pt x="12" y="15"/>
                    <a:pt x="17"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10" name="Freeform 59">
              <a:extLst>
                <a:ext uri="{FF2B5EF4-FFF2-40B4-BE49-F238E27FC236}">
                  <a16:creationId xmlns:a16="http://schemas.microsoft.com/office/drawing/2014/main" id="{C45DAB35-5459-184A-BBE2-8820736BA6E5}"/>
                </a:ext>
              </a:extLst>
            </p:cNvPr>
            <p:cNvSpPr>
              <a:spLocks/>
            </p:cNvSpPr>
            <p:nvPr/>
          </p:nvSpPr>
          <p:spPr bwMode="auto">
            <a:xfrm>
              <a:off x="3949701" y="5854700"/>
              <a:ext cx="36513" cy="92075"/>
            </a:xfrm>
            <a:custGeom>
              <a:avLst/>
              <a:gdLst>
                <a:gd name="T0" fmla="*/ 4 w 11"/>
                <a:gd name="T1" fmla="*/ 0 h 29"/>
                <a:gd name="T2" fmla="*/ 7 w 11"/>
                <a:gd name="T3" fmla="*/ 0 h 29"/>
                <a:gd name="T4" fmla="*/ 9 w 11"/>
                <a:gd name="T5" fmla="*/ 17 h 29"/>
                <a:gd name="T6" fmla="*/ 11 w 11"/>
                <a:gd name="T7" fmla="*/ 29 h 29"/>
                <a:gd name="T8" fmla="*/ 6 w 11"/>
                <a:gd name="T9" fmla="*/ 24 h 29"/>
                <a:gd name="T10" fmla="*/ 2 w 11"/>
                <a:gd name="T11" fmla="*/ 17 h 29"/>
                <a:gd name="T12" fmla="*/ 1 w 11"/>
                <a:gd name="T13" fmla="*/ 6 h 29"/>
                <a:gd name="T14" fmla="*/ 2 w 11"/>
                <a:gd name="T15" fmla="*/ 1 h 29"/>
                <a:gd name="T16" fmla="*/ 4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4" y="0"/>
                  </a:moveTo>
                  <a:cubicBezTo>
                    <a:pt x="5" y="0"/>
                    <a:pt x="6" y="0"/>
                    <a:pt x="7" y="0"/>
                  </a:cubicBezTo>
                  <a:cubicBezTo>
                    <a:pt x="6" y="5"/>
                    <a:pt x="8" y="11"/>
                    <a:pt x="9" y="17"/>
                  </a:cubicBezTo>
                  <a:cubicBezTo>
                    <a:pt x="10" y="22"/>
                    <a:pt x="11" y="27"/>
                    <a:pt x="11" y="29"/>
                  </a:cubicBezTo>
                  <a:cubicBezTo>
                    <a:pt x="10" y="29"/>
                    <a:pt x="6" y="25"/>
                    <a:pt x="6" y="24"/>
                  </a:cubicBezTo>
                  <a:cubicBezTo>
                    <a:pt x="4" y="22"/>
                    <a:pt x="3" y="20"/>
                    <a:pt x="2" y="17"/>
                  </a:cubicBezTo>
                  <a:cubicBezTo>
                    <a:pt x="1" y="13"/>
                    <a:pt x="0" y="9"/>
                    <a:pt x="1" y="6"/>
                  </a:cubicBezTo>
                  <a:cubicBezTo>
                    <a:pt x="1" y="4"/>
                    <a:pt x="1" y="2"/>
                    <a:pt x="2" y="1"/>
                  </a:cubicBezTo>
                  <a:cubicBezTo>
                    <a:pt x="2" y="1"/>
                    <a:pt x="3" y="0"/>
                    <a:pt x="4"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11" name="Freeform 60">
              <a:extLst>
                <a:ext uri="{FF2B5EF4-FFF2-40B4-BE49-F238E27FC236}">
                  <a16:creationId xmlns:a16="http://schemas.microsoft.com/office/drawing/2014/main" id="{148A91A4-FF0C-D94C-85AA-31D31E9E8255}"/>
                </a:ext>
              </a:extLst>
            </p:cNvPr>
            <p:cNvSpPr>
              <a:spLocks/>
            </p:cNvSpPr>
            <p:nvPr/>
          </p:nvSpPr>
          <p:spPr bwMode="auto">
            <a:xfrm>
              <a:off x="4237038" y="5826125"/>
              <a:ext cx="92075" cy="155575"/>
            </a:xfrm>
            <a:custGeom>
              <a:avLst/>
              <a:gdLst>
                <a:gd name="T0" fmla="*/ 12 w 29"/>
                <a:gd name="T1" fmla="*/ 7 h 49"/>
                <a:gd name="T2" fmla="*/ 26 w 29"/>
                <a:gd name="T3" fmla="*/ 27 h 49"/>
                <a:gd name="T4" fmla="*/ 15 w 29"/>
                <a:gd name="T5" fmla="*/ 42 h 49"/>
                <a:gd name="T6" fmla="*/ 12 w 29"/>
                <a:gd name="T7" fmla="*/ 7 h 49"/>
              </a:gdLst>
              <a:ahLst/>
              <a:cxnLst>
                <a:cxn ang="0">
                  <a:pos x="T0" y="T1"/>
                </a:cxn>
                <a:cxn ang="0">
                  <a:pos x="T2" y="T3"/>
                </a:cxn>
                <a:cxn ang="0">
                  <a:pos x="T4" y="T5"/>
                </a:cxn>
                <a:cxn ang="0">
                  <a:pos x="T6" y="T7"/>
                </a:cxn>
              </a:cxnLst>
              <a:rect l="0" t="0" r="r" b="b"/>
              <a:pathLst>
                <a:path w="29" h="49">
                  <a:moveTo>
                    <a:pt x="12" y="7"/>
                  </a:moveTo>
                  <a:cubicBezTo>
                    <a:pt x="29" y="0"/>
                    <a:pt x="29" y="16"/>
                    <a:pt x="26" y="27"/>
                  </a:cubicBezTo>
                  <a:cubicBezTo>
                    <a:pt x="24" y="34"/>
                    <a:pt x="20" y="39"/>
                    <a:pt x="15" y="42"/>
                  </a:cubicBezTo>
                  <a:cubicBezTo>
                    <a:pt x="0" y="49"/>
                    <a:pt x="17" y="15"/>
                    <a:pt x="12"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12" name="Freeform 61">
              <a:extLst>
                <a:ext uri="{FF2B5EF4-FFF2-40B4-BE49-F238E27FC236}">
                  <a16:creationId xmlns:a16="http://schemas.microsoft.com/office/drawing/2014/main" id="{D3688B58-2B75-E548-B482-6A91A325B401}"/>
                </a:ext>
              </a:extLst>
            </p:cNvPr>
            <p:cNvSpPr>
              <a:spLocks/>
            </p:cNvSpPr>
            <p:nvPr/>
          </p:nvSpPr>
          <p:spPr bwMode="auto">
            <a:xfrm>
              <a:off x="4278313" y="5854700"/>
              <a:ext cx="34925" cy="92075"/>
            </a:xfrm>
            <a:custGeom>
              <a:avLst/>
              <a:gdLst>
                <a:gd name="T0" fmla="*/ 7 w 11"/>
                <a:gd name="T1" fmla="*/ 0 h 29"/>
                <a:gd name="T2" fmla="*/ 4 w 11"/>
                <a:gd name="T3" fmla="*/ 0 h 29"/>
                <a:gd name="T4" fmla="*/ 2 w 11"/>
                <a:gd name="T5" fmla="*/ 17 h 29"/>
                <a:gd name="T6" fmla="*/ 0 w 11"/>
                <a:gd name="T7" fmla="*/ 29 h 29"/>
                <a:gd name="T8" fmla="*/ 5 w 11"/>
                <a:gd name="T9" fmla="*/ 24 h 29"/>
                <a:gd name="T10" fmla="*/ 9 w 11"/>
                <a:gd name="T11" fmla="*/ 17 h 29"/>
                <a:gd name="T12" fmla="*/ 10 w 11"/>
                <a:gd name="T13" fmla="*/ 6 h 29"/>
                <a:gd name="T14" fmla="*/ 9 w 11"/>
                <a:gd name="T15" fmla="*/ 1 h 29"/>
                <a:gd name="T16" fmla="*/ 7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7" y="0"/>
                  </a:moveTo>
                  <a:cubicBezTo>
                    <a:pt x="6" y="0"/>
                    <a:pt x="5" y="0"/>
                    <a:pt x="4" y="0"/>
                  </a:cubicBezTo>
                  <a:cubicBezTo>
                    <a:pt x="5" y="5"/>
                    <a:pt x="3" y="11"/>
                    <a:pt x="2" y="17"/>
                  </a:cubicBezTo>
                  <a:cubicBezTo>
                    <a:pt x="1" y="22"/>
                    <a:pt x="0" y="27"/>
                    <a:pt x="0" y="29"/>
                  </a:cubicBezTo>
                  <a:cubicBezTo>
                    <a:pt x="1" y="29"/>
                    <a:pt x="5" y="25"/>
                    <a:pt x="5" y="24"/>
                  </a:cubicBezTo>
                  <a:cubicBezTo>
                    <a:pt x="7" y="22"/>
                    <a:pt x="8" y="20"/>
                    <a:pt x="9" y="17"/>
                  </a:cubicBezTo>
                  <a:cubicBezTo>
                    <a:pt x="10" y="13"/>
                    <a:pt x="11" y="9"/>
                    <a:pt x="10" y="6"/>
                  </a:cubicBezTo>
                  <a:cubicBezTo>
                    <a:pt x="10" y="4"/>
                    <a:pt x="10" y="2"/>
                    <a:pt x="9" y="1"/>
                  </a:cubicBezTo>
                  <a:cubicBezTo>
                    <a:pt x="8" y="1"/>
                    <a:pt x="8" y="0"/>
                    <a:pt x="7"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13" name="Freeform 62">
              <a:extLst>
                <a:ext uri="{FF2B5EF4-FFF2-40B4-BE49-F238E27FC236}">
                  <a16:creationId xmlns:a16="http://schemas.microsoft.com/office/drawing/2014/main" id="{C407E04C-A948-634C-914E-62626490E3C1}"/>
                </a:ext>
              </a:extLst>
            </p:cNvPr>
            <p:cNvSpPr>
              <a:spLocks/>
            </p:cNvSpPr>
            <p:nvPr/>
          </p:nvSpPr>
          <p:spPr bwMode="auto">
            <a:xfrm>
              <a:off x="3949701" y="5664200"/>
              <a:ext cx="363538" cy="439738"/>
            </a:xfrm>
            <a:custGeom>
              <a:avLst/>
              <a:gdLst>
                <a:gd name="T0" fmla="*/ 38 w 114"/>
                <a:gd name="T1" fmla="*/ 0 h 138"/>
                <a:gd name="T2" fmla="*/ 76 w 114"/>
                <a:gd name="T3" fmla="*/ 0 h 138"/>
                <a:gd name="T4" fmla="*/ 111 w 114"/>
                <a:gd name="T5" fmla="*/ 35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5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5"/>
                  </a:cubicBezTo>
                  <a:cubicBezTo>
                    <a:pt x="104" y="84"/>
                    <a:pt x="104" y="84"/>
                    <a:pt x="104" y="84"/>
                  </a:cubicBezTo>
                  <a:cubicBezTo>
                    <a:pt x="102" y="98"/>
                    <a:pt x="96" y="112"/>
                    <a:pt x="88" y="122"/>
                  </a:cubicBezTo>
                  <a:cubicBezTo>
                    <a:pt x="81" y="132"/>
                    <a:pt x="72" y="138"/>
                    <a:pt x="57" y="138"/>
                  </a:cubicBezTo>
                  <a:cubicBezTo>
                    <a:pt x="57" y="138"/>
                    <a:pt x="57" y="138"/>
                    <a:pt x="57" y="138"/>
                  </a:cubicBezTo>
                  <a:cubicBezTo>
                    <a:pt x="42" y="138"/>
                    <a:pt x="33" y="132"/>
                    <a:pt x="26" y="122"/>
                  </a:cubicBezTo>
                  <a:cubicBezTo>
                    <a:pt x="17" y="111"/>
                    <a:pt x="12" y="97"/>
                    <a:pt x="10" y="84"/>
                  </a:cubicBezTo>
                  <a:cubicBezTo>
                    <a:pt x="3" y="35"/>
                    <a:pt x="3" y="35"/>
                    <a:pt x="3" y="35"/>
                  </a:cubicBezTo>
                  <a:cubicBezTo>
                    <a:pt x="0" y="16"/>
                    <a:pt x="19" y="0"/>
                    <a:pt x="38" y="0"/>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14" name="Freeform 63">
              <a:extLst>
                <a:ext uri="{FF2B5EF4-FFF2-40B4-BE49-F238E27FC236}">
                  <a16:creationId xmlns:a16="http://schemas.microsoft.com/office/drawing/2014/main" id="{72523DE7-61AB-E840-91AC-7BBF908D3128}"/>
                </a:ext>
              </a:extLst>
            </p:cNvPr>
            <p:cNvSpPr>
              <a:spLocks/>
            </p:cNvSpPr>
            <p:nvPr/>
          </p:nvSpPr>
          <p:spPr bwMode="auto">
            <a:xfrm>
              <a:off x="3819526" y="6157913"/>
              <a:ext cx="625475" cy="690563"/>
            </a:xfrm>
            <a:custGeom>
              <a:avLst/>
              <a:gdLst>
                <a:gd name="T0" fmla="*/ 26 w 196"/>
                <a:gd name="T1" fmla="*/ 204 h 217"/>
                <a:gd name="T2" fmla="*/ 0 w 196"/>
                <a:gd name="T3" fmla="*/ 23 h 217"/>
                <a:gd name="T4" fmla="*/ 60 w 196"/>
                <a:gd name="T5" fmla="*/ 0 h 217"/>
                <a:gd name="T6" fmla="*/ 98 w 196"/>
                <a:gd name="T7" fmla="*/ 75 h 217"/>
                <a:gd name="T8" fmla="*/ 136 w 196"/>
                <a:gd name="T9" fmla="*/ 0 h 217"/>
                <a:gd name="T10" fmla="*/ 196 w 196"/>
                <a:gd name="T11" fmla="*/ 23 h 217"/>
                <a:gd name="T12" fmla="*/ 170 w 196"/>
                <a:gd name="T13" fmla="*/ 205 h 217"/>
                <a:gd name="T14" fmla="*/ 99 w 196"/>
                <a:gd name="T15" fmla="*/ 217 h 217"/>
                <a:gd name="T16" fmla="*/ 99 w 196"/>
                <a:gd name="T17" fmla="*/ 217 h 217"/>
                <a:gd name="T18" fmla="*/ 26 w 196"/>
                <a:gd name="T19" fmla="*/ 20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17">
                  <a:moveTo>
                    <a:pt x="26" y="204"/>
                  </a:moveTo>
                  <a:cubicBezTo>
                    <a:pt x="21" y="154"/>
                    <a:pt x="6" y="63"/>
                    <a:pt x="0" y="23"/>
                  </a:cubicBezTo>
                  <a:cubicBezTo>
                    <a:pt x="21" y="12"/>
                    <a:pt x="38" y="6"/>
                    <a:pt x="60" y="0"/>
                  </a:cubicBezTo>
                  <a:cubicBezTo>
                    <a:pt x="98" y="75"/>
                    <a:pt x="98" y="75"/>
                    <a:pt x="98" y="75"/>
                  </a:cubicBezTo>
                  <a:cubicBezTo>
                    <a:pt x="136" y="0"/>
                    <a:pt x="136" y="0"/>
                    <a:pt x="136" y="0"/>
                  </a:cubicBezTo>
                  <a:cubicBezTo>
                    <a:pt x="158" y="6"/>
                    <a:pt x="175" y="12"/>
                    <a:pt x="196" y="23"/>
                  </a:cubicBezTo>
                  <a:cubicBezTo>
                    <a:pt x="190" y="63"/>
                    <a:pt x="175" y="155"/>
                    <a:pt x="170" y="205"/>
                  </a:cubicBezTo>
                  <a:cubicBezTo>
                    <a:pt x="148" y="212"/>
                    <a:pt x="124" y="217"/>
                    <a:pt x="99" y="217"/>
                  </a:cubicBezTo>
                  <a:cubicBezTo>
                    <a:pt x="99" y="217"/>
                    <a:pt x="99" y="217"/>
                    <a:pt x="99" y="217"/>
                  </a:cubicBezTo>
                  <a:cubicBezTo>
                    <a:pt x="73" y="217"/>
                    <a:pt x="49" y="212"/>
                    <a:pt x="26" y="20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15" name="Freeform 64">
              <a:extLst>
                <a:ext uri="{FF2B5EF4-FFF2-40B4-BE49-F238E27FC236}">
                  <a16:creationId xmlns:a16="http://schemas.microsoft.com/office/drawing/2014/main" id="{B0D8889E-857B-744D-9158-CF07C4292215}"/>
                </a:ext>
              </a:extLst>
            </p:cNvPr>
            <p:cNvSpPr>
              <a:spLocks/>
            </p:cNvSpPr>
            <p:nvPr/>
          </p:nvSpPr>
          <p:spPr bwMode="auto">
            <a:xfrm>
              <a:off x="3995738" y="6157913"/>
              <a:ext cx="273050" cy="269875"/>
            </a:xfrm>
            <a:custGeom>
              <a:avLst/>
              <a:gdLst>
                <a:gd name="T0" fmla="*/ 0 w 86"/>
                <a:gd name="T1" fmla="*/ 1 h 85"/>
                <a:gd name="T2" fmla="*/ 5 w 86"/>
                <a:gd name="T3" fmla="*/ 0 h 85"/>
                <a:gd name="T4" fmla="*/ 43 w 86"/>
                <a:gd name="T5" fmla="*/ 75 h 85"/>
                <a:gd name="T6" fmla="*/ 81 w 86"/>
                <a:gd name="T7" fmla="*/ 0 h 85"/>
                <a:gd name="T8" fmla="*/ 86 w 86"/>
                <a:gd name="T9" fmla="*/ 1 h 85"/>
                <a:gd name="T10" fmla="*/ 47 w 86"/>
                <a:gd name="T11" fmla="*/ 77 h 85"/>
                <a:gd name="T12" fmla="*/ 43 w 86"/>
                <a:gd name="T13" fmla="*/ 85 h 85"/>
                <a:gd name="T14" fmla="*/ 39 w 86"/>
                <a:gd name="T15" fmla="*/ 77 h 85"/>
                <a:gd name="T16" fmla="*/ 0 w 86"/>
                <a:gd name="T17" fmla="*/ 1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 h="85">
                  <a:moveTo>
                    <a:pt x="0" y="1"/>
                  </a:moveTo>
                  <a:cubicBezTo>
                    <a:pt x="2" y="1"/>
                    <a:pt x="3" y="0"/>
                    <a:pt x="5" y="0"/>
                  </a:cubicBezTo>
                  <a:cubicBezTo>
                    <a:pt x="43" y="75"/>
                    <a:pt x="43" y="75"/>
                    <a:pt x="43" y="75"/>
                  </a:cubicBezTo>
                  <a:cubicBezTo>
                    <a:pt x="81" y="0"/>
                    <a:pt x="81" y="0"/>
                    <a:pt x="81" y="0"/>
                  </a:cubicBezTo>
                  <a:cubicBezTo>
                    <a:pt x="83" y="0"/>
                    <a:pt x="84" y="1"/>
                    <a:pt x="86" y="1"/>
                  </a:cubicBezTo>
                  <a:cubicBezTo>
                    <a:pt x="47" y="77"/>
                    <a:pt x="47" y="77"/>
                    <a:pt x="47" y="77"/>
                  </a:cubicBezTo>
                  <a:cubicBezTo>
                    <a:pt x="43" y="85"/>
                    <a:pt x="43" y="85"/>
                    <a:pt x="43" y="85"/>
                  </a:cubicBezTo>
                  <a:cubicBezTo>
                    <a:pt x="39" y="77"/>
                    <a:pt x="39" y="77"/>
                    <a:pt x="39" y="77"/>
                  </a:cubicBezTo>
                  <a:cubicBezTo>
                    <a:pt x="0" y="1"/>
                    <a:pt x="0" y="1"/>
                    <a:pt x="0" y="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16" name="Freeform 65">
              <a:extLst>
                <a:ext uri="{FF2B5EF4-FFF2-40B4-BE49-F238E27FC236}">
                  <a16:creationId xmlns:a16="http://schemas.microsoft.com/office/drawing/2014/main" id="{F73AADE4-4E14-4A40-B89E-2ED6E63E0C10}"/>
                </a:ext>
              </a:extLst>
            </p:cNvPr>
            <p:cNvSpPr>
              <a:spLocks/>
            </p:cNvSpPr>
            <p:nvPr/>
          </p:nvSpPr>
          <p:spPr bwMode="auto">
            <a:xfrm>
              <a:off x="3914776" y="5568950"/>
              <a:ext cx="434975" cy="368300"/>
            </a:xfrm>
            <a:custGeom>
              <a:avLst/>
              <a:gdLst>
                <a:gd name="T0" fmla="*/ 68 w 136"/>
                <a:gd name="T1" fmla="*/ 71 h 116"/>
                <a:gd name="T2" fmla="*/ 53 w 136"/>
                <a:gd name="T3" fmla="*/ 70 h 116"/>
                <a:gd name="T4" fmla="*/ 52 w 136"/>
                <a:gd name="T5" fmla="*/ 41 h 116"/>
                <a:gd name="T6" fmla="*/ 45 w 136"/>
                <a:gd name="T7" fmla="*/ 69 h 116"/>
                <a:gd name="T8" fmla="*/ 27 w 136"/>
                <a:gd name="T9" fmla="*/ 69 h 116"/>
                <a:gd name="T10" fmla="*/ 21 w 136"/>
                <a:gd name="T11" fmla="*/ 116 h 116"/>
                <a:gd name="T12" fmla="*/ 33 w 136"/>
                <a:gd name="T13" fmla="*/ 14 h 116"/>
                <a:gd name="T14" fmla="*/ 103 w 136"/>
                <a:gd name="T15" fmla="*/ 14 h 116"/>
                <a:gd name="T16" fmla="*/ 115 w 136"/>
                <a:gd name="T17" fmla="*/ 116 h 116"/>
                <a:gd name="T18" fmla="*/ 109 w 136"/>
                <a:gd name="T19" fmla="*/ 69 h 116"/>
                <a:gd name="T20" fmla="*/ 68 w 136"/>
                <a:gd name="T21" fmla="*/ 7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6" h="116">
                  <a:moveTo>
                    <a:pt x="68" y="71"/>
                  </a:moveTo>
                  <a:cubicBezTo>
                    <a:pt x="62" y="71"/>
                    <a:pt x="58" y="71"/>
                    <a:pt x="53" y="70"/>
                  </a:cubicBezTo>
                  <a:cubicBezTo>
                    <a:pt x="50" y="62"/>
                    <a:pt x="49" y="54"/>
                    <a:pt x="52" y="41"/>
                  </a:cubicBezTo>
                  <a:cubicBezTo>
                    <a:pt x="52" y="41"/>
                    <a:pt x="44" y="53"/>
                    <a:pt x="45" y="69"/>
                  </a:cubicBezTo>
                  <a:cubicBezTo>
                    <a:pt x="39" y="67"/>
                    <a:pt x="33" y="70"/>
                    <a:pt x="27" y="69"/>
                  </a:cubicBezTo>
                  <a:cubicBezTo>
                    <a:pt x="21" y="79"/>
                    <a:pt x="20" y="97"/>
                    <a:pt x="21" y="116"/>
                  </a:cubicBezTo>
                  <a:cubicBezTo>
                    <a:pt x="0" y="78"/>
                    <a:pt x="7" y="34"/>
                    <a:pt x="33" y="14"/>
                  </a:cubicBezTo>
                  <a:cubicBezTo>
                    <a:pt x="53" y="0"/>
                    <a:pt x="83" y="0"/>
                    <a:pt x="103" y="14"/>
                  </a:cubicBezTo>
                  <a:cubicBezTo>
                    <a:pt x="128" y="33"/>
                    <a:pt x="136" y="78"/>
                    <a:pt x="115" y="116"/>
                  </a:cubicBezTo>
                  <a:cubicBezTo>
                    <a:pt x="116" y="97"/>
                    <a:pt x="115" y="79"/>
                    <a:pt x="109" y="69"/>
                  </a:cubicBezTo>
                  <a:cubicBezTo>
                    <a:pt x="96" y="72"/>
                    <a:pt x="82" y="71"/>
                    <a:pt x="68" y="71"/>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grpSp>
        <p:nvGrpSpPr>
          <p:cNvPr id="117" name="Group 116">
            <a:extLst>
              <a:ext uri="{FF2B5EF4-FFF2-40B4-BE49-F238E27FC236}">
                <a16:creationId xmlns:a16="http://schemas.microsoft.com/office/drawing/2014/main" id="{8022CB33-71AB-9645-829A-4DCB8BDC64BD}"/>
              </a:ext>
            </a:extLst>
          </p:cNvPr>
          <p:cNvGrpSpPr>
            <a:grpSpLocks noChangeAspect="1"/>
          </p:cNvGrpSpPr>
          <p:nvPr/>
        </p:nvGrpSpPr>
        <p:grpSpPr>
          <a:xfrm>
            <a:off x="6463422" y="5922864"/>
            <a:ext cx="836631" cy="835759"/>
            <a:chOff x="5069815" y="1676599"/>
            <a:chExt cx="788060" cy="787236"/>
          </a:xfrm>
        </p:grpSpPr>
        <p:sp>
          <p:nvSpPr>
            <p:cNvPr id="118" name="Oval 895">
              <a:extLst>
                <a:ext uri="{FF2B5EF4-FFF2-40B4-BE49-F238E27FC236}">
                  <a16:creationId xmlns:a16="http://schemas.microsoft.com/office/drawing/2014/main" id="{7D5F1464-E528-2546-8614-660113377622}"/>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119" name="Freeform 709">
              <a:extLst>
                <a:ext uri="{FF2B5EF4-FFF2-40B4-BE49-F238E27FC236}">
                  <a16:creationId xmlns:a16="http://schemas.microsoft.com/office/drawing/2014/main" id="{4C35014B-5F9C-4E49-AFD5-3FEE5D4CE2D5}"/>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20" name="Freeform 710">
              <a:extLst>
                <a:ext uri="{FF2B5EF4-FFF2-40B4-BE49-F238E27FC236}">
                  <a16:creationId xmlns:a16="http://schemas.microsoft.com/office/drawing/2014/main" id="{DBA48881-ABC2-BA46-9F8E-9E7121096AB9}"/>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21" name="Freeform 711">
              <a:extLst>
                <a:ext uri="{FF2B5EF4-FFF2-40B4-BE49-F238E27FC236}">
                  <a16:creationId xmlns:a16="http://schemas.microsoft.com/office/drawing/2014/main" id="{2EFCC0EE-A61A-1145-83E2-FC5B49701016}"/>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22" name="Freeform 712">
              <a:extLst>
                <a:ext uri="{FF2B5EF4-FFF2-40B4-BE49-F238E27FC236}">
                  <a16:creationId xmlns:a16="http://schemas.microsoft.com/office/drawing/2014/main" id="{6A262143-E4C0-C94C-AAFE-7DA1872EF38F}"/>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23" name="Freeform 713">
              <a:extLst>
                <a:ext uri="{FF2B5EF4-FFF2-40B4-BE49-F238E27FC236}">
                  <a16:creationId xmlns:a16="http://schemas.microsoft.com/office/drawing/2014/main" id="{A28AE6FF-73F4-614B-B225-90ABF584CB43}"/>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24" name="Rectangle 714">
              <a:extLst>
                <a:ext uri="{FF2B5EF4-FFF2-40B4-BE49-F238E27FC236}">
                  <a16:creationId xmlns:a16="http://schemas.microsoft.com/office/drawing/2014/main" id="{E68364F6-D329-4B4E-9BA0-7319E88D7183}"/>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25" name="Freeform 715">
              <a:extLst>
                <a:ext uri="{FF2B5EF4-FFF2-40B4-BE49-F238E27FC236}">
                  <a16:creationId xmlns:a16="http://schemas.microsoft.com/office/drawing/2014/main" id="{D9EB0E15-CD8C-3046-B39C-1AA698A5C274}"/>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26" name="Freeform 716">
              <a:extLst>
                <a:ext uri="{FF2B5EF4-FFF2-40B4-BE49-F238E27FC236}">
                  <a16:creationId xmlns:a16="http://schemas.microsoft.com/office/drawing/2014/main" id="{05431545-F655-F347-B161-B226E012056D}"/>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27" name="Freeform 717">
              <a:extLst>
                <a:ext uri="{FF2B5EF4-FFF2-40B4-BE49-F238E27FC236}">
                  <a16:creationId xmlns:a16="http://schemas.microsoft.com/office/drawing/2014/main" id="{D317C294-F198-B34D-9BAE-93C6ADA0289D}"/>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28" name="Freeform 718">
              <a:extLst>
                <a:ext uri="{FF2B5EF4-FFF2-40B4-BE49-F238E27FC236}">
                  <a16:creationId xmlns:a16="http://schemas.microsoft.com/office/drawing/2014/main" id="{4775D43E-15DE-A140-BE40-851B982B8FEA}"/>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29" name="Freeform 719">
              <a:extLst>
                <a:ext uri="{FF2B5EF4-FFF2-40B4-BE49-F238E27FC236}">
                  <a16:creationId xmlns:a16="http://schemas.microsoft.com/office/drawing/2014/main" id="{928BFBC0-9503-F142-A272-7B671AB95A05}"/>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30" name="Freeform 720">
              <a:extLst>
                <a:ext uri="{FF2B5EF4-FFF2-40B4-BE49-F238E27FC236}">
                  <a16:creationId xmlns:a16="http://schemas.microsoft.com/office/drawing/2014/main" id="{DC199C81-FAB5-C543-B98B-FAB9742AD683}"/>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31" name="Freeform 721">
              <a:extLst>
                <a:ext uri="{FF2B5EF4-FFF2-40B4-BE49-F238E27FC236}">
                  <a16:creationId xmlns:a16="http://schemas.microsoft.com/office/drawing/2014/main" id="{F338CC28-7438-2343-B6C2-FBC61C496BC5}"/>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32" name="Oval 722">
              <a:extLst>
                <a:ext uri="{FF2B5EF4-FFF2-40B4-BE49-F238E27FC236}">
                  <a16:creationId xmlns:a16="http://schemas.microsoft.com/office/drawing/2014/main" id="{58F086E3-A23B-2340-BB9B-A989A8B79DB6}"/>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33" name="Oval 723">
              <a:extLst>
                <a:ext uri="{FF2B5EF4-FFF2-40B4-BE49-F238E27FC236}">
                  <a16:creationId xmlns:a16="http://schemas.microsoft.com/office/drawing/2014/main" id="{D8D33A59-A3FD-5842-9389-DDD001FF141C}"/>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34" name="Oval 724">
              <a:extLst>
                <a:ext uri="{FF2B5EF4-FFF2-40B4-BE49-F238E27FC236}">
                  <a16:creationId xmlns:a16="http://schemas.microsoft.com/office/drawing/2014/main" id="{6F57BD7A-18B7-F94A-9594-DF9D4E068DF9}"/>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35" name="Oval 725">
              <a:extLst>
                <a:ext uri="{FF2B5EF4-FFF2-40B4-BE49-F238E27FC236}">
                  <a16:creationId xmlns:a16="http://schemas.microsoft.com/office/drawing/2014/main" id="{B7FA91CF-C53B-9A40-8E3F-35738EFDB7FB}"/>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36" name="Freeform 726">
              <a:extLst>
                <a:ext uri="{FF2B5EF4-FFF2-40B4-BE49-F238E27FC236}">
                  <a16:creationId xmlns:a16="http://schemas.microsoft.com/office/drawing/2014/main" id="{DD3C1D0C-E1D7-7744-8AAA-EACF10EAAE0D}"/>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37" name="Freeform 727">
              <a:extLst>
                <a:ext uri="{FF2B5EF4-FFF2-40B4-BE49-F238E27FC236}">
                  <a16:creationId xmlns:a16="http://schemas.microsoft.com/office/drawing/2014/main" id="{FBA032AB-129E-A449-BABA-17CEC4D18EB0}"/>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38" name="Freeform 728">
              <a:extLst>
                <a:ext uri="{FF2B5EF4-FFF2-40B4-BE49-F238E27FC236}">
                  <a16:creationId xmlns:a16="http://schemas.microsoft.com/office/drawing/2014/main" id="{91E0F477-1BB3-7445-A181-31E224E01EEF}"/>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39" name="Freeform 729">
              <a:extLst>
                <a:ext uri="{FF2B5EF4-FFF2-40B4-BE49-F238E27FC236}">
                  <a16:creationId xmlns:a16="http://schemas.microsoft.com/office/drawing/2014/main" id="{DF56BDB1-517E-504F-86C3-F2BD47DCFDC4}"/>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40" name="Oval 730">
              <a:extLst>
                <a:ext uri="{FF2B5EF4-FFF2-40B4-BE49-F238E27FC236}">
                  <a16:creationId xmlns:a16="http://schemas.microsoft.com/office/drawing/2014/main" id="{3BD13B97-636F-AF4E-9EF0-99040A9F4CCB}"/>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41" name="Freeform 731">
              <a:extLst>
                <a:ext uri="{FF2B5EF4-FFF2-40B4-BE49-F238E27FC236}">
                  <a16:creationId xmlns:a16="http://schemas.microsoft.com/office/drawing/2014/main" id="{BFF41E7E-18CD-4E45-A7FD-16B0C4D961BA}"/>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42" name="Freeform 732">
              <a:extLst>
                <a:ext uri="{FF2B5EF4-FFF2-40B4-BE49-F238E27FC236}">
                  <a16:creationId xmlns:a16="http://schemas.microsoft.com/office/drawing/2014/main" id="{E92E6289-4BF1-C24C-BB8C-FBE3329713BD}"/>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43" name="Freeform 733">
              <a:extLst>
                <a:ext uri="{FF2B5EF4-FFF2-40B4-BE49-F238E27FC236}">
                  <a16:creationId xmlns:a16="http://schemas.microsoft.com/office/drawing/2014/main" id="{56BE8EB1-D982-DA4D-8A1F-FE8485C18D61}"/>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44" name="Freeform 734">
              <a:extLst>
                <a:ext uri="{FF2B5EF4-FFF2-40B4-BE49-F238E27FC236}">
                  <a16:creationId xmlns:a16="http://schemas.microsoft.com/office/drawing/2014/main" id="{618A8153-89F7-3346-95B5-E0306C9FDDDE}"/>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45" name="Freeform 735">
              <a:extLst>
                <a:ext uri="{FF2B5EF4-FFF2-40B4-BE49-F238E27FC236}">
                  <a16:creationId xmlns:a16="http://schemas.microsoft.com/office/drawing/2014/main" id="{1AC62CF2-1F5F-7E4D-A0BB-441540D1C322}"/>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93" name="Oval Callout 14">
            <a:extLst>
              <a:ext uri="{FF2B5EF4-FFF2-40B4-BE49-F238E27FC236}">
                <a16:creationId xmlns:a16="http://schemas.microsoft.com/office/drawing/2014/main" id="{ED910373-B05B-5C41-853F-48FA8B30F191}"/>
              </a:ext>
            </a:extLst>
          </p:cNvPr>
          <p:cNvSpPr/>
          <p:nvPr/>
        </p:nvSpPr>
        <p:spPr>
          <a:xfrm>
            <a:off x="9015413" y="4929187"/>
            <a:ext cx="2934797" cy="1779689"/>
          </a:xfrm>
          <a:prstGeom prst="wedgeRectCallout">
            <a:avLst>
              <a:gd name="adj1" fmla="val -72796"/>
              <a:gd name="adj2" fmla="val 19603"/>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GB" dirty="0">
                <a:solidFill>
                  <a:schemeClr val="bg1"/>
                </a:solidFill>
              </a:rPr>
              <a:t>How to support the nurses in any way - quite exasperating as I did not feel I was much use and they were so busy</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SALT, band 5, NCL</a:t>
            </a:r>
          </a:p>
        </p:txBody>
      </p:sp>
      <p:sp>
        <p:nvSpPr>
          <p:cNvPr id="92" name="Oval Callout 14">
            <a:extLst>
              <a:ext uri="{FF2B5EF4-FFF2-40B4-BE49-F238E27FC236}">
                <a16:creationId xmlns:a16="http://schemas.microsoft.com/office/drawing/2014/main" id="{FBBD28B3-3CB0-8543-9E04-64B2EC4285F3}"/>
              </a:ext>
            </a:extLst>
          </p:cNvPr>
          <p:cNvSpPr/>
          <p:nvPr/>
        </p:nvSpPr>
        <p:spPr>
          <a:xfrm>
            <a:off x="685765" y="5981692"/>
            <a:ext cx="5273675" cy="718104"/>
          </a:xfrm>
          <a:prstGeom prst="wedgeRectCallout">
            <a:avLst>
              <a:gd name="adj1" fmla="val 63664"/>
              <a:gd name="adj2" fmla="val -9931"/>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GB" dirty="0">
                <a:solidFill>
                  <a:schemeClr val="bg1"/>
                </a:solidFill>
              </a:rPr>
              <a:t>Probably just the environment. It was very overwhelming</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SALT, band 6, SWL</a:t>
            </a:r>
          </a:p>
        </p:txBody>
      </p:sp>
    </p:spTree>
    <p:extLst>
      <p:ext uri="{BB962C8B-B14F-4D97-AF65-F5344CB8AC3E}">
        <p14:creationId xmlns:p14="http://schemas.microsoft.com/office/powerpoint/2010/main" val="2827730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Group 36">
            <a:extLst>
              <a:ext uri="{FF2B5EF4-FFF2-40B4-BE49-F238E27FC236}">
                <a16:creationId xmlns:a16="http://schemas.microsoft.com/office/drawing/2014/main" id="{A14150B9-7085-224E-8CA3-CDACB578986F}"/>
              </a:ext>
            </a:extLst>
          </p:cNvPr>
          <p:cNvGrpSpPr>
            <a:grpSpLocks noChangeAspect="1"/>
          </p:cNvGrpSpPr>
          <p:nvPr/>
        </p:nvGrpSpPr>
        <p:grpSpPr>
          <a:xfrm>
            <a:off x="11146744" y="2327933"/>
            <a:ext cx="903051" cy="902068"/>
            <a:chOff x="3405188" y="1804988"/>
            <a:chExt cx="1454150" cy="1452563"/>
          </a:xfrm>
        </p:grpSpPr>
        <p:sp>
          <p:nvSpPr>
            <p:cNvPr id="39" name="Oval 166">
              <a:extLst>
                <a:ext uri="{FF2B5EF4-FFF2-40B4-BE49-F238E27FC236}">
                  <a16:creationId xmlns:a16="http://schemas.microsoft.com/office/drawing/2014/main" id="{1F74BABE-F058-4341-814C-AA5BB2435277}"/>
                </a:ext>
              </a:extLst>
            </p:cNvPr>
            <p:cNvSpPr>
              <a:spLocks noChangeArrowheads="1"/>
            </p:cNvSpPr>
            <p:nvPr/>
          </p:nvSpPr>
          <p:spPr bwMode="auto">
            <a:xfrm>
              <a:off x="3405188" y="1804988"/>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40" name="Freeform 153">
              <a:extLst>
                <a:ext uri="{FF2B5EF4-FFF2-40B4-BE49-F238E27FC236}">
                  <a16:creationId xmlns:a16="http://schemas.microsoft.com/office/drawing/2014/main" id="{28F8B062-BBAB-AD41-8797-DBA6B9FA12C9}"/>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1" name="Freeform 154">
              <a:extLst>
                <a:ext uri="{FF2B5EF4-FFF2-40B4-BE49-F238E27FC236}">
                  <a16:creationId xmlns:a16="http://schemas.microsoft.com/office/drawing/2014/main" id="{5FDF207A-F901-864E-B4A1-D99CFAB4B67F}"/>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2" name="Freeform 155">
              <a:extLst>
                <a:ext uri="{FF2B5EF4-FFF2-40B4-BE49-F238E27FC236}">
                  <a16:creationId xmlns:a16="http://schemas.microsoft.com/office/drawing/2014/main" id="{D18F47FD-50CD-9D40-A408-6F41A63AC5D2}"/>
                </a:ext>
              </a:extLst>
            </p:cNvPr>
            <p:cNvSpPr>
              <a:spLocks/>
            </p:cNvSpPr>
            <p:nvPr/>
          </p:nvSpPr>
          <p:spPr bwMode="auto">
            <a:xfrm>
              <a:off x="4037013" y="2767013"/>
              <a:ext cx="184150" cy="79375"/>
            </a:xfrm>
            <a:custGeom>
              <a:avLst/>
              <a:gdLst>
                <a:gd name="T0" fmla="*/ 0 w 116"/>
                <a:gd name="T1" fmla="*/ 0 h 50"/>
                <a:gd name="T2" fmla="*/ 116 w 116"/>
                <a:gd name="T3" fmla="*/ 0 h 50"/>
                <a:gd name="T4" fmla="*/ 116 w 116"/>
                <a:gd name="T5" fmla="*/ 50 h 50"/>
                <a:gd name="T6" fmla="*/ 0 w 116"/>
                <a:gd name="T7" fmla="*/ 50 h 50"/>
                <a:gd name="T8" fmla="*/ 0 w 116"/>
                <a:gd name="T9" fmla="*/ 0 h 50"/>
                <a:gd name="T10" fmla="*/ 0 w 116"/>
                <a:gd name="T11" fmla="*/ 0 h 50"/>
              </a:gdLst>
              <a:ahLst/>
              <a:cxnLst>
                <a:cxn ang="0">
                  <a:pos x="T0" y="T1"/>
                </a:cxn>
                <a:cxn ang="0">
                  <a:pos x="T2" y="T3"/>
                </a:cxn>
                <a:cxn ang="0">
                  <a:pos x="T4" y="T5"/>
                </a:cxn>
                <a:cxn ang="0">
                  <a:pos x="T6" y="T7"/>
                </a:cxn>
                <a:cxn ang="0">
                  <a:pos x="T8" y="T9"/>
                </a:cxn>
                <a:cxn ang="0">
                  <a:pos x="T10" y="T11"/>
                </a:cxn>
              </a:cxnLst>
              <a:rect l="0" t="0" r="r" b="b"/>
              <a:pathLst>
                <a:path w="116" h="50">
                  <a:moveTo>
                    <a:pt x="0" y="0"/>
                  </a:moveTo>
                  <a:lnTo>
                    <a:pt x="116" y="0"/>
                  </a:lnTo>
                  <a:lnTo>
                    <a:pt x="116" y="50"/>
                  </a:lnTo>
                  <a:lnTo>
                    <a:pt x="0" y="50"/>
                  </a:lnTo>
                  <a:lnTo>
                    <a:pt x="0" y="0"/>
                  </a:lnTo>
                  <a:lnTo>
                    <a:pt x="0" y="0"/>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3" name="Freeform 156">
              <a:extLst>
                <a:ext uri="{FF2B5EF4-FFF2-40B4-BE49-F238E27FC236}">
                  <a16:creationId xmlns:a16="http://schemas.microsoft.com/office/drawing/2014/main" id="{DA2B9A3E-3AFC-BE47-9F10-CE3F81358B8C}"/>
                </a:ext>
              </a:extLst>
            </p:cNvPr>
            <p:cNvSpPr>
              <a:spLocks/>
            </p:cNvSpPr>
            <p:nvPr/>
          </p:nvSpPr>
          <p:spPr bwMode="auto">
            <a:xfrm>
              <a:off x="4014788" y="2668588"/>
              <a:ext cx="231775" cy="349250"/>
            </a:xfrm>
            <a:custGeom>
              <a:avLst/>
              <a:gdLst>
                <a:gd name="T0" fmla="*/ 146 w 146"/>
                <a:gd name="T1" fmla="*/ 74 h 220"/>
                <a:gd name="T2" fmla="*/ 124 w 146"/>
                <a:gd name="T3" fmla="*/ 62 h 220"/>
                <a:gd name="T4" fmla="*/ 124 w 146"/>
                <a:gd name="T5" fmla="*/ 0 h 220"/>
                <a:gd name="T6" fmla="*/ 22 w 146"/>
                <a:gd name="T7" fmla="*/ 0 h 220"/>
                <a:gd name="T8" fmla="*/ 22 w 146"/>
                <a:gd name="T9" fmla="*/ 62 h 220"/>
                <a:gd name="T10" fmla="*/ 0 w 146"/>
                <a:gd name="T11" fmla="*/ 74 h 220"/>
                <a:gd name="T12" fmla="*/ 22 w 146"/>
                <a:gd name="T13" fmla="*/ 220 h 220"/>
                <a:gd name="T14" fmla="*/ 124 w 146"/>
                <a:gd name="T15" fmla="*/ 220 h 220"/>
                <a:gd name="T16" fmla="*/ 146 w 146"/>
                <a:gd name="T17" fmla="*/ 74 h 220"/>
                <a:gd name="T18" fmla="*/ 146 w 146"/>
                <a:gd name="T19" fmla="*/ 74 h 220"/>
                <a:gd name="T20" fmla="*/ 146 w 146"/>
                <a:gd name="T21" fmla="*/ 74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220">
                  <a:moveTo>
                    <a:pt x="146" y="74"/>
                  </a:moveTo>
                  <a:lnTo>
                    <a:pt x="124" y="62"/>
                  </a:lnTo>
                  <a:lnTo>
                    <a:pt x="124" y="0"/>
                  </a:lnTo>
                  <a:lnTo>
                    <a:pt x="22" y="0"/>
                  </a:lnTo>
                  <a:lnTo>
                    <a:pt x="22" y="62"/>
                  </a:lnTo>
                  <a:lnTo>
                    <a:pt x="0" y="74"/>
                  </a:lnTo>
                  <a:lnTo>
                    <a:pt x="22" y="220"/>
                  </a:lnTo>
                  <a:lnTo>
                    <a:pt x="124" y="220"/>
                  </a:lnTo>
                  <a:lnTo>
                    <a:pt x="146" y="74"/>
                  </a:lnTo>
                  <a:lnTo>
                    <a:pt x="146" y="74"/>
                  </a:lnTo>
                  <a:lnTo>
                    <a:pt x="146" y="74"/>
                  </a:lnTo>
                  <a:close/>
                </a:path>
              </a:pathLst>
            </a:custGeom>
            <a:solidFill>
              <a:srgbClr val="8D61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4" name="Oval 157">
              <a:extLst>
                <a:ext uri="{FF2B5EF4-FFF2-40B4-BE49-F238E27FC236}">
                  <a16:creationId xmlns:a16="http://schemas.microsoft.com/office/drawing/2014/main" id="{8AFF2D54-BFDC-B047-AEE0-46AE2C4FFE8C}"/>
                </a:ext>
              </a:extLst>
            </p:cNvPr>
            <p:cNvSpPr>
              <a:spLocks noChangeArrowheads="1"/>
            </p:cNvSpPr>
            <p:nvPr/>
          </p:nvSpPr>
          <p:spPr bwMode="auto">
            <a:xfrm>
              <a:off x="4116388" y="2992438"/>
              <a:ext cx="31750" cy="4445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5" name="Oval 158">
              <a:extLst>
                <a:ext uri="{FF2B5EF4-FFF2-40B4-BE49-F238E27FC236}">
                  <a16:creationId xmlns:a16="http://schemas.microsoft.com/office/drawing/2014/main" id="{2CDCB0BE-C2F9-214D-B8CF-F03D8D133B39}"/>
                </a:ext>
              </a:extLst>
            </p:cNvPr>
            <p:cNvSpPr>
              <a:spLocks noChangeArrowheads="1"/>
            </p:cNvSpPr>
            <p:nvPr/>
          </p:nvSpPr>
          <p:spPr bwMode="auto">
            <a:xfrm>
              <a:off x="4116388" y="2938463"/>
              <a:ext cx="31750" cy="3810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6" name="Freeform 159">
              <a:extLst>
                <a:ext uri="{FF2B5EF4-FFF2-40B4-BE49-F238E27FC236}">
                  <a16:creationId xmlns:a16="http://schemas.microsoft.com/office/drawing/2014/main" id="{5D549018-4AD1-7440-95AA-281950DB3859}"/>
                </a:ext>
              </a:extLst>
            </p:cNvPr>
            <p:cNvSpPr>
              <a:spLocks/>
            </p:cNvSpPr>
            <p:nvPr/>
          </p:nvSpPr>
          <p:spPr bwMode="auto">
            <a:xfrm>
              <a:off x="3995738" y="2767013"/>
              <a:ext cx="133350" cy="244475"/>
            </a:xfrm>
            <a:custGeom>
              <a:avLst/>
              <a:gdLst>
                <a:gd name="T0" fmla="*/ 13 w 42"/>
                <a:gd name="T1" fmla="*/ 0 h 77"/>
                <a:gd name="T2" fmla="*/ 0 w 42"/>
                <a:gd name="T3" fmla="*/ 3 h 77"/>
                <a:gd name="T4" fmla="*/ 42 w 42"/>
                <a:gd name="T5" fmla="*/ 49 h 77"/>
                <a:gd name="T6" fmla="*/ 13 w 42"/>
                <a:gd name="T7" fmla="*/ 0 h 77"/>
                <a:gd name="T8" fmla="*/ 13 w 42"/>
                <a:gd name="T9" fmla="*/ 0 h 77"/>
              </a:gdLst>
              <a:ahLst/>
              <a:cxnLst>
                <a:cxn ang="0">
                  <a:pos x="T0" y="T1"/>
                </a:cxn>
                <a:cxn ang="0">
                  <a:pos x="T2" y="T3"/>
                </a:cxn>
                <a:cxn ang="0">
                  <a:pos x="T4" y="T5"/>
                </a:cxn>
                <a:cxn ang="0">
                  <a:pos x="T6" y="T7"/>
                </a:cxn>
                <a:cxn ang="0">
                  <a:pos x="T8" y="T9"/>
                </a:cxn>
              </a:cxnLst>
              <a:rect l="0" t="0" r="r" b="b"/>
              <a:pathLst>
                <a:path w="42" h="77">
                  <a:moveTo>
                    <a:pt x="13" y="0"/>
                  </a:moveTo>
                  <a:cubicBezTo>
                    <a:pt x="13" y="0"/>
                    <a:pt x="4" y="3"/>
                    <a:pt x="0" y="3"/>
                  </a:cubicBezTo>
                  <a:cubicBezTo>
                    <a:pt x="1" y="28"/>
                    <a:pt x="6" y="77"/>
                    <a:pt x="42" y="49"/>
                  </a:cubicBezTo>
                  <a:cubicBezTo>
                    <a:pt x="13" y="0"/>
                    <a:pt x="13" y="0"/>
                    <a:pt x="13" y="0"/>
                  </a:cubicBezTo>
                  <a:cubicBezTo>
                    <a:pt x="13" y="0"/>
                    <a:pt x="13" y="0"/>
                    <a:pt x="13"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7" name="Freeform 160">
              <a:extLst>
                <a:ext uri="{FF2B5EF4-FFF2-40B4-BE49-F238E27FC236}">
                  <a16:creationId xmlns:a16="http://schemas.microsoft.com/office/drawing/2014/main" id="{C6BA3005-766B-AE42-88E6-C743FA64902C}"/>
                </a:ext>
              </a:extLst>
            </p:cNvPr>
            <p:cNvSpPr>
              <a:spLocks/>
            </p:cNvSpPr>
            <p:nvPr/>
          </p:nvSpPr>
          <p:spPr bwMode="auto">
            <a:xfrm>
              <a:off x="4129088" y="2767013"/>
              <a:ext cx="136525" cy="244475"/>
            </a:xfrm>
            <a:custGeom>
              <a:avLst/>
              <a:gdLst>
                <a:gd name="T0" fmla="*/ 30 w 43"/>
                <a:gd name="T1" fmla="*/ 0 h 77"/>
                <a:gd name="T2" fmla="*/ 43 w 43"/>
                <a:gd name="T3" fmla="*/ 3 h 77"/>
                <a:gd name="T4" fmla="*/ 0 w 43"/>
                <a:gd name="T5" fmla="*/ 49 h 77"/>
                <a:gd name="T6" fmla="*/ 30 w 43"/>
                <a:gd name="T7" fmla="*/ 0 h 77"/>
                <a:gd name="T8" fmla="*/ 30 w 43"/>
                <a:gd name="T9" fmla="*/ 0 h 77"/>
              </a:gdLst>
              <a:ahLst/>
              <a:cxnLst>
                <a:cxn ang="0">
                  <a:pos x="T0" y="T1"/>
                </a:cxn>
                <a:cxn ang="0">
                  <a:pos x="T2" y="T3"/>
                </a:cxn>
                <a:cxn ang="0">
                  <a:pos x="T4" y="T5"/>
                </a:cxn>
                <a:cxn ang="0">
                  <a:pos x="T6" y="T7"/>
                </a:cxn>
                <a:cxn ang="0">
                  <a:pos x="T8" y="T9"/>
                </a:cxn>
              </a:cxnLst>
              <a:rect l="0" t="0" r="r" b="b"/>
              <a:pathLst>
                <a:path w="43" h="77">
                  <a:moveTo>
                    <a:pt x="30" y="0"/>
                  </a:moveTo>
                  <a:cubicBezTo>
                    <a:pt x="30" y="0"/>
                    <a:pt x="40" y="3"/>
                    <a:pt x="43" y="3"/>
                  </a:cubicBezTo>
                  <a:cubicBezTo>
                    <a:pt x="43" y="28"/>
                    <a:pt x="37" y="77"/>
                    <a:pt x="0" y="49"/>
                  </a:cubicBezTo>
                  <a:cubicBezTo>
                    <a:pt x="30" y="0"/>
                    <a:pt x="30" y="0"/>
                    <a:pt x="30" y="0"/>
                  </a:cubicBezTo>
                  <a:cubicBezTo>
                    <a:pt x="30" y="0"/>
                    <a:pt x="30" y="0"/>
                    <a:pt x="30"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8" name="Freeform 161">
              <a:extLst>
                <a:ext uri="{FF2B5EF4-FFF2-40B4-BE49-F238E27FC236}">
                  <a16:creationId xmlns:a16="http://schemas.microsoft.com/office/drawing/2014/main" id="{AC2EB16C-1298-FB43-B165-C09574900F64}"/>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solidFill>
              <a:srgbClr val="A376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9" name="Freeform 162">
              <a:extLst>
                <a:ext uri="{FF2B5EF4-FFF2-40B4-BE49-F238E27FC236}">
                  <a16:creationId xmlns:a16="http://schemas.microsoft.com/office/drawing/2014/main" id="{9D1FDD8E-E246-EC47-B9CA-46A5BFFDD144}"/>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0" name="Freeform 163">
              <a:extLst>
                <a:ext uri="{FF2B5EF4-FFF2-40B4-BE49-F238E27FC236}">
                  <a16:creationId xmlns:a16="http://schemas.microsoft.com/office/drawing/2014/main" id="{3C7B9E10-A318-2644-8E17-4DD8138AD1B4}"/>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1" name="Freeform 164">
              <a:extLst>
                <a:ext uri="{FF2B5EF4-FFF2-40B4-BE49-F238E27FC236}">
                  <a16:creationId xmlns:a16="http://schemas.microsoft.com/office/drawing/2014/main" id="{3E3C5FB0-D4A6-2141-97E9-83FADDA74F11}"/>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2" name="Freeform 165">
              <a:extLst>
                <a:ext uri="{FF2B5EF4-FFF2-40B4-BE49-F238E27FC236}">
                  <a16:creationId xmlns:a16="http://schemas.microsoft.com/office/drawing/2014/main" id="{91DF4DAD-4848-D746-8302-445CD6250911}"/>
                </a:ext>
              </a:extLst>
            </p:cNvPr>
            <p:cNvSpPr>
              <a:spLocks/>
            </p:cNvSpPr>
            <p:nvPr/>
          </p:nvSpPr>
          <p:spPr bwMode="auto">
            <a:xfrm>
              <a:off x="3759201" y="2773363"/>
              <a:ext cx="746125" cy="484188"/>
            </a:xfrm>
            <a:custGeom>
              <a:avLst/>
              <a:gdLst>
                <a:gd name="T0" fmla="*/ 196 w 234"/>
                <a:gd name="T1" fmla="*/ 16 h 152"/>
                <a:gd name="T2" fmla="*/ 148 w 234"/>
                <a:gd name="T3" fmla="*/ 0 h 152"/>
                <a:gd name="T4" fmla="*/ 117 w 234"/>
                <a:gd name="T5" fmla="*/ 47 h 152"/>
                <a:gd name="T6" fmla="*/ 86 w 234"/>
                <a:gd name="T7" fmla="*/ 0 h 152"/>
                <a:gd name="T8" fmla="*/ 38 w 234"/>
                <a:gd name="T9" fmla="*/ 16 h 152"/>
                <a:gd name="T10" fmla="*/ 16 w 234"/>
                <a:gd name="T11" fmla="*/ 41 h 152"/>
                <a:gd name="T12" fmla="*/ 0 w 234"/>
                <a:gd name="T13" fmla="*/ 120 h 152"/>
                <a:gd name="T14" fmla="*/ 117 w 234"/>
                <a:gd name="T15" fmla="*/ 152 h 152"/>
                <a:gd name="T16" fmla="*/ 234 w 234"/>
                <a:gd name="T17" fmla="*/ 120 h 152"/>
                <a:gd name="T18" fmla="*/ 218 w 234"/>
                <a:gd name="T19" fmla="*/ 41 h 152"/>
                <a:gd name="T20" fmla="*/ 196 w 234"/>
                <a:gd name="T21" fmla="*/ 1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152">
                  <a:moveTo>
                    <a:pt x="196" y="16"/>
                  </a:moveTo>
                  <a:cubicBezTo>
                    <a:pt x="148" y="0"/>
                    <a:pt x="148" y="0"/>
                    <a:pt x="148" y="0"/>
                  </a:cubicBezTo>
                  <a:cubicBezTo>
                    <a:pt x="117" y="47"/>
                    <a:pt x="117" y="47"/>
                    <a:pt x="117" y="47"/>
                  </a:cubicBezTo>
                  <a:cubicBezTo>
                    <a:pt x="86" y="0"/>
                    <a:pt x="86" y="0"/>
                    <a:pt x="86" y="0"/>
                  </a:cubicBezTo>
                  <a:cubicBezTo>
                    <a:pt x="38" y="16"/>
                    <a:pt x="38" y="16"/>
                    <a:pt x="38" y="16"/>
                  </a:cubicBezTo>
                  <a:cubicBezTo>
                    <a:pt x="26" y="20"/>
                    <a:pt x="18" y="29"/>
                    <a:pt x="16" y="41"/>
                  </a:cubicBezTo>
                  <a:cubicBezTo>
                    <a:pt x="6" y="88"/>
                    <a:pt x="2" y="109"/>
                    <a:pt x="0" y="120"/>
                  </a:cubicBezTo>
                  <a:cubicBezTo>
                    <a:pt x="34" y="140"/>
                    <a:pt x="74" y="152"/>
                    <a:pt x="117" y="152"/>
                  </a:cubicBezTo>
                  <a:cubicBezTo>
                    <a:pt x="160" y="152"/>
                    <a:pt x="200" y="140"/>
                    <a:pt x="234" y="120"/>
                  </a:cubicBezTo>
                  <a:cubicBezTo>
                    <a:pt x="218" y="41"/>
                    <a:pt x="218" y="41"/>
                    <a:pt x="218" y="41"/>
                  </a:cubicBezTo>
                  <a:cubicBezTo>
                    <a:pt x="216" y="29"/>
                    <a:pt x="207" y="20"/>
                    <a:pt x="196"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Q5: What would you do differently if you had to go back to your initial redeployment?</a:t>
            </a: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Rectangle 2">
            <a:extLst>
              <a:ext uri="{FF2B5EF4-FFF2-40B4-BE49-F238E27FC236}">
                <a16:creationId xmlns:a16="http://schemas.microsoft.com/office/drawing/2014/main" id="{A70B5AF6-347C-2646-9D89-CFCDB3BE91CE}"/>
              </a:ext>
            </a:extLst>
          </p:cNvPr>
          <p:cNvSpPr/>
          <p:nvPr/>
        </p:nvSpPr>
        <p:spPr>
          <a:xfrm>
            <a:off x="5226993" y="1829406"/>
            <a:ext cx="6438635" cy="923330"/>
          </a:xfrm>
          <a:prstGeom prst="rect">
            <a:avLst/>
          </a:prstGeom>
        </p:spPr>
        <p:txBody>
          <a:bodyPr wrap="square">
            <a:spAutoFit/>
          </a:bodyPr>
          <a:lstStyle/>
          <a:p>
            <a:pPr marL="285750" indent="-285750">
              <a:buFont typeface="Arial" panose="020B0604020202020204" pitchFamily="34" charset="0"/>
              <a:buChar char="•"/>
            </a:pPr>
            <a:endParaRPr lang="en-GB" dirty="0"/>
          </a:p>
          <a:p>
            <a:br>
              <a:rPr lang="en-GB" dirty="0"/>
            </a:br>
            <a:endParaRPr lang="en-US" dirty="0"/>
          </a:p>
        </p:txBody>
      </p:sp>
      <p:graphicFrame>
        <p:nvGraphicFramePr>
          <p:cNvPr id="7" name="Table 4">
            <a:extLst>
              <a:ext uri="{FF2B5EF4-FFF2-40B4-BE49-F238E27FC236}">
                <a16:creationId xmlns:a16="http://schemas.microsoft.com/office/drawing/2014/main" id="{B5743C1F-034F-0B47-A03A-2237DD287D13}"/>
              </a:ext>
            </a:extLst>
          </p:cNvPr>
          <p:cNvGraphicFramePr>
            <a:graphicFrameLocks/>
          </p:cNvGraphicFramePr>
          <p:nvPr>
            <p:extLst>
              <p:ext uri="{D42A27DB-BD31-4B8C-83A1-F6EECF244321}">
                <p14:modId xmlns:p14="http://schemas.microsoft.com/office/powerpoint/2010/main" val="3167941585"/>
              </p:ext>
            </p:extLst>
          </p:nvPr>
        </p:nvGraphicFramePr>
        <p:xfrm>
          <a:off x="496298" y="1789104"/>
          <a:ext cx="4241773" cy="4492562"/>
        </p:xfrm>
        <a:graphic>
          <a:graphicData uri="http://schemas.openxmlformats.org/drawingml/2006/table">
            <a:tbl>
              <a:tblPr firstRow="1" bandRow="1">
                <a:tableStyleId>{5C22544A-7EE6-4342-B048-85BDC9FD1C3A}</a:tableStyleId>
              </a:tblPr>
              <a:tblGrid>
                <a:gridCol w="3657156">
                  <a:extLst>
                    <a:ext uri="{9D8B030D-6E8A-4147-A177-3AD203B41FA5}">
                      <a16:colId xmlns:a16="http://schemas.microsoft.com/office/drawing/2014/main" val="2905971348"/>
                    </a:ext>
                  </a:extLst>
                </a:gridCol>
                <a:gridCol w="584617">
                  <a:extLst>
                    <a:ext uri="{9D8B030D-6E8A-4147-A177-3AD203B41FA5}">
                      <a16:colId xmlns:a16="http://schemas.microsoft.com/office/drawing/2014/main" val="458933988"/>
                    </a:ext>
                  </a:extLst>
                </a:gridCol>
              </a:tblGrid>
              <a:tr h="370840">
                <a:tc>
                  <a:txBody>
                    <a:bodyPr/>
                    <a:lstStyle/>
                    <a:p>
                      <a:r>
                        <a:rPr lang="en-GB" dirty="0"/>
                        <a:t>Responses</a:t>
                      </a:r>
                    </a:p>
                  </a:txBody>
                  <a:tcPr/>
                </a:tc>
                <a:tc>
                  <a:txBody>
                    <a:bodyPr/>
                    <a:lstStyle/>
                    <a:p>
                      <a:r>
                        <a:rPr lang="en-GB" dirty="0"/>
                        <a:t>No.</a:t>
                      </a:r>
                    </a:p>
                  </a:txBody>
                  <a:tcPr/>
                </a:tc>
                <a:extLst>
                  <a:ext uri="{0D108BD9-81ED-4DB2-BD59-A6C34878D82A}">
                    <a16:rowId xmlns:a16="http://schemas.microsoft.com/office/drawing/2014/main" val="2069803141"/>
                  </a:ext>
                </a:extLst>
              </a:tr>
              <a:tr h="370840">
                <a:tc>
                  <a:txBody>
                    <a:bodyPr/>
                    <a:lstStyle/>
                    <a:p>
                      <a:pPr algn="l" rtl="0" fontAlgn="b"/>
                      <a:r>
                        <a:rPr lang="en-GB" sz="2112" kern="1200" dirty="0">
                          <a:solidFill>
                            <a:schemeClr val="dk1"/>
                          </a:solidFill>
                          <a:latin typeface="+mn-lt"/>
                          <a:ea typeface="+mn-ea"/>
                          <a:cs typeface="+mn-cs"/>
                        </a:rPr>
                        <a:t>Be more Confident</a:t>
                      </a:r>
                    </a:p>
                  </a:txBody>
                  <a:tcPr marL="9525" marR="9525" marT="9525" marB="0" anchor="b"/>
                </a:tc>
                <a:tc>
                  <a:txBody>
                    <a:bodyPr/>
                    <a:lstStyle/>
                    <a:p>
                      <a:pPr algn="ctr" rtl="0" fontAlgn="b"/>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458981131"/>
                  </a:ext>
                </a:extLst>
              </a:tr>
              <a:tr h="370840">
                <a:tc>
                  <a:txBody>
                    <a:bodyPr/>
                    <a:lstStyle/>
                    <a:p>
                      <a:pPr algn="l" rtl="0" fontAlgn="b"/>
                      <a:r>
                        <a:rPr lang="en-GB" sz="2112" kern="1200" dirty="0">
                          <a:solidFill>
                            <a:schemeClr val="dk1"/>
                          </a:solidFill>
                          <a:latin typeface="+mn-lt"/>
                          <a:ea typeface="+mn-ea"/>
                          <a:cs typeface="+mn-cs"/>
                        </a:rPr>
                        <a:t>Ask more questions</a:t>
                      </a:r>
                    </a:p>
                  </a:txBody>
                  <a:tcPr marL="9525" marR="9525" marT="9525" marB="0" anchor="b"/>
                </a:tc>
                <a:tc>
                  <a:txBody>
                    <a:bodyPr/>
                    <a:lstStyle/>
                    <a:p>
                      <a:pPr algn="ctr" rtl="0" fontAlgn="b"/>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2137253327"/>
                  </a:ext>
                </a:extLst>
              </a:tr>
              <a:tr h="370840">
                <a:tc>
                  <a:txBody>
                    <a:bodyPr/>
                    <a:lstStyle/>
                    <a:p>
                      <a:pPr algn="l" rtl="0" fontAlgn="b"/>
                      <a:r>
                        <a:rPr lang="en-GB" sz="2112" kern="1200" dirty="0">
                          <a:solidFill>
                            <a:schemeClr val="dk1"/>
                          </a:solidFill>
                          <a:latin typeface="+mn-lt"/>
                          <a:ea typeface="+mn-ea"/>
                          <a:cs typeface="+mn-cs"/>
                        </a:rPr>
                        <a:t>Nothing</a:t>
                      </a:r>
                    </a:p>
                  </a:txBody>
                  <a:tcPr marL="9525" marR="9525" marT="9525" marB="0" anchor="b"/>
                </a:tc>
                <a:tc>
                  <a:txBody>
                    <a:bodyPr/>
                    <a:lstStyle/>
                    <a:p>
                      <a:pPr algn="ctr" rtl="0" fontAlgn="b"/>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3132562894"/>
                  </a:ext>
                </a:extLst>
              </a:tr>
              <a:tr h="370840">
                <a:tc>
                  <a:txBody>
                    <a:bodyPr/>
                    <a:lstStyle/>
                    <a:p>
                      <a:pPr algn="l" rtl="0" fontAlgn="b"/>
                      <a:r>
                        <a:rPr lang="en-GB" sz="2112" kern="1200" dirty="0">
                          <a:solidFill>
                            <a:schemeClr val="dk1"/>
                          </a:solidFill>
                          <a:latin typeface="+mn-lt"/>
                          <a:ea typeface="+mn-ea"/>
                          <a:cs typeface="+mn-cs"/>
                        </a:rPr>
                        <a:t>Have more training</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2929776450"/>
                  </a:ext>
                </a:extLst>
              </a:tr>
              <a:tr h="370840">
                <a:tc>
                  <a:txBody>
                    <a:bodyPr/>
                    <a:lstStyle/>
                    <a:p>
                      <a:pPr algn="l" rtl="0" fontAlgn="b"/>
                      <a:r>
                        <a:rPr lang="en-GB" sz="2112" kern="1200" dirty="0">
                          <a:solidFill>
                            <a:schemeClr val="dk1"/>
                          </a:solidFill>
                          <a:latin typeface="+mn-lt"/>
                          <a:ea typeface="+mn-ea"/>
                          <a:cs typeface="+mn-cs"/>
                        </a:rPr>
                        <a:t>Do more self-directed study</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35668052"/>
                  </a:ext>
                </a:extLst>
              </a:tr>
              <a:tr h="370840">
                <a:tc>
                  <a:txBody>
                    <a:bodyPr/>
                    <a:lstStyle/>
                    <a:p>
                      <a:pPr algn="l" rtl="0" fontAlgn="b"/>
                      <a:r>
                        <a:rPr lang="en-GB" sz="2112" kern="1200" dirty="0">
                          <a:solidFill>
                            <a:schemeClr val="dk1"/>
                          </a:solidFill>
                          <a:latin typeface="+mn-lt"/>
                          <a:ea typeface="+mn-ea"/>
                          <a:cs typeface="+mn-cs"/>
                        </a:rPr>
                        <a:t>Know role expectations</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2229030332"/>
                  </a:ext>
                </a:extLst>
              </a:tr>
              <a:tr h="370840">
                <a:tc>
                  <a:txBody>
                    <a:bodyPr/>
                    <a:lstStyle/>
                    <a:p>
                      <a:pPr algn="l" rtl="0" fontAlgn="b"/>
                      <a:r>
                        <a:rPr lang="en-GB" sz="2112" kern="1200" dirty="0">
                          <a:solidFill>
                            <a:schemeClr val="dk1"/>
                          </a:solidFill>
                          <a:latin typeface="+mn-lt"/>
                          <a:ea typeface="+mn-ea"/>
                          <a:cs typeface="+mn-cs"/>
                        </a:rPr>
                        <a:t>ICU orientation</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381663565"/>
                  </a:ext>
                </a:extLst>
              </a:tr>
              <a:tr h="370840">
                <a:tc>
                  <a:txBody>
                    <a:bodyPr/>
                    <a:lstStyle/>
                    <a:p>
                      <a:pPr algn="l" rtl="0" fontAlgn="b"/>
                      <a:r>
                        <a:rPr lang="en-GB" sz="2112" kern="1200" dirty="0">
                          <a:solidFill>
                            <a:schemeClr val="dk1"/>
                          </a:solidFill>
                          <a:latin typeface="+mn-lt"/>
                          <a:ea typeface="+mn-ea"/>
                          <a:cs typeface="+mn-cs"/>
                        </a:rPr>
                        <a:t>Better self-care</a:t>
                      </a:r>
                    </a:p>
                  </a:txBody>
                  <a:tcPr marL="9525" marR="9525" marT="9525" marB="0" anchor="b"/>
                </a:tc>
                <a:tc>
                  <a:txBody>
                    <a:bodyPr/>
                    <a:lstStyle/>
                    <a:p>
                      <a:pPr algn="ctr" rtl="0" fontAlgn="b"/>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2981102082"/>
                  </a:ext>
                </a:extLst>
              </a:tr>
              <a:tr h="370840">
                <a:tc>
                  <a:txBody>
                    <a:bodyPr/>
                    <a:lstStyle/>
                    <a:p>
                      <a:pPr algn="l" rtl="0" fontAlgn="b"/>
                      <a:r>
                        <a:rPr lang="en-GB" sz="2112" kern="1200" dirty="0">
                          <a:solidFill>
                            <a:schemeClr val="dk1"/>
                          </a:solidFill>
                          <a:latin typeface="+mn-lt"/>
                          <a:ea typeface="+mn-ea"/>
                          <a:cs typeface="+mn-cs"/>
                        </a:rPr>
                        <a:t>Equipment orientation</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4088556944"/>
                  </a:ext>
                </a:extLst>
              </a:tr>
              <a:tr h="370840">
                <a:tc>
                  <a:txBody>
                    <a:bodyPr/>
                    <a:lstStyle/>
                    <a:p>
                      <a:pPr algn="l" rtl="0" fontAlgn="b"/>
                      <a:r>
                        <a:rPr lang="en-GB" sz="2112" kern="1200" dirty="0">
                          <a:solidFill>
                            <a:schemeClr val="dk1"/>
                          </a:solidFill>
                          <a:latin typeface="+mn-lt"/>
                          <a:ea typeface="+mn-ea"/>
                          <a:cs typeface="+mn-cs"/>
                        </a:rPr>
                        <a:t>Understand patient observations</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2721109449"/>
                  </a:ext>
                </a:extLst>
              </a:tr>
              <a:tr h="370840">
                <a:tc>
                  <a:txBody>
                    <a:bodyPr/>
                    <a:lstStyle/>
                    <a:p>
                      <a:pPr algn="l" rtl="0" fontAlgn="b"/>
                      <a:r>
                        <a:rPr lang="en-GB" sz="2112" kern="1200" dirty="0">
                          <a:solidFill>
                            <a:schemeClr val="dk1"/>
                          </a:solidFill>
                          <a:latin typeface="+mn-lt"/>
                          <a:ea typeface="+mn-ea"/>
                          <a:cs typeface="+mn-cs"/>
                        </a:rPr>
                        <a:t>Not go back to ICU</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1700529395"/>
                  </a:ext>
                </a:extLst>
              </a:tr>
            </a:tbl>
          </a:graphicData>
        </a:graphic>
      </p:graphicFrame>
      <p:sp>
        <p:nvSpPr>
          <p:cNvPr id="11" name="Rectangle 10">
            <a:extLst>
              <a:ext uri="{FF2B5EF4-FFF2-40B4-BE49-F238E27FC236}">
                <a16:creationId xmlns:a16="http://schemas.microsoft.com/office/drawing/2014/main" id="{1C90CDA0-76B5-7242-9067-C103BE09DE74}"/>
              </a:ext>
            </a:extLst>
          </p:cNvPr>
          <p:cNvSpPr/>
          <p:nvPr/>
        </p:nvSpPr>
        <p:spPr>
          <a:xfrm>
            <a:off x="5691029" y="1502748"/>
            <a:ext cx="5969667" cy="5632311"/>
          </a:xfrm>
          <a:prstGeom prst="rect">
            <a:avLst/>
          </a:prstGeom>
        </p:spPr>
        <p:txBody>
          <a:bodyPr wrap="square">
            <a:spAutoFit/>
          </a:bodyPr>
          <a:lstStyle/>
          <a:p>
            <a:pPr marL="285750" indent="-285750">
              <a:buFont typeface="Arial" panose="020B0604020202020204" pitchFamily="34" charset="0"/>
              <a:buChar char="•"/>
            </a:pPr>
            <a:r>
              <a:rPr lang="en-US" dirty="0"/>
              <a:t>Many said they would be more confident from the beginning as well as ask more questions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Many said that they wouldn’t do anything differently whilst others said that they would like more training</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Some said they would do more self-directed learning</a:t>
            </a:r>
          </a:p>
          <a:p>
            <a:endParaRPr lang="en-US" dirty="0"/>
          </a:p>
          <a:p>
            <a:pPr marL="285750" indent="-285750">
              <a:buFont typeface="Arial" panose="020B0604020202020204" pitchFamily="34" charset="0"/>
              <a:buChar char="•"/>
            </a:pPr>
            <a:r>
              <a:rPr lang="en-US" dirty="0"/>
              <a:t>Knowing the role expectations was important</a:t>
            </a:r>
          </a:p>
          <a:p>
            <a:endParaRPr lang="en-US" dirty="0"/>
          </a:p>
          <a:p>
            <a:pPr marL="285750" indent="-285750">
              <a:buFont typeface="Arial" panose="020B0604020202020204" pitchFamily="34" charset="0"/>
              <a:buChar char="•"/>
            </a:pPr>
            <a:r>
              <a:rPr lang="en-US" dirty="0"/>
              <a:t>Looking after themselves better with the aim of reducing stress and anxiety was mentioned</a:t>
            </a:r>
          </a:p>
          <a:p>
            <a:pPr marL="285750" indent="-285750">
              <a:buFont typeface="Arial" panose="020B0604020202020204" pitchFamily="34" charset="0"/>
              <a:buChar char="•"/>
            </a:pPr>
            <a:endParaRPr lang="en-US" i="1" dirty="0"/>
          </a:p>
        </p:txBody>
      </p:sp>
      <p:sp>
        <p:nvSpPr>
          <p:cNvPr id="36" name="Oval Callout 14">
            <a:extLst>
              <a:ext uri="{FF2B5EF4-FFF2-40B4-BE49-F238E27FC236}">
                <a16:creationId xmlns:a16="http://schemas.microsoft.com/office/drawing/2014/main" id="{649AE3B2-F589-0D46-AB86-8C270AC9FA2D}"/>
              </a:ext>
            </a:extLst>
          </p:cNvPr>
          <p:cNvSpPr/>
          <p:nvPr/>
        </p:nvSpPr>
        <p:spPr>
          <a:xfrm>
            <a:off x="5907260" y="2243286"/>
            <a:ext cx="4666849" cy="1165895"/>
          </a:xfrm>
          <a:prstGeom prst="wedgeRectCallout">
            <a:avLst>
              <a:gd name="adj1" fmla="val 65603"/>
              <a:gd name="adj2" fmla="val -1848"/>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“Be more confident with my opinion… I didn't feel confident to speak up until a few shifts in. Also using my skill set to do more, e.g. oral care” </a:t>
            </a:r>
            <a:r>
              <a:rPr lang="en-US" b="1" dirty="0">
                <a:solidFill>
                  <a:schemeClr val="bg1"/>
                </a:solidFill>
              </a:rPr>
              <a:t>Band 6 redeployed SALT, NWL</a:t>
            </a:r>
          </a:p>
        </p:txBody>
      </p:sp>
      <p:grpSp>
        <p:nvGrpSpPr>
          <p:cNvPr id="53" name="Group 52">
            <a:extLst>
              <a:ext uri="{FF2B5EF4-FFF2-40B4-BE49-F238E27FC236}">
                <a16:creationId xmlns:a16="http://schemas.microsoft.com/office/drawing/2014/main" id="{0FAC5B44-1353-FA46-9681-757159CB3CF0}"/>
              </a:ext>
            </a:extLst>
          </p:cNvPr>
          <p:cNvGrpSpPr>
            <a:grpSpLocks noChangeAspect="1"/>
          </p:cNvGrpSpPr>
          <p:nvPr/>
        </p:nvGrpSpPr>
        <p:grpSpPr>
          <a:xfrm>
            <a:off x="11171690" y="3366101"/>
            <a:ext cx="787796" cy="786936"/>
            <a:chOff x="3402012" y="5520531"/>
            <a:chExt cx="1454150" cy="1452563"/>
          </a:xfrm>
        </p:grpSpPr>
        <p:sp>
          <p:nvSpPr>
            <p:cNvPr id="54" name="Oval 152">
              <a:extLst>
                <a:ext uri="{FF2B5EF4-FFF2-40B4-BE49-F238E27FC236}">
                  <a16:creationId xmlns:a16="http://schemas.microsoft.com/office/drawing/2014/main" id="{484EF704-A5FC-D54E-B796-CDB470A5368B}"/>
                </a:ext>
              </a:extLst>
            </p:cNvPr>
            <p:cNvSpPr>
              <a:spLocks noChangeArrowheads="1"/>
            </p:cNvSpPr>
            <p:nvPr/>
          </p:nvSpPr>
          <p:spPr bwMode="auto">
            <a:xfrm>
              <a:off x="3402012" y="5520531"/>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55" name="Rectangle 45">
              <a:extLst>
                <a:ext uri="{FF2B5EF4-FFF2-40B4-BE49-F238E27FC236}">
                  <a16:creationId xmlns:a16="http://schemas.microsoft.com/office/drawing/2014/main" id="{DE7CB387-C0E1-384F-896F-506CC10D49A6}"/>
                </a:ext>
              </a:extLst>
            </p:cNvPr>
            <p:cNvSpPr>
              <a:spLocks noChangeArrowheads="1"/>
            </p:cNvSpPr>
            <p:nvPr/>
          </p:nvSpPr>
          <p:spPr bwMode="auto">
            <a:xfrm>
              <a:off x="4052888" y="6034088"/>
              <a:ext cx="158750" cy="165100"/>
            </a:xfrm>
            <a:prstGeom prst="rect">
              <a:avLst/>
            </a:prstGeom>
            <a:solidFill>
              <a:srgbClr val="F0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6" name="Freeform 46">
              <a:extLst>
                <a:ext uri="{FF2B5EF4-FFF2-40B4-BE49-F238E27FC236}">
                  <a16:creationId xmlns:a16="http://schemas.microsoft.com/office/drawing/2014/main" id="{0D391D0F-26CC-D540-B871-EFCCF33E9D08}"/>
                </a:ext>
              </a:extLst>
            </p:cNvPr>
            <p:cNvSpPr>
              <a:spLocks/>
            </p:cNvSpPr>
            <p:nvPr/>
          </p:nvSpPr>
          <p:spPr bwMode="auto">
            <a:xfrm>
              <a:off x="4359276" y="6408738"/>
              <a:ext cx="161925" cy="388938"/>
            </a:xfrm>
            <a:custGeom>
              <a:avLst/>
              <a:gdLst>
                <a:gd name="T0" fmla="*/ 12 w 51"/>
                <a:gd name="T1" fmla="*/ 122 h 122"/>
                <a:gd name="T2" fmla="*/ 8 w 51"/>
                <a:gd name="T3" fmla="*/ 94 h 122"/>
                <a:gd name="T4" fmla="*/ 0 w 51"/>
                <a:gd name="T5" fmla="*/ 32 h 122"/>
                <a:gd name="T6" fmla="*/ 40 w 51"/>
                <a:gd name="T7" fmla="*/ 18 h 122"/>
                <a:gd name="T8" fmla="*/ 50 w 51"/>
                <a:gd name="T9" fmla="*/ 75 h 122"/>
                <a:gd name="T10" fmla="*/ 51 w 51"/>
                <a:gd name="T11" fmla="*/ 101 h 122"/>
                <a:gd name="T12" fmla="*/ 12 w 51"/>
                <a:gd name="T13" fmla="*/ 122 h 122"/>
              </a:gdLst>
              <a:ahLst/>
              <a:cxnLst>
                <a:cxn ang="0">
                  <a:pos x="T0" y="T1"/>
                </a:cxn>
                <a:cxn ang="0">
                  <a:pos x="T2" y="T3"/>
                </a:cxn>
                <a:cxn ang="0">
                  <a:pos x="T4" y="T5"/>
                </a:cxn>
                <a:cxn ang="0">
                  <a:pos x="T6" y="T7"/>
                </a:cxn>
                <a:cxn ang="0">
                  <a:pos x="T8" y="T9"/>
                </a:cxn>
                <a:cxn ang="0">
                  <a:pos x="T10" y="T11"/>
                </a:cxn>
                <a:cxn ang="0">
                  <a:pos x="T12" y="T13"/>
                </a:cxn>
              </a:cxnLst>
              <a:rect l="0" t="0" r="r" b="b"/>
              <a:pathLst>
                <a:path w="51" h="122">
                  <a:moveTo>
                    <a:pt x="12" y="122"/>
                  </a:moveTo>
                  <a:cubicBezTo>
                    <a:pt x="10" y="110"/>
                    <a:pt x="10" y="104"/>
                    <a:pt x="8" y="94"/>
                  </a:cubicBezTo>
                  <a:cubicBezTo>
                    <a:pt x="6" y="80"/>
                    <a:pt x="0" y="32"/>
                    <a:pt x="0" y="32"/>
                  </a:cubicBezTo>
                  <a:cubicBezTo>
                    <a:pt x="8" y="0"/>
                    <a:pt x="39" y="3"/>
                    <a:pt x="40" y="18"/>
                  </a:cubicBezTo>
                  <a:cubicBezTo>
                    <a:pt x="42" y="33"/>
                    <a:pt x="47" y="48"/>
                    <a:pt x="50" y="75"/>
                  </a:cubicBezTo>
                  <a:cubicBezTo>
                    <a:pt x="51" y="85"/>
                    <a:pt x="51" y="93"/>
                    <a:pt x="51" y="101"/>
                  </a:cubicBezTo>
                  <a:cubicBezTo>
                    <a:pt x="39" y="109"/>
                    <a:pt x="26" y="116"/>
                    <a:pt x="12" y="122"/>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7" name="Freeform 47">
              <a:extLst>
                <a:ext uri="{FF2B5EF4-FFF2-40B4-BE49-F238E27FC236}">
                  <a16:creationId xmlns:a16="http://schemas.microsoft.com/office/drawing/2014/main" id="{E2AE5E03-2242-234B-9EF7-6F43DADD79EC}"/>
                </a:ext>
              </a:extLst>
            </p:cNvPr>
            <p:cNvSpPr>
              <a:spLocks/>
            </p:cNvSpPr>
            <p:nvPr/>
          </p:nvSpPr>
          <p:spPr bwMode="auto">
            <a:xfrm>
              <a:off x="4378326" y="6227763"/>
              <a:ext cx="152400" cy="534988"/>
            </a:xfrm>
            <a:custGeom>
              <a:avLst/>
              <a:gdLst>
                <a:gd name="T0" fmla="*/ 19 w 48"/>
                <a:gd name="T1" fmla="*/ 0 h 168"/>
                <a:gd name="T2" fmla="*/ 22 w 48"/>
                <a:gd name="T3" fmla="*/ 1 h 168"/>
                <a:gd name="T4" fmla="*/ 32 w 48"/>
                <a:gd name="T5" fmla="*/ 14 h 168"/>
                <a:gd name="T6" fmla="*/ 48 w 48"/>
                <a:gd name="T7" fmla="*/ 156 h 168"/>
                <a:gd name="T8" fmla="*/ 36 w 48"/>
                <a:gd name="T9" fmla="*/ 164 h 168"/>
                <a:gd name="T10" fmla="*/ 2 w 48"/>
                <a:gd name="T11" fmla="*/ 168 h 168"/>
                <a:gd name="T12" fmla="*/ 0 w 48"/>
                <a:gd name="T13" fmla="*/ 141 h 168"/>
                <a:gd name="T14" fmla="*/ 21 w 48"/>
                <a:gd name="T15" fmla="*/ 1 h 168"/>
                <a:gd name="T16" fmla="*/ 19 w 48"/>
                <a:gd name="T17"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68">
                  <a:moveTo>
                    <a:pt x="19" y="0"/>
                  </a:moveTo>
                  <a:cubicBezTo>
                    <a:pt x="20" y="0"/>
                    <a:pt x="21" y="1"/>
                    <a:pt x="22" y="1"/>
                  </a:cubicBezTo>
                  <a:cubicBezTo>
                    <a:pt x="27" y="3"/>
                    <a:pt x="30" y="9"/>
                    <a:pt x="32" y="14"/>
                  </a:cubicBezTo>
                  <a:cubicBezTo>
                    <a:pt x="40" y="31"/>
                    <a:pt x="45" y="105"/>
                    <a:pt x="48" y="156"/>
                  </a:cubicBezTo>
                  <a:cubicBezTo>
                    <a:pt x="44" y="159"/>
                    <a:pt x="40" y="162"/>
                    <a:pt x="36" y="164"/>
                  </a:cubicBezTo>
                  <a:cubicBezTo>
                    <a:pt x="2" y="168"/>
                    <a:pt x="2" y="168"/>
                    <a:pt x="2" y="168"/>
                  </a:cubicBezTo>
                  <a:cubicBezTo>
                    <a:pt x="0" y="141"/>
                    <a:pt x="0" y="141"/>
                    <a:pt x="0" y="141"/>
                  </a:cubicBezTo>
                  <a:cubicBezTo>
                    <a:pt x="6" y="92"/>
                    <a:pt x="16" y="32"/>
                    <a:pt x="21" y="1"/>
                  </a:cubicBezTo>
                  <a:cubicBezTo>
                    <a:pt x="20" y="1"/>
                    <a:pt x="19" y="0"/>
                    <a:pt x="1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8" name="Freeform 48">
              <a:extLst>
                <a:ext uri="{FF2B5EF4-FFF2-40B4-BE49-F238E27FC236}">
                  <a16:creationId xmlns:a16="http://schemas.microsoft.com/office/drawing/2014/main" id="{DAF76B31-F435-524D-AE44-0C87A36FF8BD}"/>
                </a:ext>
              </a:extLst>
            </p:cNvPr>
            <p:cNvSpPr>
              <a:spLocks/>
            </p:cNvSpPr>
            <p:nvPr/>
          </p:nvSpPr>
          <p:spPr bwMode="auto">
            <a:xfrm>
              <a:off x="4378326" y="6557963"/>
              <a:ext cx="38100" cy="204788"/>
            </a:xfrm>
            <a:custGeom>
              <a:avLst/>
              <a:gdLst>
                <a:gd name="T0" fmla="*/ 12 w 12"/>
                <a:gd name="T1" fmla="*/ 63 h 64"/>
                <a:gd name="T2" fmla="*/ 2 w 12"/>
                <a:gd name="T3" fmla="*/ 64 h 64"/>
                <a:gd name="T4" fmla="*/ 0 w 12"/>
                <a:gd name="T5" fmla="*/ 37 h 64"/>
                <a:gd name="T6" fmla="*/ 5 w 12"/>
                <a:gd name="T7" fmla="*/ 0 h 64"/>
                <a:gd name="T8" fmla="*/ 12 w 12"/>
                <a:gd name="T9" fmla="*/ 63 h 64"/>
              </a:gdLst>
              <a:ahLst/>
              <a:cxnLst>
                <a:cxn ang="0">
                  <a:pos x="T0" y="T1"/>
                </a:cxn>
                <a:cxn ang="0">
                  <a:pos x="T2" y="T3"/>
                </a:cxn>
                <a:cxn ang="0">
                  <a:pos x="T4" y="T5"/>
                </a:cxn>
                <a:cxn ang="0">
                  <a:pos x="T6" y="T7"/>
                </a:cxn>
                <a:cxn ang="0">
                  <a:pos x="T8" y="T9"/>
                </a:cxn>
              </a:cxnLst>
              <a:rect l="0" t="0" r="r" b="b"/>
              <a:pathLst>
                <a:path w="12" h="64">
                  <a:moveTo>
                    <a:pt x="12" y="63"/>
                  </a:moveTo>
                  <a:cubicBezTo>
                    <a:pt x="2" y="64"/>
                    <a:pt x="2" y="64"/>
                    <a:pt x="2" y="64"/>
                  </a:cubicBezTo>
                  <a:cubicBezTo>
                    <a:pt x="0" y="37"/>
                    <a:pt x="0" y="37"/>
                    <a:pt x="0" y="37"/>
                  </a:cubicBezTo>
                  <a:cubicBezTo>
                    <a:pt x="1" y="25"/>
                    <a:pt x="3" y="12"/>
                    <a:pt x="5" y="0"/>
                  </a:cubicBezTo>
                  <a:lnTo>
                    <a:pt x="12" y="63"/>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9" name="Freeform 49">
              <a:extLst>
                <a:ext uri="{FF2B5EF4-FFF2-40B4-BE49-F238E27FC236}">
                  <a16:creationId xmlns:a16="http://schemas.microsoft.com/office/drawing/2014/main" id="{5419604A-4217-3C49-BBBC-F26F665270C5}"/>
                </a:ext>
              </a:extLst>
            </p:cNvPr>
            <p:cNvSpPr>
              <a:spLocks/>
            </p:cNvSpPr>
            <p:nvPr/>
          </p:nvSpPr>
          <p:spPr bwMode="auto">
            <a:xfrm>
              <a:off x="3743326" y="6408738"/>
              <a:ext cx="161925" cy="385763"/>
            </a:xfrm>
            <a:custGeom>
              <a:avLst/>
              <a:gdLst>
                <a:gd name="T0" fmla="*/ 39 w 51"/>
                <a:gd name="T1" fmla="*/ 121 h 121"/>
                <a:gd name="T2" fmla="*/ 43 w 51"/>
                <a:gd name="T3" fmla="*/ 94 h 121"/>
                <a:gd name="T4" fmla="*/ 51 w 51"/>
                <a:gd name="T5" fmla="*/ 32 h 121"/>
                <a:gd name="T6" fmla="*/ 11 w 51"/>
                <a:gd name="T7" fmla="*/ 18 h 121"/>
                <a:gd name="T8" fmla="*/ 1 w 51"/>
                <a:gd name="T9" fmla="*/ 75 h 121"/>
                <a:gd name="T10" fmla="*/ 0 w 51"/>
                <a:gd name="T11" fmla="*/ 99 h 121"/>
                <a:gd name="T12" fmla="*/ 39 w 51"/>
                <a:gd name="T13" fmla="*/ 121 h 121"/>
              </a:gdLst>
              <a:ahLst/>
              <a:cxnLst>
                <a:cxn ang="0">
                  <a:pos x="T0" y="T1"/>
                </a:cxn>
                <a:cxn ang="0">
                  <a:pos x="T2" y="T3"/>
                </a:cxn>
                <a:cxn ang="0">
                  <a:pos x="T4" y="T5"/>
                </a:cxn>
                <a:cxn ang="0">
                  <a:pos x="T6" y="T7"/>
                </a:cxn>
                <a:cxn ang="0">
                  <a:pos x="T8" y="T9"/>
                </a:cxn>
                <a:cxn ang="0">
                  <a:pos x="T10" y="T11"/>
                </a:cxn>
                <a:cxn ang="0">
                  <a:pos x="T12" y="T13"/>
                </a:cxn>
              </a:cxnLst>
              <a:rect l="0" t="0" r="r" b="b"/>
              <a:pathLst>
                <a:path w="51" h="121">
                  <a:moveTo>
                    <a:pt x="39" y="121"/>
                  </a:moveTo>
                  <a:cubicBezTo>
                    <a:pt x="41" y="110"/>
                    <a:pt x="41" y="104"/>
                    <a:pt x="43" y="94"/>
                  </a:cubicBezTo>
                  <a:cubicBezTo>
                    <a:pt x="45" y="80"/>
                    <a:pt x="51" y="32"/>
                    <a:pt x="51" y="32"/>
                  </a:cubicBezTo>
                  <a:cubicBezTo>
                    <a:pt x="43" y="0"/>
                    <a:pt x="12" y="3"/>
                    <a:pt x="11" y="18"/>
                  </a:cubicBezTo>
                  <a:cubicBezTo>
                    <a:pt x="9" y="33"/>
                    <a:pt x="4" y="48"/>
                    <a:pt x="1" y="75"/>
                  </a:cubicBezTo>
                  <a:cubicBezTo>
                    <a:pt x="0" y="84"/>
                    <a:pt x="0" y="92"/>
                    <a:pt x="0" y="99"/>
                  </a:cubicBezTo>
                  <a:cubicBezTo>
                    <a:pt x="12" y="108"/>
                    <a:pt x="25" y="115"/>
                    <a:pt x="39" y="121"/>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0" name="Freeform 50">
              <a:extLst>
                <a:ext uri="{FF2B5EF4-FFF2-40B4-BE49-F238E27FC236}">
                  <a16:creationId xmlns:a16="http://schemas.microsoft.com/office/drawing/2014/main" id="{153EF189-1BE9-ED47-B6E2-C76712D59339}"/>
                </a:ext>
              </a:extLst>
            </p:cNvPr>
            <p:cNvSpPr>
              <a:spLocks/>
            </p:cNvSpPr>
            <p:nvPr/>
          </p:nvSpPr>
          <p:spPr bwMode="auto">
            <a:xfrm>
              <a:off x="3730626" y="6196013"/>
              <a:ext cx="203200" cy="566738"/>
            </a:xfrm>
            <a:custGeom>
              <a:avLst/>
              <a:gdLst>
                <a:gd name="T0" fmla="*/ 64 w 64"/>
                <a:gd name="T1" fmla="*/ 0 h 178"/>
                <a:gd name="T2" fmla="*/ 27 w 64"/>
                <a:gd name="T3" fmla="*/ 11 h 178"/>
                <a:gd name="T4" fmla="*/ 17 w 64"/>
                <a:gd name="T5" fmla="*/ 24 h 178"/>
                <a:gd name="T6" fmla="*/ 0 w 64"/>
                <a:gd name="T7" fmla="*/ 164 h 178"/>
                <a:gd name="T8" fmla="*/ 16 w 64"/>
                <a:gd name="T9" fmla="*/ 175 h 178"/>
                <a:gd name="T10" fmla="*/ 46 w 64"/>
                <a:gd name="T11" fmla="*/ 178 h 178"/>
                <a:gd name="T12" fmla="*/ 64 w 6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64" h="178">
                  <a:moveTo>
                    <a:pt x="64" y="0"/>
                  </a:moveTo>
                  <a:cubicBezTo>
                    <a:pt x="64" y="0"/>
                    <a:pt x="41" y="6"/>
                    <a:pt x="27" y="11"/>
                  </a:cubicBezTo>
                  <a:cubicBezTo>
                    <a:pt x="22" y="13"/>
                    <a:pt x="19" y="19"/>
                    <a:pt x="17" y="24"/>
                  </a:cubicBezTo>
                  <a:cubicBezTo>
                    <a:pt x="9" y="41"/>
                    <a:pt x="4" y="113"/>
                    <a:pt x="0" y="164"/>
                  </a:cubicBezTo>
                  <a:cubicBezTo>
                    <a:pt x="6" y="168"/>
                    <a:pt x="11" y="171"/>
                    <a:pt x="16" y="175"/>
                  </a:cubicBezTo>
                  <a:cubicBezTo>
                    <a:pt x="46" y="178"/>
                    <a:pt x="46" y="178"/>
                    <a:pt x="46" y="178"/>
                  </a:cubicBezTo>
                  <a:lnTo>
                    <a:pt x="6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1" name="Freeform 51">
              <a:extLst>
                <a:ext uri="{FF2B5EF4-FFF2-40B4-BE49-F238E27FC236}">
                  <a16:creationId xmlns:a16="http://schemas.microsoft.com/office/drawing/2014/main" id="{16E0C2EE-5853-6244-89A9-4440258336DA}"/>
                </a:ext>
              </a:extLst>
            </p:cNvPr>
            <p:cNvSpPr>
              <a:spLocks/>
            </p:cNvSpPr>
            <p:nvPr/>
          </p:nvSpPr>
          <p:spPr bwMode="auto">
            <a:xfrm>
              <a:off x="3848101" y="6424613"/>
              <a:ext cx="57150" cy="338138"/>
            </a:xfrm>
            <a:custGeom>
              <a:avLst/>
              <a:gdLst>
                <a:gd name="T0" fmla="*/ 0 w 36"/>
                <a:gd name="T1" fmla="*/ 211 h 213"/>
                <a:gd name="T2" fmla="*/ 18 w 36"/>
                <a:gd name="T3" fmla="*/ 213 h 213"/>
                <a:gd name="T4" fmla="*/ 36 w 36"/>
                <a:gd name="T5" fmla="*/ 38 h 213"/>
                <a:gd name="T6" fmla="*/ 22 w 36"/>
                <a:gd name="T7" fmla="*/ 0 h 213"/>
                <a:gd name="T8" fmla="*/ 0 w 36"/>
                <a:gd name="T9" fmla="*/ 211 h 213"/>
              </a:gdLst>
              <a:ahLst/>
              <a:cxnLst>
                <a:cxn ang="0">
                  <a:pos x="T0" y="T1"/>
                </a:cxn>
                <a:cxn ang="0">
                  <a:pos x="T2" y="T3"/>
                </a:cxn>
                <a:cxn ang="0">
                  <a:pos x="T4" y="T5"/>
                </a:cxn>
                <a:cxn ang="0">
                  <a:pos x="T6" y="T7"/>
                </a:cxn>
                <a:cxn ang="0">
                  <a:pos x="T8" y="T9"/>
                </a:cxn>
              </a:cxnLst>
              <a:rect l="0" t="0" r="r" b="b"/>
              <a:pathLst>
                <a:path w="36" h="213">
                  <a:moveTo>
                    <a:pt x="0" y="211"/>
                  </a:moveTo>
                  <a:lnTo>
                    <a:pt x="18" y="213"/>
                  </a:lnTo>
                  <a:lnTo>
                    <a:pt x="36" y="38"/>
                  </a:lnTo>
                  <a:lnTo>
                    <a:pt x="22" y="0"/>
                  </a:lnTo>
                  <a:lnTo>
                    <a:pt x="0" y="211"/>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2" name="Freeform 52">
              <a:extLst>
                <a:ext uri="{FF2B5EF4-FFF2-40B4-BE49-F238E27FC236}">
                  <a16:creationId xmlns:a16="http://schemas.microsoft.com/office/drawing/2014/main" id="{9950169F-A7A0-134F-B86C-B22731A7C187}"/>
                </a:ext>
              </a:extLst>
            </p:cNvPr>
            <p:cNvSpPr>
              <a:spLocks/>
            </p:cNvSpPr>
            <p:nvPr/>
          </p:nvSpPr>
          <p:spPr bwMode="auto">
            <a:xfrm>
              <a:off x="3819526" y="6138863"/>
              <a:ext cx="625475" cy="709613"/>
            </a:xfrm>
            <a:custGeom>
              <a:avLst/>
              <a:gdLst>
                <a:gd name="T0" fmla="*/ 170 w 196"/>
                <a:gd name="T1" fmla="*/ 211 h 223"/>
                <a:gd name="T2" fmla="*/ 196 w 196"/>
                <a:gd name="T3" fmla="*/ 29 h 223"/>
                <a:gd name="T4" fmla="*/ 137 w 196"/>
                <a:gd name="T5" fmla="*/ 7 h 223"/>
                <a:gd name="T6" fmla="*/ 98 w 196"/>
                <a:gd name="T7" fmla="*/ 0 h 223"/>
                <a:gd name="T8" fmla="*/ 59 w 196"/>
                <a:gd name="T9" fmla="*/ 7 h 223"/>
                <a:gd name="T10" fmla="*/ 0 w 196"/>
                <a:gd name="T11" fmla="*/ 29 h 223"/>
                <a:gd name="T12" fmla="*/ 25 w 196"/>
                <a:gd name="T13" fmla="*/ 210 h 223"/>
                <a:gd name="T14" fmla="*/ 99 w 196"/>
                <a:gd name="T15" fmla="*/ 223 h 223"/>
                <a:gd name="T16" fmla="*/ 99 w 196"/>
                <a:gd name="T17" fmla="*/ 223 h 223"/>
                <a:gd name="T18" fmla="*/ 170 w 196"/>
                <a:gd name="T19"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3">
                  <a:moveTo>
                    <a:pt x="170" y="211"/>
                  </a:moveTo>
                  <a:cubicBezTo>
                    <a:pt x="175" y="161"/>
                    <a:pt x="190" y="69"/>
                    <a:pt x="196" y="29"/>
                  </a:cubicBezTo>
                  <a:cubicBezTo>
                    <a:pt x="175" y="18"/>
                    <a:pt x="158" y="13"/>
                    <a:pt x="137" y="7"/>
                  </a:cubicBezTo>
                  <a:cubicBezTo>
                    <a:pt x="124" y="3"/>
                    <a:pt x="111" y="2"/>
                    <a:pt x="98" y="0"/>
                  </a:cubicBezTo>
                  <a:cubicBezTo>
                    <a:pt x="85" y="2"/>
                    <a:pt x="72" y="3"/>
                    <a:pt x="59" y="7"/>
                  </a:cubicBezTo>
                  <a:cubicBezTo>
                    <a:pt x="38" y="13"/>
                    <a:pt x="21" y="18"/>
                    <a:pt x="0" y="29"/>
                  </a:cubicBezTo>
                  <a:cubicBezTo>
                    <a:pt x="6" y="69"/>
                    <a:pt x="21" y="160"/>
                    <a:pt x="25" y="210"/>
                  </a:cubicBezTo>
                  <a:cubicBezTo>
                    <a:pt x="48" y="218"/>
                    <a:pt x="73" y="223"/>
                    <a:pt x="99" y="223"/>
                  </a:cubicBezTo>
                  <a:cubicBezTo>
                    <a:pt x="99" y="223"/>
                    <a:pt x="99" y="223"/>
                    <a:pt x="99" y="223"/>
                  </a:cubicBezTo>
                  <a:cubicBezTo>
                    <a:pt x="124" y="223"/>
                    <a:pt x="148" y="218"/>
                    <a:pt x="170" y="21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3" name="Freeform 53">
              <a:extLst>
                <a:ext uri="{FF2B5EF4-FFF2-40B4-BE49-F238E27FC236}">
                  <a16:creationId xmlns:a16="http://schemas.microsoft.com/office/drawing/2014/main" id="{9F4622AF-0B2B-1F45-87A5-16786AE41EC1}"/>
                </a:ext>
              </a:extLst>
            </p:cNvPr>
            <p:cNvSpPr>
              <a:spLocks/>
            </p:cNvSpPr>
            <p:nvPr/>
          </p:nvSpPr>
          <p:spPr bwMode="auto">
            <a:xfrm>
              <a:off x="3986213" y="6138863"/>
              <a:ext cx="292100" cy="107950"/>
            </a:xfrm>
            <a:custGeom>
              <a:avLst/>
              <a:gdLst>
                <a:gd name="T0" fmla="*/ 89 w 92"/>
                <a:gd name="T1" fmla="*/ 8 h 34"/>
                <a:gd name="T2" fmla="*/ 85 w 92"/>
                <a:gd name="T3" fmla="*/ 7 h 34"/>
                <a:gd name="T4" fmla="*/ 46 w 92"/>
                <a:gd name="T5" fmla="*/ 0 h 34"/>
                <a:gd name="T6" fmla="*/ 7 w 92"/>
                <a:gd name="T7" fmla="*/ 7 h 34"/>
                <a:gd name="T8" fmla="*/ 3 w 92"/>
                <a:gd name="T9" fmla="*/ 8 h 34"/>
                <a:gd name="T10" fmla="*/ 0 w 92"/>
                <a:gd name="T11" fmla="*/ 15 h 34"/>
                <a:gd name="T12" fmla="*/ 46 w 92"/>
                <a:gd name="T13" fmla="*/ 34 h 34"/>
                <a:gd name="T14" fmla="*/ 92 w 92"/>
                <a:gd name="T15" fmla="*/ 15 h 34"/>
                <a:gd name="T16" fmla="*/ 89 w 92"/>
                <a:gd name="T17" fmla="*/ 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34">
                  <a:moveTo>
                    <a:pt x="89" y="8"/>
                  </a:moveTo>
                  <a:cubicBezTo>
                    <a:pt x="88" y="7"/>
                    <a:pt x="86" y="7"/>
                    <a:pt x="85" y="7"/>
                  </a:cubicBezTo>
                  <a:cubicBezTo>
                    <a:pt x="72" y="3"/>
                    <a:pt x="59" y="2"/>
                    <a:pt x="46" y="0"/>
                  </a:cubicBezTo>
                  <a:cubicBezTo>
                    <a:pt x="33" y="2"/>
                    <a:pt x="20" y="3"/>
                    <a:pt x="7" y="7"/>
                  </a:cubicBezTo>
                  <a:cubicBezTo>
                    <a:pt x="6" y="7"/>
                    <a:pt x="4" y="7"/>
                    <a:pt x="3" y="8"/>
                  </a:cubicBezTo>
                  <a:cubicBezTo>
                    <a:pt x="1" y="10"/>
                    <a:pt x="0" y="12"/>
                    <a:pt x="0" y="15"/>
                  </a:cubicBezTo>
                  <a:cubicBezTo>
                    <a:pt x="0" y="25"/>
                    <a:pt x="20" y="34"/>
                    <a:pt x="46" y="34"/>
                  </a:cubicBezTo>
                  <a:cubicBezTo>
                    <a:pt x="72" y="34"/>
                    <a:pt x="92" y="25"/>
                    <a:pt x="92" y="15"/>
                  </a:cubicBezTo>
                  <a:cubicBezTo>
                    <a:pt x="92" y="12"/>
                    <a:pt x="91" y="10"/>
                    <a:pt x="89" y="8"/>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4" name="Freeform 54">
              <a:extLst>
                <a:ext uri="{FF2B5EF4-FFF2-40B4-BE49-F238E27FC236}">
                  <a16:creationId xmlns:a16="http://schemas.microsoft.com/office/drawing/2014/main" id="{CD6F46C1-54AF-5941-B6A9-7EE4A4D5FAA9}"/>
                </a:ext>
              </a:extLst>
            </p:cNvPr>
            <p:cNvSpPr>
              <a:spLocks/>
            </p:cNvSpPr>
            <p:nvPr/>
          </p:nvSpPr>
          <p:spPr bwMode="auto">
            <a:xfrm>
              <a:off x="4189413" y="6145213"/>
              <a:ext cx="66675" cy="73025"/>
            </a:xfrm>
            <a:custGeom>
              <a:avLst/>
              <a:gdLst>
                <a:gd name="T0" fmla="*/ 21 w 21"/>
                <a:gd name="T1" fmla="*/ 5 h 23"/>
                <a:gd name="T2" fmla="*/ 1 w 21"/>
                <a:gd name="T3" fmla="*/ 0 h 23"/>
                <a:gd name="T4" fmla="*/ 0 w 21"/>
                <a:gd name="T5" fmla="*/ 11 h 23"/>
                <a:gd name="T6" fmla="*/ 14 w 21"/>
                <a:gd name="T7" fmla="*/ 23 h 23"/>
                <a:gd name="T8" fmla="*/ 21 w 21"/>
                <a:gd name="T9" fmla="*/ 5 h 23"/>
              </a:gdLst>
              <a:ahLst/>
              <a:cxnLst>
                <a:cxn ang="0">
                  <a:pos x="T0" y="T1"/>
                </a:cxn>
                <a:cxn ang="0">
                  <a:pos x="T2" y="T3"/>
                </a:cxn>
                <a:cxn ang="0">
                  <a:pos x="T4" y="T5"/>
                </a:cxn>
                <a:cxn ang="0">
                  <a:pos x="T6" y="T7"/>
                </a:cxn>
                <a:cxn ang="0">
                  <a:pos x="T8" y="T9"/>
                </a:cxn>
              </a:cxnLst>
              <a:rect l="0" t="0" r="r" b="b"/>
              <a:pathLst>
                <a:path w="21" h="23">
                  <a:moveTo>
                    <a:pt x="21" y="5"/>
                  </a:moveTo>
                  <a:cubicBezTo>
                    <a:pt x="14" y="3"/>
                    <a:pt x="8" y="1"/>
                    <a:pt x="1" y="0"/>
                  </a:cubicBezTo>
                  <a:cubicBezTo>
                    <a:pt x="0" y="11"/>
                    <a:pt x="0" y="11"/>
                    <a:pt x="0" y="11"/>
                  </a:cubicBezTo>
                  <a:cubicBezTo>
                    <a:pt x="14" y="23"/>
                    <a:pt x="14" y="23"/>
                    <a:pt x="14" y="23"/>
                  </a:cubicBezTo>
                  <a:lnTo>
                    <a:pt x="21" y="5"/>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5" name="Freeform 55">
              <a:extLst>
                <a:ext uri="{FF2B5EF4-FFF2-40B4-BE49-F238E27FC236}">
                  <a16:creationId xmlns:a16="http://schemas.microsoft.com/office/drawing/2014/main" id="{6953528A-388C-1B4A-AD58-AAC55EB204CA}"/>
                </a:ext>
              </a:extLst>
            </p:cNvPr>
            <p:cNvSpPr>
              <a:spLocks/>
            </p:cNvSpPr>
            <p:nvPr/>
          </p:nvSpPr>
          <p:spPr bwMode="auto">
            <a:xfrm>
              <a:off x="4052888" y="6034088"/>
              <a:ext cx="158750" cy="146050"/>
            </a:xfrm>
            <a:custGeom>
              <a:avLst/>
              <a:gdLst>
                <a:gd name="T0" fmla="*/ 0 w 100"/>
                <a:gd name="T1" fmla="*/ 0 h 92"/>
                <a:gd name="T2" fmla="*/ 100 w 100"/>
                <a:gd name="T3" fmla="*/ 0 h 92"/>
                <a:gd name="T4" fmla="*/ 100 w 100"/>
                <a:gd name="T5" fmla="*/ 82 h 92"/>
                <a:gd name="T6" fmla="*/ 86 w 100"/>
                <a:gd name="T7" fmla="*/ 92 h 92"/>
                <a:gd name="T8" fmla="*/ 0 w 100"/>
                <a:gd name="T9" fmla="*/ 6 h 92"/>
                <a:gd name="T10" fmla="*/ 0 w 100"/>
                <a:gd name="T11" fmla="*/ 0 h 92"/>
              </a:gdLst>
              <a:ahLst/>
              <a:cxnLst>
                <a:cxn ang="0">
                  <a:pos x="T0" y="T1"/>
                </a:cxn>
                <a:cxn ang="0">
                  <a:pos x="T2" y="T3"/>
                </a:cxn>
                <a:cxn ang="0">
                  <a:pos x="T4" y="T5"/>
                </a:cxn>
                <a:cxn ang="0">
                  <a:pos x="T6" y="T7"/>
                </a:cxn>
                <a:cxn ang="0">
                  <a:pos x="T8" y="T9"/>
                </a:cxn>
                <a:cxn ang="0">
                  <a:pos x="T10" y="T11"/>
                </a:cxn>
              </a:cxnLst>
              <a:rect l="0" t="0" r="r" b="b"/>
              <a:pathLst>
                <a:path w="100" h="92">
                  <a:moveTo>
                    <a:pt x="0" y="0"/>
                  </a:moveTo>
                  <a:lnTo>
                    <a:pt x="100" y="0"/>
                  </a:lnTo>
                  <a:lnTo>
                    <a:pt x="100" y="82"/>
                  </a:lnTo>
                  <a:lnTo>
                    <a:pt x="86" y="92"/>
                  </a:lnTo>
                  <a:lnTo>
                    <a:pt x="0" y="6"/>
                  </a:lnTo>
                  <a:lnTo>
                    <a:pt x="0" y="0"/>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6" name="Freeform 56">
              <a:extLst>
                <a:ext uri="{FF2B5EF4-FFF2-40B4-BE49-F238E27FC236}">
                  <a16:creationId xmlns:a16="http://schemas.microsoft.com/office/drawing/2014/main" id="{DD0C2AB2-4476-914C-9086-EEDC53A7B9CF}"/>
                </a:ext>
              </a:extLst>
            </p:cNvPr>
            <p:cNvSpPr>
              <a:spLocks/>
            </p:cNvSpPr>
            <p:nvPr/>
          </p:nvSpPr>
          <p:spPr bwMode="auto">
            <a:xfrm>
              <a:off x="3873501" y="5768975"/>
              <a:ext cx="255588" cy="347663"/>
            </a:xfrm>
            <a:custGeom>
              <a:avLst/>
              <a:gdLst>
                <a:gd name="T0" fmla="*/ 80 w 80"/>
                <a:gd name="T1" fmla="*/ 97 h 109"/>
                <a:gd name="T2" fmla="*/ 25 w 80"/>
                <a:gd name="T3" fmla="*/ 109 h 109"/>
                <a:gd name="T4" fmla="*/ 20 w 80"/>
                <a:gd name="T5" fmla="*/ 9 h 109"/>
                <a:gd name="T6" fmla="*/ 80 w 80"/>
                <a:gd name="T7" fmla="*/ 0 h 109"/>
                <a:gd name="T8" fmla="*/ 80 w 80"/>
                <a:gd name="T9" fmla="*/ 97 h 109"/>
              </a:gdLst>
              <a:ahLst/>
              <a:cxnLst>
                <a:cxn ang="0">
                  <a:pos x="T0" y="T1"/>
                </a:cxn>
                <a:cxn ang="0">
                  <a:pos x="T2" y="T3"/>
                </a:cxn>
                <a:cxn ang="0">
                  <a:pos x="T4" y="T5"/>
                </a:cxn>
                <a:cxn ang="0">
                  <a:pos x="T6" y="T7"/>
                </a:cxn>
                <a:cxn ang="0">
                  <a:pos x="T8" y="T9"/>
                </a:cxn>
              </a:cxnLst>
              <a:rect l="0" t="0" r="r" b="b"/>
              <a:pathLst>
                <a:path w="80" h="109">
                  <a:moveTo>
                    <a:pt x="80" y="97"/>
                  </a:moveTo>
                  <a:cubicBezTo>
                    <a:pt x="52" y="95"/>
                    <a:pt x="49" y="93"/>
                    <a:pt x="25" y="109"/>
                  </a:cubicBezTo>
                  <a:cubicBezTo>
                    <a:pt x="8" y="92"/>
                    <a:pt x="0" y="59"/>
                    <a:pt x="20" y="9"/>
                  </a:cubicBezTo>
                  <a:cubicBezTo>
                    <a:pt x="80" y="0"/>
                    <a:pt x="80" y="0"/>
                    <a:pt x="80" y="0"/>
                  </a:cubicBezTo>
                  <a:lnTo>
                    <a:pt x="8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7" name="Freeform 57">
              <a:extLst>
                <a:ext uri="{FF2B5EF4-FFF2-40B4-BE49-F238E27FC236}">
                  <a16:creationId xmlns:a16="http://schemas.microsoft.com/office/drawing/2014/main" id="{052D85C2-69F0-394D-B0A2-8696DE61FD53}"/>
                </a:ext>
              </a:extLst>
            </p:cNvPr>
            <p:cNvSpPr>
              <a:spLocks/>
            </p:cNvSpPr>
            <p:nvPr/>
          </p:nvSpPr>
          <p:spPr bwMode="auto">
            <a:xfrm>
              <a:off x="4135438" y="5768975"/>
              <a:ext cx="255588" cy="347663"/>
            </a:xfrm>
            <a:custGeom>
              <a:avLst/>
              <a:gdLst>
                <a:gd name="T0" fmla="*/ 0 w 80"/>
                <a:gd name="T1" fmla="*/ 97 h 109"/>
                <a:gd name="T2" fmla="*/ 55 w 80"/>
                <a:gd name="T3" fmla="*/ 109 h 109"/>
                <a:gd name="T4" fmla="*/ 60 w 80"/>
                <a:gd name="T5" fmla="*/ 9 h 109"/>
                <a:gd name="T6" fmla="*/ 0 w 80"/>
                <a:gd name="T7" fmla="*/ 0 h 109"/>
                <a:gd name="T8" fmla="*/ 0 w 80"/>
                <a:gd name="T9" fmla="*/ 97 h 109"/>
              </a:gdLst>
              <a:ahLst/>
              <a:cxnLst>
                <a:cxn ang="0">
                  <a:pos x="T0" y="T1"/>
                </a:cxn>
                <a:cxn ang="0">
                  <a:pos x="T2" y="T3"/>
                </a:cxn>
                <a:cxn ang="0">
                  <a:pos x="T4" y="T5"/>
                </a:cxn>
                <a:cxn ang="0">
                  <a:pos x="T6" y="T7"/>
                </a:cxn>
                <a:cxn ang="0">
                  <a:pos x="T8" y="T9"/>
                </a:cxn>
              </a:cxnLst>
              <a:rect l="0" t="0" r="r" b="b"/>
              <a:pathLst>
                <a:path w="80" h="109">
                  <a:moveTo>
                    <a:pt x="0" y="97"/>
                  </a:moveTo>
                  <a:cubicBezTo>
                    <a:pt x="28" y="95"/>
                    <a:pt x="31" y="93"/>
                    <a:pt x="55" y="109"/>
                  </a:cubicBezTo>
                  <a:cubicBezTo>
                    <a:pt x="72" y="92"/>
                    <a:pt x="80" y="59"/>
                    <a:pt x="60" y="9"/>
                  </a:cubicBezTo>
                  <a:cubicBezTo>
                    <a:pt x="0" y="0"/>
                    <a:pt x="0" y="0"/>
                    <a:pt x="0" y="0"/>
                  </a:cubicBezTo>
                  <a:lnTo>
                    <a:pt x="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8" name="Freeform 58">
              <a:extLst>
                <a:ext uri="{FF2B5EF4-FFF2-40B4-BE49-F238E27FC236}">
                  <a16:creationId xmlns:a16="http://schemas.microsoft.com/office/drawing/2014/main" id="{95CA522F-E5C8-814F-883B-94C62B0B14F3}"/>
                </a:ext>
              </a:extLst>
            </p:cNvPr>
            <p:cNvSpPr>
              <a:spLocks/>
            </p:cNvSpPr>
            <p:nvPr/>
          </p:nvSpPr>
          <p:spPr bwMode="auto">
            <a:xfrm>
              <a:off x="3933826" y="5826125"/>
              <a:ext cx="93663" cy="155575"/>
            </a:xfrm>
            <a:custGeom>
              <a:avLst/>
              <a:gdLst>
                <a:gd name="T0" fmla="*/ 17 w 29"/>
                <a:gd name="T1" fmla="*/ 7 h 49"/>
                <a:gd name="T2" fmla="*/ 3 w 29"/>
                <a:gd name="T3" fmla="*/ 27 h 49"/>
                <a:gd name="T4" fmla="*/ 14 w 29"/>
                <a:gd name="T5" fmla="*/ 42 h 49"/>
                <a:gd name="T6" fmla="*/ 17 w 29"/>
                <a:gd name="T7" fmla="*/ 7 h 49"/>
              </a:gdLst>
              <a:ahLst/>
              <a:cxnLst>
                <a:cxn ang="0">
                  <a:pos x="T0" y="T1"/>
                </a:cxn>
                <a:cxn ang="0">
                  <a:pos x="T2" y="T3"/>
                </a:cxn>
                <a:cxn ang="0">
                  <a:pos x="T4" y="T5"/>
                </a:cxn>
                <a:cxn ang="0">
                  <a:pos x="T6" y="T7"/>
                </a:cxn>
              </a:cxnLst>
              <a:rect l="0" t="0" r="r" b="b"/>
              <a:pathLst>
                <a:path w="29" h="49">
                  <a:moveTo>
                    <a:pt x="17" y="7"/>
                  </a:moveTo>
                  <a:cubicBezTo>
                    <a:pt x="0" y="0"/>
                    <a:pt x="0" y="16"/>
                    <a:pt x="3" y="27"/>
                  </a:cubicBezTo>
                  <a:cubicBezTo>
                    <a:pt x="5" y="34"/>
                    <a:pt x="9" y="39"/>
                    <a:pt x="14" y="42"/>
                  </a:cubicBezTo>
                  <a:cubicBezTo>
                    <a:pt x="29" y="49"/>
                    <a:pt x="12" y="15"/>
                    <a:pt x="17"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9" name="Freeform 59">
              <a:extLst>
                <a:ext uri="{FF2B5EF4-FFF2-40B4-BE49-F238E27FC236}">
                  <a16:creationId xmlns:a16="http://schemas.microsoft.com/office/drawing/2014/main" id="{E1E9C26C-DEB5-4043-BEA1-55A751A878CF}"/>
                </a:ext>
              </a:extLst>
            </p:cNvPr>
            <p:cNvSpPr>
              <a:spLocks/>
            </p:cNvSpPr>
            <p:nvPr/>
          </p:nvSpPr>
          <p:spPr bwMode="auto">
            <a:xfrm>
              <a:off x="3949701" y="5854700"/>
              <a:ext cx="36513" cy="92075"/>
            </a:xfrm>
            <a:custGeom>
              <a:avLst/>
              <a:gdLst>
                <a:gd name="T0" fmla="*/ 4 w 11"/>
                <a:gd name="T1" fmla="*/ 0 h 29"/>
                <a:gd name="T2" fmla="*/ 7 w 11"/>
                <a:gd name="T3" fmla="*/ 0 h 29"/>
                <a:gd name="T4" fmla="*/ 9 w 11"/>
                <a:gd name="T5" fmla="*/ 17 h 29"/>
                <a:gd name="T6" fmla="*/ 11 w 11"/>
                <a:gd name="T7" fmla="*/ 29 h 29"/>
                <a:gd name="T8" fmla="*/ 6 w 11"/>
                <a:gd name="T9" fmla="*/ 24 h 29"/>
                <a:gd name="T10" fmla="*/ 2 w 11"/>
                <a:gd name="T11" fmla="*/ 17 h 29"/>
                <a:gd name="T12" fmla="*/ 1 w 11"/>
                <a:gd name="T13" fmla="*/ 6 h 29"/>
                <a:gd name="T14" fmla="*/ 2 w 11"/>
                <a:gd name="T15" fmla="*/ 1 h 29"/>
                <a:gd name="T16" fmla="*/ 4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4" y="0"/>
                  </a:moveTo>
                  <a:cubicBezTo>
                    <a:pt x="5" y="0"/>
                    <a:pt x="6" y="0"/>
                    <a:pt x="7" y="0"/>
                  </a:cubicBezTo>
                  <a:cubicBezTo>
                    <a:pt x="6" y="5"/>
                    <a:pt x="8" y="11"/>
                    <a:pt x="9" y="17"/>
                  </a:cubicBezTo>
                  <a:cubicBezTo>
                    <a:pt x="10" y="22"/>
                    <a:pt x="11" y="27"/>
                    <a:pt x="11" y="29"/>
                  </a:cubicBezTo>
                  <a:cubicBezTo>
                    <a:pt x="10" y="29"/>
                    <a:pt x="6" y="25"/>
                    <a:pt x="6" y="24"/>
                  </a:cubicBezTo>
                  <a:cubicBezTo>
                    <a:pt x="4" y="22"/>
                    <a:pt x="3" y="20"/>
                    <a:pt x="2" y="17"/>
                  </a:cubicBezTo>
                  <a:cubicBezTo>
                    <a:pt x="1" y="13"/>
                    <a:pt x="0" y="9"/>
                    <a:pt x="1" y="6"/>
                  </a:cubicBezTo>
                  <a:cubicBezTo>
                    <a:pt x="1" y="4"/>
                    <a:pt x="1" y="2"/>
                    <a:pt x="2" y="1"/>
                  </a:cubicBezTo>
                  <a:cubicBezTo>
                    <a:pt x="2" y="1"/>
                    <a:pt x="3" y="0"/>
                    <a:pt x="4"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0" name="Freeform 60">
              <a:extLst>
                <a:ext uri="{FF2B5EF4-FFF2-40B4-BE49-F238E27FC236}">
                  <a16:creationId xmlns:a16="http://schemas.microsoft.com/office/drawing/2014/main" id="{B57C8E73-75FB-7841-B87C-E6497D5E2677}"/>
                </a:ext>
              </a:extLst>
            </p:cNvPr>
            <p:cNvSpPr>
              <a:spLocks/>
            </p:cNvSpPr>
            <p:nvPr/>
          </p:nvSpPr>
          <p:spPr bwMode="auto">
            <a:xfrm>
              <a:off x="4237038" y="5826125"/>
              <a:ext cx="92075" cy="155575"/>
            </a:xfrm>
            <a:custGeom>
              <a:avLst/>
              <a:gdLst>
                <a:gd name="T0" fmla="*/ 12 w 29"/>
                <a:gd name="T1" fmla="*/ 7 h 49"/>
                <a:gd name="T2" fmla="*/ 26 w 29"/>
                <a:gd name="T3" fmla="*/ 27 h 49"/>
                <a:gd name="T4" fmla="*/ 15 w 29"/>
                <a:gd name="T5" fmla="*/ 42 h 49"/>
                <a:gd name="T6" fmla="*/ 12 w 29"/>
                <a:gd name="T7" fmla="*/ 7 h 49"/>
              </a:gdLst>
              <a:ahLst/>
              <a:cxnLst>
                <a:cxn ang="0">
                  <a:pos x="T0" y="T1"/>
                </a:cxn>
                <a:cxn ang="0">
                  <a:pos x="T2" y="T3"/>
                </a:cxn>
                <a:cxn ang="0">
                  <a:pos x="T4" y="T5"/>
                </a:cxn>
                <a:cxn ang="0">
                  <a:pos x="T6" y="T7"/>
                </a:cxn>
              </a:cxnLst>
              <a:rect l="0" t="0" r="r" b="b"/>
              <a:pathLst>
                <a:path w="29" h="49">
                  <a:moveTo>
                    <a:pt x="12" y="7"/>
                  </a:moveTo>
                  <a:cubicBezTo>
                    <a:pt x="29" y="0"/>
                    <a:pt x="29" y="16"/>
                    <a:pt x="26" y="27"/>
                  </a:cubicBezTo>
                  <a:cubicBezTo>
                    <a:pt x="24" y="34"/>
                    <a:pt x="20" y="39"/>
                    <a:pt x="15" y="42"/>
                  </a:cubicBezTo>
                  <a:cubicBezTo>
                    <a:pt x="0" y="49"/>
                    <a:pt x="17" y="15"/>
                    <a:pt x="12"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1" name="Freeform 61">
              <a:extLst>
                <a:ext uri="{FF2B5EF4-FFF2-40B4-BE49-F238E27FC236}">
                  <a16:creationId xmlns:a16="http://schemas.microsoft.com/office/drawing/2014/main" id="{AFAFC7CF-2A8D-3A4D-934C-B18734A1D26F}"/>
                </a:ext>
              </a:extLst>
            </p:cNvPr>
            <p:cNvSpPr>
              <a:spLocks/>
            </p:cNvSpPr>
            <p:nvPr/>
          </p:nvSpPr>
          <p:spPr bwMode="auto">
            <a:xfrm>
              <a:off x="4278313" y="5854700"/>
              <a:ext cx="34925" cy="92075"/>
            </a:xfrm>
            <a:custGeom>
              <a:avLst/>
              <a:gdLst>
                <a:gd name="T0" fmla="*/ 7 w 11"/>
                <a:gd name="T1" fmla="*/ 0 h 29"/>
                <a:gd name="T2" fmla="*/ 4 w 11"/>
                <a:gd name="T3" fmla="*/ 0 h 29"/>
                <a:gd name="T4" fmla="*/ 2 w 11"/>
                <a:gd name="T5" fmla="*/ 17 h 29"/>
                <a:gd name="T6" fmla="*/ 0 w 11"/>
                <a:gd name="T7" fmla="*/ 29 h 29"/>
                <a:gd name="T8" fmla="*/ 5 w 11"/>
                <a:gd name="T9" fmla="*/ 24 h 29"/>
                <a:gd name="T10" fmla="*/ 9 w 11"/>
                <a:gd name="T11" fmla="*/ 17 h 29"/>
                <a:gd name="T12" fmla="*/ 10 w 11"/>
                <a:gd name="T13" fmla="*/ 6 h 29"/>
                <a:gd name="T14" fmla="*/ 9 w 11"/>
                <a:gd name="T15" fmla="*/ 1 h 29"/>
                <a:gd name="T16" fmla="*/ 7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7" y="0"/>
                  </a:moveTo>
                  <a:cubicBezTo>
                    <a:pt x="6" y="0"/>
                    <a:pt x="5" y="0"/>
                    <a:pt x="4" y="0"/>
                  </a:cubicBezTo>
                  <a:cubicBezTo>
                    <a:pt x="5" y="5"/>
                    <a:pt x="3" y="11"/>
                    <a:pt x="2" y="17"/>
                  </a:cubicBezTo>
                  <a:cubicBezTo>
                    <a:pt x="1" y="22"/>
                    <a:pt x="0" y="27"/>
                    <a:pt x="0" y="29"/>
                  </a:cubicBezTo>
                  <a:cubicBezTo>
                    <a:pt x="1" y="29"/>
                    <a:pt x="5" y="25"/>
                    <a:pt x="5" y="24"/>
                  </a:cubicBezTo>
                  <a:cubicBezTo>
                    <a:pt x="7" y="22"/>
                    <a:pt x="8" y="20"/>
                    <a:pt x="9" y="17"/>
                  </a:cubicBezTo>
                  <a:cubicBezTo>
                    <a:pt x="10" y="13"/>
                    <a:pt x="11" y="9"/>
                    <a:pt x="10" y="6"/>
                  </a:cubicBezTo>
                  <a:cubicBezTo>
                    <a:pt x="10" y="4"/>
                    <a:pt x="10" y="2"/>
                    <a:pt x="9" y="1"/>
                  </a:cubicBezTo>
                  <a:cubicBezTo>
                    <a:pt x="8" y="1"/>
                    <a:pt x="8" y="0"/>
                    <a:pt x="7"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2" name="Freeform 62">
              <a:extLst>
                <a:ext uri="{FF2B5EF4-FFF2-40B4-BE49-F238E27FC236}">
                  <a16:creationId xmlns:a16="http://schemas.microsoft.com/office/drawing/2014/main" id="{8A9FC93B-A5D5-C547-A7CB-638416720225}"/>
                </a:ext>
              </a:extLst>
            </p:cNvPr>
            <p:cNvSpPr>
              <a:spLocks/>
            </p:cNvSpPr>
            <p:nvPr/>
          </p:nvSpPr>
          <p:spPr bwMode="auto">
            <a:xfrm>
              <a:off x="3949701" y="5664200"/>
              <a:ext cx="363538" cy="439738"/>
            </a:xfrm>
            <a:custGeom>
              <a:avLst/>
              <a:gdLst>
                <a:gd name="T0" fmla="*/ 38 w 114"/>
                <a:gd name="T1" fmla="*/ 0 h 138"/>
                <a:gd name="T2" fmla="*/ 76 w 114"/>
                <a:gd name="T3" fmla="*/ 0 h 138"/>
                <a:gd name="T4" fmla="*/ 111 w 114"/>
                <a:gd name="T5" fmla="*/ 35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5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5"/>
                  </a:cubicBezTo>
                  <a:cubicBezTo>
                    <a:pt x="104" y="84"/>
                    <a:pt x="104" y="84"/>
                    <a:pt x="104" y="84"/>
                  </a:cubicBezTo>
                  <a:cubicBezTo>
                    <a:pt x="102" y="98"/>
                    <a:pt x="96" y="112"/>
                    <a:pt x="88" y="122"/>
                  </a:cubicBezTo>
                  <a:cubicBezTo>
                    <a:pt x="81" y="132"/>
                    <a:pt x="72" y="138"/>
                    <a:pt x="57" y="138"/>
                  </a:cubicBezTo>
                  <a:cubicBezTo>
                    <a:pt x="57" y="138"/>
                    <a:pt x="57" y="138"/>
                    <a:pt x="57" y="138"/>
                  </a:cubicBezTo>
                  <a:cubicBezTo>
                    <a:pt x="42" y="138"/>
                    <a:pt x="33" y="132"/>
                    <a:pt x="26" y="122"/>
                  </a:cubicBezTo>
                  <a:cubicBezTo>
                    <a:pt x="17" y="111"/>
                    <a:pt x="12" y="97"/>
                    <a:pt x="10" y="84"/>
                  </a:cubicBezTo>
                  <a:cubicBezTo>
                    <a:pt x="3" y="35"/>
                    <a:pt x="3" y="35"/>
                    <a:pt x="3" y="35"/>
                  </a:cubicBezTo>
                  <a:cubicBezTo>
                    <a:pt x="0" y="16"/>
                    <a:pt x="19" y="0"/>
                    <a:pt x="38" y="0"/>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3" name="Freeform 63">
              <a:extLst>
                <a:ext uri="{FF2B5EF4-FFF2-40B4-BE49-F238E27FC236}">
                  <a16:creationId xmlns:a16="http://schemas.microsoft.com/office/drawing/2014/main" id="{6B6824AB-C1A9-D84A-9248-480041AE9F3E}"/>
                </a:ext>
              </a:extLst>
            </p:cNvPr>
            <p:cNvSpPr>
              <a:spLocks/>
            </p:cNvSpPr>
            <p:nvPr/>
          </p:nvSpPr>
          <p:spPr bwMode="auto">
            <a:xfrm>
              <a:off x="3819526" y="6157913"/>
              <a:ext cx="625475" cy="690563"/>
            </a:xfrm>
            <a:custGeom>
              <a:avLst/>
              <a:gdLst>
                <a:gd name="T0" fmla="*/ 26 w 196"/>
                <a:gd name="T1" fmla="*/ 204 h 217"/>
                <a:gd name="T2" fmla="*/ 0 w 196"/>
                <a:gd name="T3" fmla="*/ 23 h 217"/>
                <a:gd name="T4" fmla="*/ 60 w 196"/>
                <a:gd name="T5" fmla="*/ 0 h 217"/>
                <a:gd name="T6" fmla="*/ 98 w 196"/>
                <a:gd name="T7" fmla="*/ 75 h 217"/>
                <a:gd name="T8" fmla="*/ 136 w 196"/>
                <a:gd name="T9" fmla="*/ 0 h 217"/>
                <a:gd name="T10" fmla="*/ 196 w 196"/>
                <a:gd name="T11" fmla="*/ 23 h 217"/>
                <a:gd name="T12" fmla="*/ 170 w 196"/>
                <a:gd name="T13" fmla="*/ 205 h 217"/>
                <a:gd name="T14" fmla="*/ 99 w 196"/>
                <a:gd name="T15" fmla="*/ 217 h 217"/>
                <a:gd name="T16" fmla="*/ 99 w 196"/>
                <a:gd name="T17" fmla="*/ 217 h 217"/>
                <a:gd name="T18" fmla="*/ 26 w 196"/>
                <a:gd name="T19" fmla="*/ 20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17">
                  <a:moveTo>
                    <a:pt x="26" y="204"/>
                  </a:moveTo>
                  <a:cubicBezTo>
                    <a:pt x="21" y="154"/>
                    <a:pt x="6" y="63"/>
                    <a:pt x="0" y="23"/>
                  </a:cubicBezTo>
                  <a:cubicBezTo>
                    <a:pt x="21" y="12"/>
                    <a:pt x="38" y="6"/>
                    <a:pt x="60" y="0"/>
                  </a:cubicBezTo>
                  <a:cubicBezTo>
                    <a:pt x="98" y="75"/>
                    <a:pt x="98" y="75"/>
                    <a:pt x="98" y="75"/>
                  </a:cubicBezTo>
                  <a:cubicBezTo>
                    <a:pt x="136" y="0"/>
                    <a:pt x="136" y="0"/>
                    <a:pt x="136" y="0"/>
                  </a:cubicBezTo>
                  <a:cubicBezTo>
                    <a:pt x="158" y="6"/>
                    <a:pt x="175" y="12"/>
                    <a:pt x="196" y="23"/>
                  </a:cubicBezTo>
                  <a:cubicBezTo>
                    <a:pt x="190" y="63"/>
                    <a:pt x="175" y="155"/>
                    <a:pt x="170" y="205"/>
                  </a:cubicBezTo>
                  <a:cubicBezTo>
                    <a:pt x="148" y="212"/>
                    <a:pt x="124" y="217"/>
                    <a:pt x="99" y="217"/>
                  </a:cubicBezTo>
                  <a:cubicBezTo>
                    <a:pt x="99" y="217"/>
                    <a:pt x="99" y="217"/>
                    <a:pt x="99" y="217"/>
                  </a:cubicBezTo>
                  <a:cubicBezTo>
                    <a:pt x="73" y="217"/>
                    <a:pt x="49" y="212"/>
                    <a:pt x="26" y="20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4" name="Freeform 64">
              <a:extLst>
                <a:ext uri="{FF2B5EF4-FFF2-40B4-BE49-F238E27FC236}">
                  <a16:creationId xmlns:a16="http://schemas.microsoft.com/office/drawing/2014/main" id="{7F012EC5-7C88-094D-B3EE-685985A6BB1E}"/>
                </a:ext>
              </a:extLst>
            </p:cNvPr>
            <p:cNvSpPr>
              <a:spLocks/>
            </p:cNvSpPr>
            <p:nvPr/>
          </p:nvSpPr>
          <p:spPr bwMode="auto">
            <a:xfrm>
              <a:off x="3995738" y="6157913"/>
              <a:ext cx="273050" cy="269875"/>
            </a:xfrm>
            <a:custGeom>
              <a:avLst/>
              <a:gdLst>
                <a:gd name="T0" fmla="*/ 0 w 86"/>
                <a:gd name="T1" fmla="*/ 1 h 85"/>
                <a:gd name="T2" fmla="*/ 5 w 86"/>
                <a:gd name="T3" fmla="*/ 0 h 85"/>
                <a:gd name="T4" fmla="*/ 43 w 86"/>
                <a:gd name="T5" fmla="*/ 75 h 85"/>
                <a:gd name="T6" fmla="*/ 81 w 86"/>
                <a:gd name="T7" fmla="*/ 0 h 85"/>
                <a:gd name="T8" fmla="*/ 86 w 86"/>
                <a:gd name="T9" fmla="*/ 1 h 85"/>
                <a:gd name="T10" fmla="*/ 47 w 86"/>
                <a:gd name="T11" fmla="*/ 77 h 85"/>
                <a:gd name="T12" fmla="*/ 43 w 86"/>
                <a:gd name="T13" fmla="*/ 85 h 85"/>
                <a:gd name="T14" fmla="*/ 39 w 86"/>
                <a:gd name="T15" fmla="*/ 77 h 85"/>
                <a:gd name="T16" fmla="*/ 0 w 86"/>
                <a:gd name="T17" fmla="*/ 1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 h="85">
                  <a:moveTo>
                    <a:pt x="0" y="1"/>
                  </a:moveTo>
                  <a:cubicBezTo>
                    <a:pt x="2" y="1"/>
                    <a:pt x="3" y="0"/>
                    <a:pt x="5" y="0"/>
                  </a:cubicBezTo>
                  <a:cubicBezTo>
                    <a:pt x="43" y="75"/>
                    <a:pt x="43" y="75"/>
                    <a:pt x="43" y="75"/>
                  </a:cubicBezTo>
                  <a:cubicBezTo>
                    <a:pt x="81" y="0"/>
                    <a:pt x="81" y="0"/>
                    <a:pt x="81" y="0"/>
                  </a:cubicBezTo>
                  <a:cubicBezTo>
                    <a:pt x="83" y="0"/>
                    <a:pt x="84" y="1"/>
                    <a:pt x="86" y="1"/>
                  </a:cubicBezTo>
                  <a:cubicBezTo>
                    <a:pt x="47" y="77"/>
                    <a:pt x="47" y="77"/>
                    <a:pt x="47" y="77"/>
                  </a:cubicBezTo>
                  <a:cubicBezTo>
                    <a:pt x="43" y="85"/>
                    <a:pt x="43" y="85"/>
                    <a:pt x="43" y="85"/>
                  </a:cubicBezTo>
                  <a:cubicBezTo>
                    <a:pt x="39" y="77"/>
                    <a:pt x="39" y="77"/>
                    <a:pt x="39" y="77"/>
                  </a:cubicBezTo>
                  <a:cubicBezTo>
                    <a:pt x="0" y="1"/>
                    <a:pt x="0" y="1"/>
                    <a:pt x="0" y="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5" name="Freeform 65">
              <a:extLst>
                <a:ext uri="{FF2B5EF4-FFF2-40B4-BE49-F238E27FC236}">
                  <a16:creationId xmlns:a16="http://schemas.microsoft.com/office/drawing/2014/main" id="{E002BF08-0F1B-4E42-B666-E5309676C069}"/>
                </a:ext>
              </a:extLst>
            </p:cNvPr>
            <p:cNvSpPr>
              <a:spLocks/>
            </p:cNvSpPr>
            <p:nvPr/>
          </p:nvSpPr>
          <p:spPr bwMode="auto">
            <a:xfrm>
              <a:off x="3914776" y="5568950"/>
              <a:ext cx="434975" cy="368300"/>
            </a:xfrm>
            <a:custGeom>
              <a:avLst/>
              <a:gdLst>
                <a:gd name="T0" fmla="*/ 68 w 136"/>
                <a:gd name="T1" fmla="*/ 71 h 116"/>
                <a:gd name="T2" fmla="*/ 53 w 136"/>
                <a:gd name="T3" fmla="*/ 70 h 116"/>
                <a:gd name="T4" fmla="*/ 52 w 136"/>
                <a:gd name="T5" fmla="*/ 41 h 116"/>
                <a:gd name="T6" fmla="*/ 45 w 136"/>
                <a:gd name="T7" fmla="*/ 69 h 116"/>
                <a:gd name="T8" fmla="*/ 27 w 136"/>
                <a:gd name="T9" fmla="*/ 69 h 116"/>
                <a:gd name="T10" fmla="*/ 21 w 136"/>
                <a:gd name="T11" fmla="*/ 116 h 116"/>
                <a:gd name="T12" fmla="*/ 33 w 136"/>
                <a:gd name="T13" fmla="*/ 14 h 116"/>
                <a:gd name="T14" fmla="*/ 103 w 136"/>
                <a:gd name="T15" fmla="*/ 14 h 116"/>
                <a:gd name="T16" fmla="*/ 115 w 136"/>
                <a:gd name="T17" fmla="*/ 116 h 116"/>
                <a:gd name="T18" fmla="*/ 109 w 136"/>
                <a:gd name="T19" fmla="*/ 69 h 116"/>
                <a:gd name="T20" fmla="*/ 68 w 136"/>
                <a:gd name="T21" fmla="*/ 7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6" h="116">
                  <a:moveTo>
                    <a:pt x="68" y="71"/>
                  </a:moveTo>
                  <a:cubicBezTo>
                    <a:pt x="62" y="71"/>
                    <a:pt x="58" y="71"/>
                    <a:pt x="53" y="70"/>
                  </a:cubicBezTo>
                  <a:cubicBezTo>
                    <a:pt x="50" y="62"/>
                    <a:pt x="49" y="54"/>
                    <a:pt x="52" y="41"/>
                  </a:cubicBezTo>
                  <a:cubicBezTo>
                    <a:pt x="52" y="41"/>
                    <a:pt x="44" y="53"/>
                    <a:pt x="45" y="69"/>
                  </a:cubicBezTo>
                  <a:cubicBezTo>
                    <a:pt x="39" y="67"/>
                    <a:pt x="33" y="70"/>
                    <a:pt x="27" y="69"/>
                  </a:cubicBezTo>
                  <a:cubicBezTo>
                    <a:pt x="21" y="79"/>
                    <a:pt x="20" y="97"/>
                    <a:pt x="21" y="116"/>
                  </a:cubicBezTo>
                  <a:cubicBezTo>
                    <a:pt x="0" y="78"/>
                    <a:pt x="7" y="34"/>
                    <a:pt x="33" y="14"/>
                  </a:cubicBezTo>
                  <a:cubicBezTo>
                    <a:pt x="53" y="0"/>
                    <a:pt x="83" y="0"/>
                    <a:pt x="103" y="14"/>
                  </a:cubicBezTo>
                  <a:cubicBezTo>
                    <a:pt x="128" y="33"/>
                    <a:pt x="136" y="78"/>
                    <a:pt x="115" y="116"/>
                  </a:cubicBezTo>
                  <a:cubicBezTo>
                    <a:pt x="116" y="97"/>
                    <a:pt x="115" y="79"/>
                    <a:pt x="109" y="69"/>
                  </a:cubicBezTo>
                  <a:cubicBezTo>
                    <a:pt x="96" y="72"/>
                    <a:pt x="82" y="71"/>
                    <a:pt x="68" y="71"/>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35" name="Oval Callout 14">
            <a:extLst>
              <a:ext uri="{FF2B5EF4-FFF2-40B4-BE49-F238E27FC236}">
                <a16:creationId xmlns:a16="http://schemas.microsoft.com/office/drawing/2014/main" id="{44AA4F9A-FBD1-DA46-A0DE-B96D2F5B244E}"/>
              </a:ext>
            </a:extLst>
          </p:cNvPr>
          <p:cNvSpPr/>
          <p:nvPr/>
        </p:nvSpPr>
        <p:spPr>
          <a:xfrm>
            <a:off x="5923796" y="3475234"/>
            <a:ext cx="4648520" cy="765078"/>
          </a:xfrm>
          <a:prstGeom prst="wedgeRectCallout">
            <a:avLst>
              <a:gd name="adj1" fmla="val 67249"/>
              <a:gd name="adj2" fmla="val -28841"/>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“ask more specific questions in training and about the process” </a:t>
            </a:r>
            <a:r>
              <a:rPr lang="en-US" b="1" dirty="0">
                <a:solidFill>
                  <a:schemeClr val="bg1"/>
                </a:solidFill>
              </a:rPr>
              <a:t>Band 5 Redeployed Nurse SWL</a:t>
            </a:r>
          </a:p>
        </p:txBody>
      </p:sp>
    </p:spTree>
    <p:extLst>
      <p:ext uri="{BB962C8B-B14F-4D97-AF65-F5344CB8AC3E}">
        <p14:creationId xmlns:p14="http://schemas.microsoft.com/office/powerpoint/2010/main" val="2379586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4">
            <a:extLst>
              <a:ext uri="{FF2B5EF4-FFF2-40B4-BE49-F238E27FC236}">
                <a16:creationId xmlns:a16="http://schemas.microsoft.com/office/drawing/2014/main" id="{F5E5203A-24DA-0046-8743-714A4B03DFBC}"/>
              </a:ext>
            </a:extLst>
          </p:cNvPr>
          <p:cNvGrpSpPr>
            <a:grpSpLocks noChangeAspect="1"/>
          </p:cNvGrpSpPr>
          <p:nvPr/>
        </p:nvGrpSpPr>
        <p:grpSpPr>
          <a:xfrm>
            <a:off x="6456305" y="5425879"/>
            <a:ext cx="871797" cy="870845"/>
            <a:chOff x="3402012" y="5520531"/>
            <a:chExt cx="1454150" cy="1452563"/>
          </a:xfrm>
        </p:grpSpPr>
        <p:sp>
          <p:nvSpPr>
            <p:cNvPr id="46" name="Oval 152">
              <a:extLst>
                <a:ext uri="{FF2B5EF4-FFF2-40B4-BE49-F238E27FC236}">
                  <a16:creationId xmlns:a16="http://schemas.microsoft.com/office/drawing/2014/main" id="{C6B3035C-7782-7B4B-82EA-F9507334EA83}"/>
                </a:ext>
              </a:extLst>
            </p:cNvPr>
            <p:cNvSpPr>
              <a:spLocks noChangeArrowheads="1"/>
            </p:cNvSpPr>
            <p:nvPr/>
          </p:nvSpPr>
          <p:spPr bwMode="auto">
            <a:xfrm>
              <a:off x="3402012" y="5520531"/>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47" name="Rectangle 45">
              <a:extLst>
                <a:ext uri="{FF2B5EF4-FFF2-40B4-BE49-F238E27FC236}">
                  <a16:creationId xmlns:a16="http://schemas.microsoft.com/office/drawing/2014/main" id="{13452488-2600-BA41-9FC5-86A974A0890D}"/>
                </a:ext>
              </a:extLst>
            </p:cNvPr>
            <p:cNvSpPr>
              <a:spLocks noChangeArrowheads="1"/>
            </p:cNvSpPr>
            <p:nvPr/>
          </p:nvSpPr>
          <p:spPr bwMode="auto">
            <a:xfrm>
              <a:off x="4052888" y="6034088"/>
              <a:ext cx="158750" cy="165100"/>
            </a:xfrm>
            <a:prstGeom prst="rect">
              <a:avLst/>
            </a:prstGeom>
            <a:solidFill>
              <a:srgbClr val="F0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8" name="Freeform 46">
              <a:extLst>
                <a:ext uri="{FF2B5EF4-FFF2-40B4-BE49-F238E27FC236}">
                  <a16:creationId xmlns:a16="http://schemas.microsoft.com/office/drawing/2014/main" id="{1D0B1594-73D0-9740-9974-6E1418FAD4A8}"/>
                </a:ext>
              </a:extLst>
            </p:cNvPr>
            <p:cNvSpPr>
              <a:spLocks/>
            </p:cNvSpPr>
            <p:nvPr/>
          </p:nvSpPr>
          <p:spPr bwMode="auto">
            <a:xfrm>
              <a:off x="4359276" y="6408738"/>
              <a:ext cx="161925" cy="388938"/>
            </a:xfrm>
            <a:custGeom>
              <a:avLst/>
              <a:gdLst>
                <a:gd name="T0" fmla="*/ 12 w 51"/>
                <a:gd name="T1" fmla="*/ 122 h 122"/>
                <a:gd name="T2" fmla="*/ 8 w 51"/>
                <a:gd name="T3" fmla="*/ 94 h 122"/>
                <a:gd name="T4" fmla="*/ 0 w 51"/>
                <a:gd name="T5" fmla="*/ 32 h 122"/>
                <a:gd name="T6" fmla="*/ 40 w 51"/>
                <a:gd name="T7" fmla="*/ 18 h 122"/>
                <a:gd name="T8" fmla="*/ 50 w 51"/>
                <a:gd name="T9" fmla="*/ 75 h 122"/>
                <a:gd name="T10" fmla="*/ 51 w 51"/>
                <a:gd name="T11" fmla="*/ 101 h 122"/>
                <a:gd name="T12" fmla="*/ 12 w 51"/>
                <a:gd name="T13" fmla="*/ 122 h 122"/>
              </a:gdLst>
              <a:ahLst/>
              <a:cxnLst>
                <a:cxn ang="0">
                  <a:pos x="T0" y="T1"/>
                </a:cxn>
                <a:cxn ang="0">
                  <a:pos x="T2" y="T3"/>
                </a:cxn>
                <a:cxn ang="0">
                  <a:pos x="T4" y="T5"/>
                </a:cxn>
                <a:cxn ang="0">
                  <a:pos x="T6" y="T7"/>
                </a:cxn>
                <a:cxn ang="0">
                  <a:pos x="T8" y="T9"/>
                </a:cxn>
                <a:cxn ang="0">
                  <a:pos x="T10" y="T11"/>
                </a:cxn>
                <a:cxn ang="0">
                  <a:pos x="T12" y="T13"/>
                </a:cxn>
              </a:cxnLst>
              <a:rect l="0" t="0" r="r" b="b"/>
              <a:pathLst>
                <a:path w="51" h="122">
                  <a:moveTo>
                    <a:pt x="12" y="122"/>
                  </a:moveTo>
                  <a:cubicBezTo>
                    <a:pt x="10" y="110"/>
                    <a:pt x="10" y="104"/>
                    <a:pt x="8" y="94"/>
                  </a:cubicBezTo>
                  <a:cubicBezTo>
                    <a:pt x="6" y="80"/>
                    <a:pt x="0" y="32"/>
                    <a:pt x="0" y="32"/>
                  </a:cubicBezTo>
                  <a:cubicBezTo>
                    <a:pt x="8" y="0"/>
                    <a:pt x="39" y="3"/>
                    <a:pt x="40" y="18"/>
                  </a:cubicBezTo>
                  <a:cubicBezTo>
                    <a:pt x="42" y="33"/>
                    <a:pt x="47" y="48"/>
                    <a:pt x="50" y="75"/>
                  </a:cubicBezTo>
                  <a:cubicBezTo>
                    <a:pt x="51" y="85"/>
                    <a:pt x="51" y="93"/>
                    <a:pt x="51" y="101"/>
                  </a:cubicBezTo>
                  <a:cubicBezTo>
                    <a:pt x="39" y="109"/>
                    <a:pt x="26" y="116"/>
                    <a:pt x="12" y="122"/>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9" name="Freeform 47">
              <a:extLst>
                <a:ext uri="{FF2B5EF4-FFF2-40B4-BE49-F238E27FC236}">
                  <a16:creationId xmlns:a16="http://schemas.microsoft.com/office/drawing/2014/main" id="{DB17FF69-914F-7241-980B-8E0B33BEB27A}"/>
                </a:ext>
              </a:extLst>
            </p:cNvPr>
            <p:cNvSpPr>
              <a:spLocks/>
            </p:cNvSpPr>
            <p:nvPr/>
          </p:nvSpPr>
          <p:spPr bwMode="auto">
            <a:xfrm>
              <a:off x="4378326" y="6227763"/>
              <a:ext cx="152400" cy="534988"/>
            </a:xfrm>
            <a:custGeom>
              <a:avLst/>
              <a:gdLst>
                <a:gd name="T0" fmla="*/ 19 w 48"/>
                <a:gd name="T1" fmla="*/ 0 h 168"/>
                <a:gd name="T2" fmla="*/ 22 w 48"/>
                <a:gd name="T3" fmla="*/ 1 h 168"/>
                <a:gd name="T4" fmla="*/ 32 w 48"/>
                <a:gd name="T5" fmla="*/ 14 h 168"/>
                <a:gd name="T6" fmla="*/ 48 w 48"/>
                <a:gd name="T7" fmla="*/ 156 h 168"/>
                <a:gd name="T8" fmla="*/ 36 w 48"/>
                <a:gd name="T9" fmla="*/ 164 h 168"/>
                <a:gd name="T10" fmla="*/ 2 w 48"/>
                <a:gd name="T11" fmla="*/ 168 h 168"/>
                <a:gd name="T12" fmla="*/ 0 w 48"/>
                <a:gd name="T13" fmla="*/ 141 h 168"/>
                <a:gd name="T14" fmla="*/ 21 w 48"/>
                <a:gd name="T15" fmla="*/ 1 h 168"/>
                <a:gd name="T16" fmla="*/ 19 w 48"/>
                <a:gd name="T17"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68">
                  <a:moveTo>
                    <a:pt x="19" y="0"/>
                  </a:moveTo>
                  <a:cubicBezTo>
                    <a:pt x="20" y="0"/>
                    <a:pt x="21" y="1"/>
                    <a:pt x="22" y="1"/>
                  </a:cubicBezTo>
                  <a:cubicBezTo>
                    <a:pt x="27" y="3"/>
                    <a:pt x="30" y="9"/>
                    <a:pt x="32" y="14"/>
                  </a:cubicBezTo>
                  <a:cubicBezTo>
                    <a:pt x="40" y="31"/>
                    <a:pt x="45" y="105"/>
                    <a:pt x="48" y="156"/>
                  </a:cubicBezTo>
                  <a:cubicBezTo>
                    <a:pt x="44" y="159"/>
                    <a:pt x="40" y="162"/>
                    <a:pt x="36" y="164"/>
                  </a:cubicBezTo>
                  <a:cubicBezTo>
                    <a:pt x="2" y="168"/>
                    <a:pt x="2" y="168"/>
                    <a:pt x="2" y="168"/>
                  </a:cubicBezTo>
                  <a:cubicBezTo>
                    <a:pt x="0" y="141"/>
                    <a:pt x="0" y="141"/>
                    <a:pt x="0" y="141"/>
                  </a:cubicBezTo>
                  <a:cubicBezTo>
                    <a:pt x="6" y="92"/>
                    <a:pt x="16" y="32"/>
                    <a:pt x="21" y="1"/>
                  </a:cubicBezTo>
                  <a:cubicBezTo>
                    <a:pt x="20" y="1"/>
                    <a:pt x="19" y="0"/>
                    <a:pt x="1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0" name="Freeform 48">
              <a:extLst>
                <a:ext uri="{FF2B5EF4-FFF2-40B4-BE49-F238E27FC236}">
                  <a16:creationId xmlns:a16="http://schemas.microsoft.com/office/drawing/2014/main" id="{3A48D369-3209-B54B-B482-A1265E867253}"/>
                </a:ext>
              </a:extLst>
            </p:cNvPr>
            <p:cNvSpPr>
              <a:spLocks/>
            </p:cNvSpPr>
            <p:nvPr/>
          </p:nvSpPr>
          <p:spPr bwMode="auto">
            <a:xfrm>
              <a:off x="4378326" y="6557963"/>
              <a:ext cx="38100" cy="204788"/>
            </a:xfrm>
            <a:custGeom>
              <a:avLst/>
              <a:gdLst>
                <a:gd name="T0" fmla="*/ 12 w 12"/>
                <a:gd name="T1" fmla="*/ 63 h 64"/>
                <a:gd name="T2" fmla="*/ 2 w 12"/>
                <a:gd name="T3" fmla="*/ 64 h 64"/>
                <a:gd name="T4" fmla="*/ 0 w 12"/>
                <a:gd name="T5" fmla="*/ 37 h 64"/>
                <a:gd name="T6" fmla="*/ 5 w 12"/>
                <a:gd name="T7" fmla="*/ 0 h 64"/>
                <a:gd name="T8" fmla="*/ 12 w 12"/>
                <a:gd name="T9" fmla="*/ 63 h 64"/>
              </a:gdLst>
              <a:ahLst/>
              <a:cxnLst>
                <a:cxn ang="0">
                  <a:pos x="T0" y="T1"/>
                </a:cxn>
                <a:cxn ang="0">
                  <a:pos x="T2" y="T3"/>
                </a:cxn>
                <a:cxn ang="0">
                  <a:pos x="T4" y="T5"/>
                </a:cxn>
                <a:cxn ang="0">
                  <a:pos x="T6" y="T7"/>
                </a:cxn>
                <a:cxn ang="0">
                  <a:pos x="T8" y="T9"/>
                </a:cxn>
              </a:cxnLst>
              <a:rect l="0" t="0" r="r" b="b"/>
              <a:pathLst>
                <a:path w="12" h="64">
                  <a:moveTo>
                    <a:pt x="12" y="63"/>
                  </a:moveTo>
                  <a:cubicBezTo>
                    <a:pt x="2" y="64"/>
                    <a:pt x="2" y="64"/>
                    <a:pt x="2" y="64"/>
                  </a:cubicBezTo>
                  <a:cubicBezTo>
                    <a:pt x="0" y="37"/>
                    <a:pt x="0" y="37"/>
                    <a:pt x="0" y="37"/>
                  </a:cubicBezTo>
                  <a:cubicBezTo>
                    <a:pt x="1" y="25"/>
                    <a:pt x="3" y="12"/>
                    <a:pt x="5" y="0"/>
                  </a:cubicBezTo>
                  <a:lnTo>
                    <a:pt x="12" y="63"/>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1" name="Freeform 49">
              <a:extLst>
                <a:ext uri="{FF2B5EF4-FFF2-40B4-BE49-F238E27FC236}">
                  <a16:creationId xmlns:a16="http://schemas.microsoft.com/office/drawing/2014/main" id="{FCAC5BE1-9903-9642-B6CA-6E6A83A1B787}"/>
                </a:ext>
              </a:extLst>
            </p:cNvPr>
            <p:cNvSpPr>
              <a:spLocks/>
            </p:cNvSpPr>
            <p:nvPr/>
          </p:nvSpPr>
          <p:spPr bwMode="auto">
            <a:xfrm>
              <a:off x="3743326" y="6408738"/>
              <a:ext cx="161925" cy="385763"/>
            </a:xfrm>
            <a:custGeom>
              <a:avLst/>
              <a:gdLst>
                <a:gd name="T0" fmla="*/ 39 w 51"/>
                <a:gd name="T1" fmla="*/ 121 h 121"/>
                <a:gd name="T2" fmla="*/ 43 w 51"/>
                <a:gd name="T3" fmla="*/ 94 h 121"/>
                <a:gd name="T4" fmla="*/ 51 w 51"/>
                <a:gd name="T5" fmla="*/ 32 h 121"/>
                <a:gd name="T6" fmla="*/ 11 w 51"/>
                <a:gd name="T7" fmla="*/ 18 h 121"/>
                <a:gd name="T8" fmla="*/ 1 w 51"/>
                <a:gd name="T9" fmla="*/ 75 h 121"/>
                <a:gd name="T10" fmla="*/ 0 w 51"/>
                <a:gd name="T11" fmla="*/ 99 h 121"/>
                <a:gd name="T12" fmla="*/ 39 w 51"/>
                <a:gd name="T13" fmla="*/ 121 h 121"/>
              </a:gdLst>
              <a:ahLst/>
              <a:cxnLst>
                <a:cxn ang="0">
                  <a:pos x="T0" y="T1"/>
                </a:cxn>
                <a:cxn ang="0">
                  <a:pos x="T2" y="T3"/>
                </a:cxn>
                <a:cxn ang="0">
                  <a:pos x="T4" y="T5"/>
                </a:cxn>
                <a:cxn ang="0">
                  <a:pos x="T6" y="T7"/>
                </a:cxn>
                <a:cxn ang="0">
                  <a:pos x="T8" y="T9"/>
                </a:cxn>
                <a:cxn ang="0">
                  <a:pos x="T10" y="T11"/>
                </a:cxn>
                <a:cxn ang="0">
                  <a:pos x="T12" y="T13"/>
                </a:cxn>
              </a:cxnLst>
              <a:rect l="0" t="0" r="r" b="b"/>
              <a:pathLst>
                <a:path w="51" h="121">
                  <a:moveTo>
                    <a:pt x="39" y="121"/>
                  </a:moveTo>
                  <a:cubicBezTo>
                    <a:pt x="41" y="110"/>
                    <a:pt x="41" y="104"/>
                    <a:pt x="43" y="94"/>
                  </a:cubicBezTo>
                  <a:cubicBezTo>
                    <a:pt x="45" y="80"/>
                    <a:pt x="51" y="32"/>
                    <a:pt x="51" y="32"/>
                  </a:cubicBezTo>
                  <a:cubicBezTo>
                    <a:pt x="43" y="0"/>
                    <a:pt x="12" y="3"/>
                    <a:pt x="11" y="18"/>
                  </a:cubicBezTo>
                  <a:cubicBezTo>
                    <a:pt x="9" y="33"/>
                    <a:pt x="4" y="48"/>
                    <a:pt x="1" y="75"/>
                  </a:cubicBezTo>
                  <a:cubicBezTo>
                    <a:pt x="0" y="84"/>
                    <a:pt x="0" y="92"/>
                    <a:pt x="0" y="99"/>
                  </a:cubicBezTo>
                  <a:cubicBezTo>
                    <a:pt x="12" y="108"/>
                    <a:pt x="25" y="115"/>
                    <a:pt x="39" y="121"/>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2" name="Freeform 50">
              <a:extLst>
                <a:ext uri="{FF2B5EF4-FFF2-40B4-BE49-F238E27FC236}">
                  <a16:creationId xmlns:a16="http://schemas.microsoft.com/office/drawing/2014/main" id="{6B7D2865-BAA1-E747-AE64-0F9E054A3D28}"/>
                </a:ext>
              </a:extLst>
            </p:cNvPr>
            <p:cNvSpPr>
              <a:spLocks/>
            </p:cNvSpPr>
            <p:nvPr/>
          </p:nvSpPr>
          <p:spPr bwMode="auto">
            <a:xfrm>
              <a:off x="3730626" y="6196013"/>
              <a:ext cx="203200" cy="566738"/>
            </a:xfrm>
            <a:custGeom>
              <a:avLst/>
              <a:gdLst>
                <a:gd name="T0" fmla="*/ 64 w 64"/>
                <a:gd name="T1" fmla="*/ 0 h 178"/>
                <a:gd name="T2" fmla="*/ 27 w 64"/>
                <a:gd name="T3" fmla="*/ 11 h 178"/>
                <a:gd name="T4" fmla="*/ 17 w 64"/>
                <a:gd name="T5" fmla="*/ 24 h 178"/>
                <a:gd name="T6" fmla="*/ 0 w 64"/>
                <a:gd name="T7" fmla="*/ 164 h 178"/>
                <a:gd name="T8" fmla="*/ 16 w 64"/>
                <a:gd name="T9" fmla="*/ 175 h 178"/>
                <a:gd name="T10" fmla="*/ 46 w 64"/>
                <a:gd name="T11" fmla="*/ 178 h 178"/>
                <a:gd name="T12" fmla="*/ 64 w 6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64" h="178">
                  <a:moveTo>
                    <a:pt x="64" y="0"/>
                  </a:moveTo>
                  <a:cubicBezTo>
                    <a:pt x="64" y="0"/>
                    <a:pt x="41" y="6"/>
                    <a:pt x="27" y="11"/>
                  </a:cubicBezTo>
                  <a:cubicBezTo>
                    <a:pt x="22" y="13"/>
                    <a:pt x="19" y="19"/>
                    <a:pt x="17" y="24"/>
                  </a:cubicBezTo>
                  <a:cubicBezTo>
                    <a:pt x="9" y="41"/>
                    <a:pt x="4" y="113"/>
                    <a:pt x="0" y="164"/>
                  </a:cubicBezTo>
                  <a:cubicBezTo>
                    <a:pt x="6" y="168"/>
                    <a:pt x="11" y="171"/>
                    <a:pt x="16" y="175"/>
                  </a:cubicBezTo>
                  <a:cubicBezTo>
                    <a:pt x="46" y="178"/>
                    <a:pt x="46" y="178"/>
                    <a:pt x="46" y="178"/>
                  </a:cubicBezTo>
                  <a:lnTo>
                    <a:pt x="6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3" name="Freeform 51">
              <a:extLst>
                <a:ext uri="{FF2B5EF4-FFF2-40B4-BE49-F238E27FC236}">
                  <a16:creationId xmlns:a16="http://schemas.microsoft.com/office/drawing/2014/main" id="{3BAF7178-F433-8E43-BC7D-27EA352C2459}"/>
                </a:ext>
              </a:extLst>
            </p:cNvPr>
            <p:cNvSpPr>
              <a:spLocks/>
            </p:cNvSpPr>
            <p:nvPr/>
          </p:nvSpPr>
          <p:spPr bwMode="auto">
            <a:xfrm>
              <a:off x="3848101" y="6424613"/>
              <a:ext cx="57150" cy="338138"/>
            </a:xfrm>
            <a:custGeom>
              <a:avLst/>
              <a:gdLst>
                <a:gd name="T0" fmla="*/ 0 w 36"/>
                <a:gd name="T1" fmla="*/ 211 h 213"/>
                <a:gd name="T2" fmla="*/ 18 w 36"/>
                <a:gd name="T3" fmla="*/ 213 h 213"/>
                <a:gd name="T4" fmla="*/ 36 w 36"/>
                <a:gd name="T5" fmla="*/ 38 h 213"/>
                <a:gd name="T6" fmla="*/ 22 w 36"/>
                <a:gd name="T7" fmla="*/ 0 h 213"/>
                <a:gd name="T8" fmla="*/ 0 w 36"/>
                <a:gd name="T9" fmla="*/ 211 h 213"/>
              </a:gdLst>
              <a:ahLst/>
              <a:cxnLst>
                <a:cxn ang="0">
                  <a:pos x="T0" y="T1"/>
                </a:cxn>
                <a:cxn ang="0">
                  <a:pos x="T2" y="T3"/>
                </a:cxn>
                <a:cxn ang="0">
                  <a:pos x="T4" y="T5"/>
                </a:cxn>
                <a:cxn ang="0">
                  <a:pos x="T6" y="T7"/>
                </a:cxn>
                <a:cxn ang="0">
                  <a:pos x="T8" y="T9"/>
                </a:cxn>
              </a:cxnLst>
              <a:rect l="0" t="0" r="r" b="b"/>
              <a:pathLst>
                <a:path w="36" h="213">
                  <a:moveTo>
                    <a:pt x="0" y="211"/>
                  </a:moveTo>
                  <a:lnTo>
                    <a:pt x="18" y="213"/>
                  </a:lnTo>
                  <a:lnTo>
                    <a:pt x="36" y="38"/>
                  </a:lnTo>
                  <a:lnTo>
                    <a:pt x="22" y="0"/>
                  </a:lnTo>
                  <a:lnTo>
                    <a:pt x="0" y="211"/>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4" name="Freeform 52">
              <a:extLst>
                <a:ext uri="{FF2B5EF4-FFF2-40B4-BE49-F238E27FC236}">
                  <a16:creationId xmlns:a16="http://schemas.microsoft.com/office/drawing/2014/main" id="{9294748B-A07B-BB44-807E-8B47C818AF2E}"/>
                </a:ext>
              </a:extLst>
            </p:cNvPr>
            <p:cNvSpPr>
              <a:spLocks/>
            </p:cNvSpPr>
            <p:nvPr/>
          </p:nvSpPr>
          <p:spPr bwMode="auto">
            <a:xfrm>
              <a:off x="3819526" y="6138863"/>
              <a:ext cx="625475" cy="709613"/>
            </a:xfrm>
            <a:custGeom>
              <a:avLst/>
              <a:gdLst>
                <a:gd name="T0" fmla="*/ 170 w 196"/>
                <a:gd name="T1" fmla="*/ 211 h 223"/>
                <a:gd name="T2" fmla="*/ 196 w 196"/>
                <a:gd name="T3" fmla="*/ 29 h 223"/>
                <a:gd name="T4" fmla="*/ 137 w 196"/>
                <a:gd name="T5" fmla="*/ 7 h 223"/>
                <a:gd name="T6" fmla="*/ 98 w 196"/>
                <a:gd name="T7" fmla="*/ 0 h 223"/>
                <a:gd name="T8" fmla="*/ 59 w 196"/>
                <a:gd name="T9" fmla="*/ 7 h 223"/>
                <a:gd name="T10" fmla="*/ 0 w 196"/>
                <a:gd name="T11" fmla="*/ 29 h 223"/>
                <a:gd name="T12" fmla="*/ 25 w 196"/>
                <a:gd name="T13" fmla="*/ 210 h 223"/>
                <a:gd name="T14" fmla="*/ 99 w 196"/>
                <a:gd name="T15" fmla="*/ 223 h 223"/>
                <a:gd name="T16" fmla="*/ 99 w 196"/>
                <a:gd name="T17" fmla="*/ 223 h 223"/>
                <a:gd name="T18" fmla="*/ 170 w 196"/>
                <a:gd name="T19"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3">
                  <a:moveTo>
                    <a:pt x="170" y="211"/>
                  </a:moveTo>
                  <a:cubicBezTo>
                    <a:pt x="175" y="161"/>
                    <a:pt x="190" y="69"/>
                    <a:pt x="196" y="29"/>
                  </a:cubicBezTo>
                  <a:cubicBezTo>
                    <a:pt x="175" y="18"/>
                    <a:pt x="158" y="13"/>
                    <a:pt x="137" y="7"/>
                  </a:cubicBezTo>
                  <a:cubicBezTo>
                    <a:pt x="124" y="3"/>
                    <a:pt x="111" y="2"/>
                    <a:pt x="98" y="0"/>
                  </a:cubicBezTo>
                  <a:cubicBezTo>
                    <a:pt x="85" y="2"/>
                    <a:pt x="72" y="3"/>
                    <a:pt x="59" y="7"/>
                  </a:cubicBezTo>
                  <a:cubicBezTo>
                    <a:pt x="38" y="13"/>
                    <a:pt x="21" y="18"/>
                    <a:pt x="0" y="29"/>
                  </a:cubicBezTo>
                  <a:cubicBezTo>
                    <a:pt x="6" y="69"/>
                    <a:pt x="21" y="160"/>
                    <a:pt x="25" y="210"/>
                  </a:cubicBezTo>
                  <a:cubicBezTo>
                    <a:pt x="48" y="218"/>
                    <a:pt x="73" y="223"/>
                    <a:pt x="99" y="223"/>
                  </a:cubicBezTo>
                  <a:cubicBezTo>
                    <a:pt x="99" y="223"/>
                    <a:pt x="99" y="223"/>
                    <a:pt x="99" y="223"/>
                  </a:cubicBezTo>
                  <a:cubicBezTo>
                    <a:pt x="124" y="223"/>
                    <a:pt x="148" y="218"/>
                    <a:pt x="170" y="21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5" name="Freeform 53">
              <a:extLst>
                <a:ext uri="{FF2B5EF4-FFF2-40B4-BE49-F238E27FC236}">
                  <a16:creationId xmlns:a16="http://schemas.microsoft.com/office/drawing/2014/main" id="{A2CEED11-E596-C448-8A84-C856BD5805E2}"/>
                </a:ext>
              </a:extLst>
            </p:cNvPr>
            <p:cNvSpPr>
              <a:spLocks/>
            </p:cNvSpPr>
            <p:nvPr/>
          </p:nvSpPr>
          <p:spPr bwMode="auto">
            <a:xfrm>
              <a:off x="3986213" y="6138863"/>
              <a:ext cx="292100" cy="107950"/>
            </a:xfrm>
            <a:custGeom>
              <a:avLst/>
              <a:gdLst>
                <a:gd name="T0" fmla="*/ 89 w 92"/>
                <a:gd name="T1" fmla="*/ 8 h 34"/>
                <a:gd name="T2" fmla="*/ 85 w 92"/>
                <a:gd name="T3" fmla="*/ 7 h 34"/>
                <a:gd name="T4" fmla="*/ 46 w 92"/>
                <a:gd name="T5" fmla="*/ 0 h 34"/>
                <a:gd name="T6" fmla="*/ 7 w 92"/>
                <a:gd name="T7" fmla="*/ 7 h 34"/>
                <a:gd name="T8" fmla="*/ 3 w 92"/>
                <a:gd name="T9" fmla="*/ 8 h 34"/>
                <a:gd name="T10" fmla="*/ 0 w 92"/>
                <a:gd name="T11" fmla="*/ 15 h 34"/>
                <a:gd name="T12" fmla="*/ 46 w 92"/>
                <a:gd name="T13" fmla="*/ 34 h 34"/>
                <a:gd name="T14" fmla="*/ 92 w 92"/>
                <a:gd name="T15" fmla="*/ 15 h 34"/>
                <a:gd name="T16" fmla="*/ 89 w 92"/>
                <a:gd name="T17" fmla="*/ 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34">
                  <a:moveTo>
                    <a:pt x="89" y="8"/>
                  </a:moveTo>
                  <a:cubicBezTo>
                    <a:pt x="88" y="7"/>
                    <a:pt x="86" y="7"/>
                    <a:pt x="85" y="7"/>
                  </a:cubicBezTo>
                  <a:cubicBezTo>
                    <a:pt x="72" y="3"/>
                    <a:pt x="59" y="2"/>
                    <a:pt x="46" y="0"/>
                  </a:cubicBezTo>
                  <a:cubicBezTo>
                    <a:pt x="33" y="2"/>
                    <a:pt x="20" y="3"/>
                    <a:pt x="7" y="7"/>
                  </a:cubicBezTo>
                  <a:cubicBezTo>
                    <a:pt x="6" y="7"/>
                    <a:pt x="4" y="7"/>
                    <a:pt x="3" y="8"/>
                  </a:cubicBezTo>
                  <a:cubicBezTo>
                    <a:pt x="1" y="10"/>
                    <a:pt x="0" y="12"/>
                    <a:pt x="0" y="15"/>
                  </a:cubicBezTo>
                  <a:cubicBezTo>
                    <a:pt x="0" y="25"/>
                    <a:pt x="20" y="34"/>
                    <a:pt x="46" y="34"/>
                  </a:cubicBezTo>
                  <a:cubicBezTo>
                    <a:pt x="72" y="34"/>
                    <a:pt x="92" y="25"/>
                    <a:pt x="92" y="15"/>
                  </a:cubicBezTo>
                  <a:cubicBezTo>
                    <a:pt x="92" y="12"/>
                    <a:pt x="91" y="10"/>
                    <a:pt x="89" y="8"/>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6" name="Freeform 54">
              <a:extLst>
                <a:ext uri="{FF2B5EF4-FFF2-40B4-BE49-F238E27FC236}">
                  <a16:creationId xmlns:a16="http://schemas.microsoft.com/office/drawing/2014/main" id="{7BCF28F4-A3FF-3B47-8018-A0AF87C5510D}"/>
                </a:ext>
              </a:extLst>
            </p:cNvPr>
            <p:cNvSpPr>
              <a:spLocks/>
            </p:cNvSpPr>
            <p:nvPr/>
          </p:nvSpPr>
          <p:spPr bwMode="auto">
            <a:xfrm>
              <a:off x="4189413" y="6145213"/>
              <a:ext cx="66675" cy="73025"/>
            </a:xfrm>
            <a:custGeom>
              <a:avLst/>
              <a:gdLst>
                <a:gd name="T0" fmla="*/ 21 w 21"/>
                <a:gd name="T1" fmla="*/ 5 h 23"/>
                <a:gd name="T2" fmla="*/ 1 w 21"/>
                <a:gd name="T3" fmla="*/ 0 h 23"/>
                <a:gd name="T4" fmla="*/ 0 w 21"/>
                <a:gd name="T5" fmla="*/ 11 h 23"/>
                <a:gd name="T6" fmla="*/ 14 w 21"/>
                <a:gd name="T7" fmla="*/ 23 h 23"/>
                <a:gd name="T8" fmla="*/ 21 w 21"/>
                <a:gd name="T9" fmla="*/ 5 h 23"/>
              </a:gdLst>
              <a:ahLst/>
              <a:cxnLst>
                <a:cxn ang="0">
                  <a:pos x="T0" y="T1"/>
                </a:cxn>
                <a:cxn ang="0">
                  <a:pos x="T2" y="T3"/>
                </a:cxn>
                <a:cxn ang="0">
                  <a:pos x="T4" y="T5"/>
                </a:cxn>
                <a:cxn ang="0">
                  <a:pos x="T6" y="T7"/>
                </a:cxn>
                <a:cxn ang="0">
                  <a:pos x="T8" y="T9"/>
                </a:cxn>
              </a:cxnLst>
              <a:rect l="0" t="0" r="r" b="b"/>
              <a:pathLst>
                <a:path w="21" h="23">
                  <a:moveTo>
                    <a:pt x="21" y="5"/>
                  </a:moveTo>
                  <a:cubicBezTo>
                    <a:pt x="14" y="3"/>
                    <a:pt x="8" y="1"/>
                    <a:pt x="1" y="0"/>
                  </a:cubicBezTo>
                  <a:cubicBezTo>
                    <a:pt x="0" y="11"/>
                    <a:pt x="0" y="11"/>
                    <a:pt x="0" y="11"/>
                  </a:cubicBezTo>
                  <a:cubicBezTo>
                    <a:pt x="14" y="23"/>
                    <a:pt x="14" y="23"/>
                    <a:pt x="14" y="23"/>
                  </a:cubicBezTo>
                  <a:lnTo>
                    <a:pt x="21" y="5"/>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7" name="Freeform 55">
              <a:extLst>
                <a:ext uri="{FF2B5EF4-FFF2-40B4-BE49-F238E27FC236}">
                  <a16:creationId xmlns:a16="http://schemas.microsoft.com/office/drawing/2014/main" id="{62287014-0996-F04D-AA39-5345CEAD4FE0}"/>
                </a:ext>
              </a:extLst>
            </p:cNvPr>
            <p:cNvSpPr>
              <a:spLocks/>
            </p:cNvSpPr>
            <p:nvPr/>
          </p:nvSpPr>
          <p:spPr bwMode="auto">
            <a:xfrm>
              <a:off x="4052888" y="6034088"/>
              <a:ext cx="158750" cy="146050"/>
            </a:xfrm>
            <a:custGeom>
              <a:avLst/>
              <a:gdLst>
                <a:gd name="T0" fmla="*/ 0 w 100"/>
                <a:gd name="T1" fmla="*/ 0 h 92"/>
                <a:gd name="T2" fmla="*/ 100 w 100"/>
                <a:gd name="T3" fmla="*/ 0 h 92"/>
                <a:gd name="T4" fmla="*/ 100 w 100"/>
                <a:gd name="T5" fmla="*/ 82 h 92"/>
                <a:gd name="T6" fmla="*/ 86 w 100"/>
                <a:gd name="T7" fmla="*/ 92 h 92"/>
                <a:gd name="T8" fmla="*/ 0 w 100"/>
                <a:gd name="T9" fmla="*/ 6 h 92"/>
                <a:gd name="T10" fmla="*/ 0 w 100"/>
                <a:gd name="T11" fmla="*/ 0 h 92"/>
              </a:gdLst>
              <a:ahLst/>
              <a:cxnLst>
                <a:cxn ang="0">
                  <a:pos x="T0" y="T1"/>
                </a:cxn>
                <a:cxn ang="0">
                  <a:pos x="T2" y="T3"/>
                </a:cxn>
                <a:cxn ang="0">
                  <a:pos x="T4" y="T5"/>
                </a:cxn>
                <a:cxn ang="0">
                  <a:pos x="T6" y="T7"/>
                </a:cxn>
                <a:cxn ang="0">
                  <a:pos x="T8" y="T9"/>
                </a:cxn>
                <a:cxn ang="0">
                  <a:pos x="T10" y="T11"/>
                </a:cxn>
              </a:cxnLst>
              <a:rect l="0" t="0" r="r" b="b"/>
              <a:pathLst>
                <a:path w="100" h="92">
                  <a:moveTo>
                    <a:pt x="0" y="0"/>
                  </a:moveTo>
                  <a:lnTo>
                    <a:pt x="100" y="0"/>
                  </a:lnTo>
                  <a:lnTo>
                    <a:pt x="100" y="82"/>
                  </a:lnTo>
                  <a:lnTo>
                    <a:pt x="86" y="92"/>
                  </a:lnTo>
                  <a:lnTo>
                    <a:pt x="0" y="6"/>
                  </a:lnTo>
                  <a:lnTo>
                    <a:pt x="0" y="0"/>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8" name="Freeform 56">
              <a:extLst>
                <a:ext uri="{FF2B5EF4-FFF2-40B4-BE49-F238E27FC236}">
                  <a16:creationId xmlns:a16="http://schemas.microsoft.com/office/drawing/2014/main" id="{31E7BF07-8F81-134A-B598-A854CB06B20C}"/>
                </a:ext>
              </a:extLst>
            </p:cNvPr>
            <p:cNvSpPr>
              <a:spLocks/>
            </p:cNvSpPr>
            <p:nvPr/>
          </p:nvSpPr>
          <p:spPr bwMode="auto">
            <a:xfrm>
              <a:off x="3873501" y="5768975"/>
              <a:ext cx="255588" cy="347663"/>
            </a:xfrm>
            <a:custGeom>
              <a:avLst/>
              <a:gdLst>
                <a:gd name="T0" fmla="*/ 80 w 80"/>
                <a:gd name="T1" fmla="*/ 97 h 109"/>
                <a:gd name="T2" fmla="*/ 25 w 80"/>
                <a:gd name="T3" fmla="*/ 109 h 109"/>
                <a:gd name="T4" fmla="*/ 20 w 80"/>
                <a:gd name="T5" fmla="*/ 9 h 109"/>
                <a:gd name="T6" fmla="*/ 80 w 80"/>
                <a:gd name="T7" fmla="*/ 0 h 109"/>
                <a:gd name="T8" fmla="*/ 80 w 80"/>
                <a:gd name="T9" fmla="*/ 97 h 109"/>
              </a:gdLst>
              <a:ahLst/>
              <a:cxnLst>
                <a:cxn ang="0">
                  <a:pos x="T0" y="T1"/>
                </a:cxn>
                <a:cxn ang="0">
                  <a:pos x="T2" y="T3"/>
                </a:cxn>
                <a:cxn ang="0">
                  <a:pos x="T4" y="T5"/>
                </a:cxn>
                <a:cxn ang="0">
                  <a:pos x="T6" y="T7"/>
                </a:cxn>
                <a:cxn ang="0">
                  <a:pos x="T8" y="T9"/>
                </a:cxn>
              </a:cxnLst>
              <a:rect l="0" t="0" r="r" b="b"/>
              <a:pathLst>
                <a:path w="80" h="109">
                  <a:moveTo>
                    <a:pt x="80" y="97"/>
                  </a:moveTo>
                  <a:cubicBezTo>
                    <a:pt x="52" y="95"/>
                    <a:pt x="49" y="93"/>
                    <a:pt x="25" y="109"/>
                  </a:cubicBezTo>
                  <a:cubicBezTo>
                    <a:pt x="8" y="92"/>
                    <a:pt x="0" y="59"/>
                    <a:pt x="20" y="9"/>
                  </a:cubicBezTo>
                  <a:cubicBezTo>
                    <a:pt x="80" y="0"/>
                    <a:pt x="80" y="0"/>
                    <a:pt x="80" y="0"/>
                  </a:cubicBezTo>
                  <a:lnTo>
                    <a:pt x="8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9" name="Freeform 57">
              <a:extLst>
                <a:ext uri="{FF2B5EF4-FFF2-40B4-BE49-F238E27FC236}">
                  <a16:creationId xmlns:a16="http://schemas.microsoft.com/office/drawing/2014/main" id="{B0367015-4C58-7842-85D6-E42A1CE7AAF1}"/>
                </a:ext>
              </a:extLst>
            </p:cNvPr>
            <p:cNvSpPr>
              <a:spLocks/>
            </p:cNvSpPr>
            <p:nvPr/>
          </p:nvSpPr>
          <p:spPr bwMode="auto">
            <a:xfrm>
              <a:off x="4135438" y="5768975"/>
              <a:ext cx="255588" cy="347663"/>
            </a:xfrm>
            <a:custGeom>
              <a:avLst/>
              <a:gdLst>
                <a:gd name="T0" fmla="*/ 0 w 80"/>
                <a:gd name="T1" fmla="*/ 97 h 109"/>
                <a:gd name="T2" fmla="*/ 55 w 80"/>
                <a:gd name="T3" fmla="*/ 109 h 109"/>
                <a:gd name="T4" fmla="*/ 60 w 80"/>
                <a:gd name="T5" fmla="*/ 9 h 109"/>
                <a:gd name="T6" fmla="*/ 0 w 80"/>
                <a:gd name="T7" fmla="*/ 0 h 109"/>
                <a:gd name="T8" fmla="*/ 0 w 80"/>
                <a:gd name="T9" fmla="*/ 97 h 109"/>
              </a:gdLst>
              <a:ahLst/>
              <a:cxnLst>
                <a:cxn ang="0">
                  <a:pos x="T0" y="T1"/>
                </a:cxn>
                <a:cxn ang="0">
                  <a:pos x="T2" y="T3"/>
                </a:cxn>
                <a:cxn ang="0">
                  <a:pos x="T4" y="T5"/>
                </a:cxn>
                <a:cxn ang="0">
                  <a:pos x="T6" y="T7"/>
                </a:cxn>
                <a:cxn ang="0">
                  <a:pos x="T8" y="T9"/>
                </a:cxn>
              </a:cxnLst>
              <a:rect l="0" t="0" r="r" b="b"/>
              <a:pathLst>
                <a:path w="80" h="109">
                  <a:moveTo>
                    <a:pt x="0" y="97"/>
                  </a:moveTo>
                  <a:cubicBezTo>
                    <a:pt x="28" y="95"/>
                    <a:pt x="31" y="93"/>
                    <a:pt x="55" y="109"/>
                  </a:cubicBezTo>
                  <a:cubicBezTo>
                    <a:pt x="72" y="92"/>
                    <a:pt x="80" y="59"/>
                    <a:pt x="60" y="9"/>
                  </a:cubicBezTo>
                  <a:cubicBezTo>
                    <a:pt x="0" y="0"/>
                    <a:pt x="0" y="0"/>
                    <a:pt x="0" y="0"/>
                  </a:cubicBezTo>
                  <a:lnTo>
                    <a:pt x="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0" name="Freeform 58">
              <a:extLst>
                <a:ext uri="{FF2B5EF4-FFF2-40B4-BE49-F238E27FC236}">
                  <a16:creationId xmlns:a16="http://schemas.microsoft.com/office/drawing/2014/main" id="{E4AA82EE-7C48-C44A-9472-7FC68E0B86FE}"/>
                </a:ext>
              </a:extLst>
            </p:cNvPr>
            <p:cNvSpPr>
              <a:spLocks/>
            </p:cNvSpPr>
            <p:nvPr/>
          </p:nvSpPr>
          <p:spPr bwMode="auto">
            <a:xfrm>
              <a:off x="3933826" y="5826125"/>
              <a:ext cx="93663" cy="155575"/>
            </a:xfrm>
            <a:custGeom>
              <a:avLst/>
              <a:gdLst>
                <a:gd name="T0" fmla="*/ 17 w 29"/>
                <a:gd name="T1" fmla="*/ 7 h 49"/>
                <a:gd name="T2" fmla="*/ 3 w 29"/>
                <a:gd name="T3" fmla="*/ 27 h 49"/>
                <a:gd name="T4" fmla="*/ 14 w 29"/>
                <a:gd name="T5" fmla="*/ 42 h 49"/>
                <a:gd name="T6" fmla="*/ 17 w 29"/>
                <a:gd name="T7" fmla="*/ 7 h 49"/>
              </a:gdLst>
              <a:ahLst/>
              <a:cxnLst>
                <a:cxn ang="0">
                  <a:pos x="T0" y="T1"/>
                </a:cxn>
                <a:cxn ang="0">
                  <a:pos x="T2" y="T3"/>
                </a:cxn>
                <a:cxn ang="0">
                  <a:pos x="T4" y="T5"/>
                </a:cxn>
                <a:cxn ang="0">
                  <a:pos x="T6" y="T7"/>
                </a:cxn>
              </a:cxnLst>
              <a:rect l="0" t="0" r="r" b="b"/>
              <a:pathLst>
                <a:path w="29" h="49">
                  <a:moveTo>
                    <a:pt x="17" y="7"/>
                  </a:moveTo>
                  <a:cubicBezTo>
                    <a:pt x="0" y="0"/>
                    <a:pt x="0" y="16"/>
                    <a:pt x="3" y="27"/>
                  </a:cubicBezTo>
                  <a:cubicBezTo>
                    <a:pt x="5" y="34"/>
                    <a:pt x="9" y="39"/>
                    <a:pt x="14" y="42"/>
                  </a:cubicBezTo>
                  <a:cubicBezTo>
                    <a:pt x="29" y="49"/>
                    <a:pt x="12" y="15"/>
                    <a:pt x="17"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1" name="Freeform 59">
              <a:extLst>
                <a:ext uri="{FF2B5EF4-FFF2-40B4-BE49-F238E27FC236}">
                  <a16:creationId xmlns:a16="http://schemas.microsoft.com/office/drawing/2014/main" id="{2C8F74BA-B21C-0F41-8A68-4872AC2BE752}"/>
                </a:ext>
              </a:extLst>
            </p:cNvPr>
            <p:cNvSpPr>
              <a:spLocks/>
            </p:cNvSpPr>
            <p:nvPr/>
          </p:nvSpPr>
          <p:spPr bwMode="auto">
            <a:xfrm>
              <a:off x="3949701" y="5854700"/>
              <a:ext cx="36513" cy="92075"/>
            </a:xfrm>
            <a:custGeom>
              <a:avLst/>
              <a:gdLst>
                <a:gd name="T0" fmla="*/ 4 w 11"/>
                <a:gd name="T1" fmla="*/ 0 h 29"/>
                <a:gd name="T2" fmla="*/ 7 w 11"/>
                <a:gd name="T3" fmla="*/ 0 h 29"/>
                <a:gd name="T4" fmla="*/ 9 w 11"/>
                <a:gd name="T5" fmla="*/ 17 h 29"/>
                <a:gd name="T6" fmla="*/ 11 w 11"/>
                <a:gd name="T7" fmla="*/ 29 h 29"/>
                <a:gd name="T8" fmla="*/ 6 w 11"/>
                <a:gd name="T9" fmla="*/ 24 h 29"/>
                <a:gd name="T10" fmla="*/ 2 w 11"/>
                <a:gd name="T11" fmla="*/ 17 h 29"/>
                <a:gd name="T12" fmla="*/ 1 w 11"/>
                <a:gd name="T13" fmla="*/ 6 h 29"/>
                <a:gd name="T14" fmla="*/ 2 w 11"/>
                <a:gd name="T15" fmla="*/ 1 h 29"/>
                <a:gd name="T16" fmla="*/ 4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4" y="0"/>
                  </a:moveTo>
                  <a:cubicBezTo>
                    <a:pt x="5" y="0"/>
                    <a:pt x="6" y="0"/>
                    <a:pt x="7" y="0"/>
                  </a:cubicBezTo>
                  <a:cubicBezTo>
                    <a:pt x="6" y="5"/>
                    <a:pt x="8" y="11"/>
                    <a:pt x="9" y="17"/>
                  </a:cubicBezTo>
                  <a:cubicBezTo>
                    <a:pt x="10" y="22"/>
                    <a:pt x="11" y="27"/>
                    <a:pt x="11" y="29"/>
                  </a:cubicBezTo>
                  <a:cubicBezTo>
                    <a:pt x="10" y="29"/>
                    <a:pt x="6" y="25"/>
                    <a:pt x="6" y="24"/>
                  </a:cubicBezTo>
                  <a:cubicBezTo>
                    <a:pt x="4" y="22"/>
                    <a:pt x="3" y="20"/>
                    <a:pt x="2" y="17"/>
                  </a:cubicBezTo>
                  <a:cubicBezTo>
                    <a:pt x="1" y="13"/>
                    <a:pt x="0" y="9"/>
                    <a:pt x="1" y="6"/>
                  </a:cubicBezTo>
                  <a:cubicBezTo>
                    <a:pt x="1" y="4"/>
                    <a:pt x="1" y="2"/>
                    <a:pt x="2" y="1"/>
                  </a:cubicBezTo>
                  <a:cubicBezTo>
                    <a:pt x="2" y="1"/>
                    <a:pt x="3" y="0"/>
                    <a:pt x="4"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2" name="Freeform 60">
              <a:extLst>
                <a:ext uri="{FF2B5EF4-FFF2-40B4-BE49-F238E27FC236}">
                  <a16:creationId xmlns:a16="http://schemas.microsoft.com/office/drawing/2014/main" id="{E9497A3A-E47B-0E4D-A637-5465E087EADA}"/>
                </a:ext>
              </a:extLst>
            </p:cNvPr>
            <p:cNvSpPr>
              <a:spLocks/>
            </p:cNvSpPr>
            <p:nvPr/>
          </p:nvSpPr>
          <p:spPr bwMode="auto">
            <a:xfrm>
              <a:off x="4237038" y="5826125"/>
              <a:ext cx="92075" cy="155575"/>
            </a:xfrm>
            <a:custGeom>
              <a:avLst/>
              <a:gdLst>
                <a:gd name="T0" fmla="*/ 12 w 29"/>
                <a:gd name="T1" fmla="*/ 7 h 49"/>
                <a:gd name="T2" fmla="*/ 26 w 29"/>
                <a:gd name="T3" fmla="*/ 27 h 49"/>
                <a:gd name="T4" fmla="*/ 15 w 29"/>
                <a:gd name="T5" fmla="*/ 42 h 49"/>
                <a:gd name="T6" fmla="*/ 12 w 29"/>
                <a:gd name="T7" fmla="*/ 7 h 49"/>
              </a:gdLst>
              <a:ahLst/>
              <a:cxnLst>
                <a:cxn ang="0">
                  <a:pos x="T0" y="T1"/>
                </a:cxn>
                <a:cxn ang="0">
                  <a:pos x="T2" y="T3"/>
                </a:cxn>
                <a:cxn ang="0">
                  <a:pos x="T4" y="T5"/>
                </a:cxn>
                <a:cxn ang="0">
                  <a:pos x="T6" y="T7"/>
                </a:cxn>
              </a:cxnLst>
              <a:rect l="0" t="0" r="r" b="b"/>
              <a:pathLst>
                <a:path w="29" h="49">
                  <a:moveTo>
                    <a:pt x="12" y="7"/>
                  </a:moveTo>
                  <a:cubicBezTo>
                    <a:pt x="29" y="0"/>
                    <a:pt x="29" y="16"/>
                    <a:pt x="26" y="27"/>
                  </a:cubicBezTo>
                  <a:cubicBezTo>
                    <a:pt x="24" y="34"/>
                    <a:pt x="20" y="39"/>
                    <a:pt x="15" y="42"/>
                  </a:cubicBezTo>
                  <a:cubicBezTo>
                    <a:pt x="0" y="49"/>
                    <a:pt x="17" y="15"/>
                    <a:pt x="12"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3" name="Freeform 61">
              <a:extLst>
                <a:ext uri="{FF2B5EF4-FFF2-40B4-BE49-F238E27FC236}">
                  <a16:creationId xmlns:a16="http://schemas.microsoft.com/office/drawing/2014/main" id="{2F864E14-F1C3-3B46-9B27-563D46F44E6C}"/>
                </a:ext>
              </a:extLst>
            </p:cNvPr>
            <p:cNvSpPr>
              <a:spLocks/>
            </p:cNvSpPr>
            <p:nvPr/>
          </p:nvSpPr>
          <p:spPr bwMode="auto">
            <a:xfrm>
              <a:off x="4278313" y="5854700"/>
              <a:ext cx="34925" cy="92075"/>
            </a:xfrm>
            <a:custGeom>
              <a:avLst/>
              <a:gdLst>
                <a:gd name="T0" fmla="*/ 7 w 11"/>
                <a:gd name="T1" fmla="*/ 0 h 29"/>
                <a:gd name="T2" fmla="*/ 4 w 11"/>
                <a:gd name="T3" fmla="*/ 0 h 29"/>
                <a:gd name="T4" fmla="*/ 2 w 11"/>
                <a:gd name="T5" fmla="*/ 17 h 29"/>
                <a:gd name="T6" fmla="*/ 0 w 11"/>
                <a:gd name="T7" fmla="*/ 29 h 29"/>
                <a:gd name="T8" fmla="*/ 5 w 11"/>
                <a:gd name="T9" fmla="*/ 24 h 29"/>
                <a:gd name="T10" fmla="*/ 9 w 11"/>
                <a:gd name="T11" fmla="*/ 17 h 29"/>
                <a:gd name="T12" fmla="*/ 10 w 11"/>
                <a:gd name="T13" fmla="*/ 6 h 29"/>
                <a:gd name="T14" fmla="*/ 9 w 11"/>
                <a:gd name="T15" fmla="*/ 1 h 29"/>
                <a:gd name="T16" fmla="*/ 7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7" y="0"/>
                  </a:moveTo>
                  <a:cubicBezTo>
                    <a:pt x="6" y="0"/>
                    <a:pt x="5" y="0"/>
                    <a:pt x="4" y="0"/>
                  </a:cubicBezTo>
                  <a:cubicBezTo>
                    <a:pt x="5" y="5"/>
                    <a:pt x="3" y="11"/>
                    <a:pt x="2" y="17"/>
                  </a:cubicBezTo>
                  <a:cubicBezTo>
                    <a:pt x="1" y="22"/>
                    <a:pt x="0" y="27"/>
                    <a:pt x="0" y="29"/>
                  </a:cubicBezTo>
                  <a:cubicBezTo>
                    <a:pt x="1" y="29"/>
                    <a:pt x="5" y="25"/>
                    <a:pt x="5" y="24"/>
                  </a:cubicBezTo>
                  <a:cubicBezTo>
                    <a:pt x="7" y="22"/>
                    <a:pt x="8" y="20"/>
                    <a:pt x="9" y="17"/>
                  </a:cubicBezTo>
                  <a:cubicBezTo>
                    <a:pt x="10" y="13"/>
                    <a:pt x="11" y="9"/>
                    <a:pt x="10" y="6"/>
                  </a:cubicBezTo>
                  <a:cubicBezTo>
                    <a:pt x="10" y="4"/>
                    <a:pt x="10" y="2"/>
                    <a:pt x="9" y="1"/>
                  </a:cubicBezTo>
                  <a:cubicBezTo>
                    <a:pt x="8" y="1"/>
                    <a:pt x="8" y="0"/>
                    <a:pt x="7"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4" name="Freeform 62">
              <a:extLst>
                <a:ext uri="{FF2B5EF4-FFF2-40B4-BE49-F238E27FC236}">
                  <a16:creationId xmlns:a16="http://schemas.microsoft.com/office/drawing/2014/main" id="{F5939920-1B5C-A846-8232-108284DFCB85}"/>
                </a:ext>
              </a:extLst>
            </p:cNvPr>
            <p:cNvSpPr>
              <a:spLocks/>
            </p:cNvSpPr>
            <p:nvPr/>
          </p:nvSpPr>
          <p:spPr bwMode="auto">
            <a:xfrm>
              <a:off x="3949701" y="5664200"/>
              <a:ext cx="363538" cy="439738"/>
            </a:xfrm>
            <a:custGeom>
              <a:avLst/>
              <a:gdLst>
                <a:gd name="T0" fmla="*/ 38 w 114"/>
                <a:gd name="T1" fmla="*/ 0 h 138"/>
                <a:gd name="T2" fmla="*/ 76 w 114"/>
                <a:gd name="T3" fmla="*/ 0 h 138"/>
                <a:gd name="T4" fmla="*/ 111 w 114"/>
                <a:gd name="T5" fmla="*/ 35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5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5"/>
                  </a:cubicBezTo>
                  <a:cubicBezTo>
                    <a:pt x="104" y="84"/>
                    <a:pt x="104" y="84"/>
                    <a:pt x="104" y="84"/>
                  </a:cubicBezTo>
                  <a:cubicBezTo>
                    <a:pt x="102" y="98"/>
                    <a:pt x="96" y="112"/>
                    <a:pt x="88" y="122"/>
                  </a:cubicBezTo>
                  <a:cubicBezTo>
                    <a:pt x="81" y="132"/>
                    <a:pt x="72" y="138"/>
                    <a:pt x="57" y="138"/>
                  </a:cubicBezTo>
                  <a:cubicBezTo>
                    <a:pt x="57" y="138"/>
                    <a:pt x="57" y="138"/>
                    <a:pt x="57" y="138"/>
                  </a:cubicBezTo>
                  <a:cubicBezTo>
                    <a:pt x="42" y="138"/>
                    <a:pt x="33" y="132"/>
                    <a:pt x="26" y="122"/>
                  </a:cubicBezTo>
                  <a:cubicBezTo>
                    <a:pt x="17" y="111"/>
                    <a:pt x="12" y="97"/>
                    <a:pt x="10" y="84"/>
                  </a:cubicBezTo>
                  <a:cubicBezTo>
                    <a:pt x="3" y="35"/>
                    <a:pt x="3" y="35"/>
                    <a:pt x="3" y="35"/>
                  </a:cubicBezTo>
                  <a:cubicBezTo>
                    <a:pt x="0" y="16"/>
                    <a:pt x="19" y="0"/>
                    <a:pt x="38" y="0"/>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5" name="Freeform 63">
              <a:extLst>
                <a:ext uri="{FF2B5EF4-FFF2-40B4-BE49-F238E27FC236}">
                  <a16:creationId xmlns:a16="http://schemas.microsoft.com/office/drawing/2014/main" id="{29C9C51E-5DC0-EA4B-A21A-AA10AC319A12}"/>
                </a:ext>
              </a:extLst>
            </p:cNvPr>
            <p:cNvSpPr>
              <a:spLocks/>
            </p:cNvSpPr>
            <p:nvPr/>
          </p:nvSpPr>
          <p:spPr bwMode="auto">
            <a:xfrm>
              <a:off x="3819526" y="6157913"/>
              <a:ext cx="625475" cy="690563"/>
            </a:xfrm>
            <a:custGeom>
              <a:avLst/>
              <a:gdLst>
                <a:gd name="T0" fmla="*/ 26 w 196"/>
                <a:gd name="T1" fmla="*/ 204 h 217"/>
                <a:gd name="T2" fmla="*/ 0 w 196"/>
                <a:gd name="T3" fmla="*/ 23 h 217"/>
                <a:gd name="T4" fmla="*/ 60 w 196"/>
                <a:gd name="T5" fmla="*/ 0 h 217"/>
                <a:gd name="T6" fmla="*/ 98 w 196"/>
                <a:gd name="T7" fmla="*/ 75 h 217"/>
                <a:gd name="T8" fmla="*/ 136 w 196"/>
                <a:gd name="T9" fmla="*/ 0 h 217"/>
                <a:gd name="T10" fmla="*/ 196 w 196"/>
                <a:gd name="T11" fmla="*/ 23 h 217"/>
                <a:gd name="T12" fmla="*/ 170 w 196"/>
                <a:gd name="T13" fmla="*/ 205 h 217"/>
                <a:gd name="T14" fmla="*/ 99 w 196"/>
                <a:gd name="T15" fmla="*/ 217 h 217"/>
                <a:gd name="T16" fmla="*/ 99 w 196"/>
                <a:gd name="T17" fmla="*/ 217 h 217"/>
                <a:gd name="T18" fmla="*/ 26 w 196"/>
                <a:gd name="T19" fmla="*/ 20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17">
                  <a:moveTo>
                    <a:pt x="26" y="204"/>
                  </a:moveTo>
                  <a:cubicBezTo>
                    <a:pt x="21" y="154"/>
                    <a:pt x="6" y="63"/>
                    <a:pt x="0" y="23"/>
                  </a:cubicBezTo>
                  <a:cubicBezTo>
                    <a:pt x="21" y="12"/>
                    <a:pt x="38" y="6"/>
                    <a:pt x="60" y="0"/>
                  </a:cubicBezTo>
                  <a:cubicBezTo>
                    <a:pt x="98" y="75"/>
                    <a:pt x="98" y="75"/>
                    <a:pt x="98" y="75"/>
                  </a:cubicBezTo>
                  <a:cubicBezTo>
                    <a:pt x="136" y="0"/>
                    <a:pt x="136" y="0"/>
                    <a:pt x="136" y="0"/>
                  </a:cubicBezTo>
                  <a:cubicBezTo>
                    <a:pt x="158" y="6"/>
                    <a:pt x="175" y="12"/>
                    <a:pt x="196" y="23"/>
                  </a:cubicBezTo>
                  <a:cubicBezTo>
                    <a:pt x="190" y="63"/>
                    <a:pt x="175" y="155"/>
                    <a:pt x="170" y="205"/>
                  </a:cubicBezTo>
                  <a:cubicBezTo>
                    <a:pt x="148" y="212"/>
                    <a:pt x="124" y="217"/>
                    <a:pt x="99" y="217"/>
                  </a:cubicBezTo>
                  <a:cubicBezTo>
                    <a:pt x="99" y="217"/>
                    <a:pt x="99" y="217"/>
                    <a:pt x="99" y="217"/>
                  </a:cubicBezTo>
                  <a:cubicBezTo>
                    <a:pt x="73" y="217"/>
                    <a:pt x="49" y="212"/>
                    <a:pt x="26" y="20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6" name="Freeform 64">
              <a:extLst>
                <a:ext uri="{FF2B5EF4-FFF2-40B4-BE49-F238E27FC236}">
                  <a16:creationId xmlns:a16="http://schemas.microsoft.com/office/drawing/2014/main" id="{A7D2F254-1ABD-7642-B299-38018931779E}"/>
                </a:ext>
              </a:extLst>
            </p:cNvPr>
            <p:cNvSpPr>
              <a:spLocks/>
            </p:cNvSpPr>
            <p:nvPr/>
          </p:nvSpPr>
          <p:spPr bwMode="auto">
            <a:xfrm>
              <a:off x="3995738" y="6157913"/>
              <a:ext cx="273050" cy="269875"/>
            </a:xfrm>
            <a:custGeom>
              <a:avLst/>
              <a:gdLst>
                <a:gd name="T0" fmla="*/ 0 w 86"/>
                <a:gd name="T1" fmla="*/ 1 h 85"/>
                <a:gd name="T2" fmla="*/ 5 w 86"/>
                <a:gd name="T3" fmla="*/ 0 h 85"/>
                <a:gd name="T4" fmla="*/ 43 w 86"/>
                <a:gd name="T5" fmla="*/ 75 h 85"/>
                <a:gd name="T6" fmla="*/ 81 w 86"/>
                <a:gd name="T7" fmla="*/ 0 h 85"/>
                <a:gd name="T8" fmla="*/ 86 w 86"/>
                <a:gd name="T9" fmla="*/ 1 h 85"/>
                <a:gd name="T10" fmla="*/ 47 w 86"/>
                <a:gd name="T11" fmla="*/ 77 h 85"/>
                <a:gd name="T12" fmla="*/ 43 w 86"/>
                <a:gd name="T13" fmla="*/ 85 h 85"/>
                <a:gd name="T14" fmla="*/ 39 w 86"/>
                <a:gd name="T15" fmla="*/ 77 h 85"/>
                <a:gd name="T16" fmla="*/ 0 w 86"/>
                <a:gd name="T17" fmla="*/ 1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 h="85">
                  <a:moveTo>
                    <a:pt x="0" y="1"/>
                  </a:moveTo>
                  <a:cubicBezTo>
                    <a:pt x="2" y="1"/>
                    <a:pt x="3" y="0"/>
                    <a:pt x="5" y="0"/>
                  </a:cubicBezTo>
                  <a:cubicBezTo>
                    <a:pt x="43" y="75"/>
                    <a:pt x="43" y="75"/>
                    <a:pt x="43" y="75"/>
                  </a:cubicBezTo>
                  <a:cubicBezTo>
                    <a:pt x="81" y="0"/>
                    <a:pt x="81" y="0"/>
                    <a:pt x="81" y="0"/>
                  </a:cubicBezTo>
                  <a:cubicBezTo>
                    <a:pt x="83" y="0"/>
                    <a:pt x="84" y="1"/>
                    <a:pt x="86" y="1"/>
                  </a:cubicBezTo>
                  <a:cubicBezTo>
                    <a:pt x="47" y="77"/>
                    <a:pt x="47" y="77"/>
                    <a:pt x="47" y="77"/>
                  </a:cubicBezTo>
                  <a:cubicBezTo>
                    <a:pt x="43" y="85"/>
                    <a:pt x="43" y="85"/>
                    <a:pt x="43" y="85"/>
                  </a:cubicBezTo>
                  <a:cubicBezTo>
                    <a:pt x="39" y="77"/>
                    <a:pt x="39" y="77"/>
                    <a:pt x="39" y="77"/>
                  </a:cubicBezTo>
                  <a:cubicBezTo>
                    <a:pt x="0" y="1"/>
                    <a:pt x="0" y="1"/>
                    <a:pt x="0" y="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7" name="Freeform 65">
              <a:extLst>
                <a:ext uri="{FF2B5EF4-FFF2-40B4-BE49-F238E27FC236}">
                  <a16:creationId xmlns:a16="http://schemas.microsoft.com/office/drawing/2014/main" id="{150A452E-E252-3545-90A0-179CE407E740}"/>
                </a:ext>
              </a:extLst>
            </p:cNvPr>
            <p:cNvSpPr>
              <a:spLocks/>
            </p:cNvSpPr>
            <p:nvPr/>
          </p:nvSpPr>
          <p:spPr bwMode="auto">
            <a:xfrm>
              <a:off x="3914776" y="5568950"/>
              <a:ext cx="434975" cy="368300"/>
            </a:xfrm>
            <a:custGeom>
              <a:avLst/>
              <a:gdLst>
                <a:gd name="T0" fmla="*/ 68 w 136"/>
                <a:gd name="T1" fmla="*/ 71 h 116"/>
                <a:gd name="T2" fmla="*/ 53 w 136"/>
                <a:gd name="T3" fmla="*/ 70 h 116"/>
                <a:gd name="T4" fmla="*/ 52 w 136"/>
                <a:gd name="T5" fmla="*/ 41 h 116"/>
                <a:gd name="T6" fmla="*/ 45 w 136"/>
                <a:gd name="T7" fmla="*/ 69 h 116"/>
                <a:gd name="T8" fmla="*/ 27 w 136"/>
                <a:gd name="T9" fmla="*/ 69 h 116"/>
                <a:gd name="T10" fmla="*/ 21 w 136"/>
                <a:gd name="T11" fmla="*/ 116 h 116"/>
                <a:gd name="T12" fmla="*/ 33 w 136"/>
                <a:gd name="T13" fmla="*/ 14 h 116"/>
                <a:gd name="T14" fmla="*/ 103 w 136"/>
                <a:gd name="T15" fmla="*/ 14 h 116"/>
                <a:gd name="T16" fmla="*/ 115 w 136"/>
                <a:gd name="T17" fmla="*/ 116 h 116"/>
                <a:gd name="T18" fmla="*/ 109 w 136"/>
                <a:gd name="T19" fmla="*/ 69 h 116"/>
                <a:gd name="T20" fmla="*/ 68 w 136"/>
                <a:gd name="T21" fmla="*/ 7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6" h="116">
                  <a:moveTo>
                    <a:pt x="68" y="71"/>
                  </a:moveTo>
                  <a:cubicBezTo>
                    <a:pt x="62" y="71"/>
                    <a:pt x="58" y="71"/>
                    <a:pt x="53" y="70"/>
                  </a:cubicBezTo>
                  <a:cubicBezTo>
                    <a:pt x="50" y="62"/>
                    <a:pt x="49" y="54"/>
                    <a:pt x="52" y="41"/>
                  </a:cubicBezTo>
                  <a:cubicBezTo>
                    <a:pt x="52" y="41"/>
                    <a:pt x="44" y="53"/>
                    <a:pt x="45" y="69"/>
                  </a:cubicBezTo>
                  <a:cubicBezTo>
                    <a:pt x="39" y="67"/>
                    <a:pt x="33" y="70"/>
                    <a:pt x="27" y="69"/>
                  </a:cubicBezTo>
                  <a:cubicBezTo>
                    <a:pt x="21" y="79"/>
                    <a:pt x="20" y="97"/>
                    <a:pt x="21" y="116"/>
                  </a:cubicBezTo>
                  <a:cubicBezTo>
                    <a:pt x="0" y="78"/>
                    <a:pt x="7" y="34"/>
                    <a:pt x="33" y="14"/>
                  </a:cubicBezTo>
                  <a:cubicBezTo>
                    <a:pt x="53" y="0"/>
                    <a:pt x="83" y="0"/>
                    <a:pt x="103" y="14"/>
                  </a:cubicBezTo>
                  <a:cubicBezTo>
                    <a:pt x="128" y="33"/>
                    <a:pt x="136" y="78"/>
                    <a:pt x="115" y="116"/>
                  </a:cubicBezTo>
                  <a:cubicBezTo>
                    <a:pt x="116" y="97"/>
                    <a:pt x="115" y="79"/>
                    <a:pt x="109" y="69"/>
                  </a:cubicBezTo>
                  <a:cubicBezTo>
                    <a:pt x="96" y="72"/>
                    <a:pt x="82" y="71"/>
                    <a:pt x="68" y="71"/>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Q6: What is the one piece of advice you would give a colleague going to work on CC?</a:t>
            </a: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Rectangle 2">
            <a:extLst>
              <a:ext uri="{FF2B5EF4-FFF2-40B4-BE49-F238E27FC236}">
                <a16:creationId xmlns:a16="http://schemas.microsoft.com/office/drawing/2014/main" id="{A70B5AF6-347C-2646-9D89-CFCDB3BE91CE}"/>
              </a:ext>
            </a:extLst>
          </p:cNvPr>
          <p:cNvSpPr/>
          <p:nvPr/>
        </p:nvSpPr>
        <p:spPr>
          <a:xfrm>
            <a:off x="5226993" y="1829406"/>
            <a:ext cx="6438635" cy="923330"/>
          </a:xfrm>
          <a:prstGeom prst="rect">
            <a:avLst/>
          </a:prstGeom>
        </p:spPr>
        <p:txBody>
          <a:bodyPr wrap="square">
            <a:spAutoFit/>
          </a:bodyPr>
          <a:lstStyle/>
          <a:p>
            <a:pPr marL="285750" indent="-285750">
              <a:buFont typeface="Arial" panose="020B0604020202020204" pitchFamily="34" charset="0"/>
              <a:buChar char="•"/>
            </a:pPr>
            <a:endParaRPr lang="en-GB" dirty="0"/>
          </a:p>
          <a:p>
            <a:br>
              <a:rPr lang="en-GB" dirty="0"/>
            </a:br>
            <a:endParaRPr lang="en-US" dirty="0"/>
          </a:p>
        </p:txBody>
      </p:sp>
      <p:graphicFrame>
        <p:nvGraphicFramePr>
          <p:cNvPr id="8" name="Table 4">
            <a:extLst>
              <a:ext uri="{FF2B5EF4-FFF2-40B4-BE49-F238E27FC236}">
                <a16:creationId xmlns:a16="http://schemas.microsoft.com/office/drawing/2014/main" id="{D87AD6FC-105C-8F4D-ADCF-11677736AF90}"/>
              </a:ext>
            </a:extLst>
          </p:cNvPr>
          <p:cNvGraphicFramePr>
            <a:graphicFrameLocks/>
          </p:cNvGraphicFramePr>
          <p:nvPr>
            <p:extLst>
              <p:ext uri="{D42A27DB-BD31-4B8C-83A1-F6EECF244321}">
                <p14:modId xmlns:p14="http://schemas.microsoft.com/office/powerpoint/2010/main" val="3423021171"/>
              </p:ext>
            </p:extLst>
          </p:nvPr>
        </p:nvGraphicFramePr>
        <p:xfrm>
          <a:off x="528221" y="1733222"/>
          <a:ext cx="5842599" cy="3098921"/>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809108719"/>
                    </a:ext>
                  </a:extLst>
                </a:gridCol>
                <a:gridCol w="584799">
                  <a:extLst>
                    <a:ext uri="{9D8B030D-6E8A-4147-A177-3AD203B41FA5}">
                      <a16:colId xmlns:a16="http://schemas.microsoft.com/office/drawing/2014/main" val="3201410914"/>
                    </a:ext>
                  </a:extLst>
                </a:gridCol>
              </a:tblGrid>
              <a:tr h="370840">
                <a:tc>
                  <a:txBody>
                    <a:bodyPr/>
                    <a:lstStyle/>
                    <a:p>
                      <a:r>
                        <a:rPr lang="en-GB" dirty="0"/>
                        <a:t>Responses</a:t>
                      </a:r>
                    </a:p>
                  </a:txBody>
                  <a:tcPr/>
                </a:tc>
                <a:tc>
                  <a:txBody>
                    <a:bodyPr/>
                    <a:lstStyle/>
                    <a:p>
                      <a:r>
                        <a:rPr lang="en-GB" dirty="0"/>
                        <a:t>No.</a:t>
                      </a:r>
                    </a:p>
                  </a:txBody>
                  <a:tcPr/>
                </a:tc>
                <a:extLst>
                  <a:ext uri="{0D108BD9-81ED-4DB2-BD59-A6C34878D82A}">
                    <a16:rowId xmlns:a16="http://schemas.microsoft.com/office/drawing/2014/main" val="2292475027"/>
                  </a:ext>
                </a:extLst>
              </a:tr>
              <a:tr h="383657">
                <a:tc>
                  <a:txBody>
                    <a:bodyPr/>
                    <a:lstStyle/>
                    <a:p>
                      <a:pPr algn="l" rtl="0" fontAlgn="b"/>
                      <a:r>
                        <a:rPr lang="en-GB" sz="2112" kern="1200" dirty="0">
                          <a:solidFill>
                            <a:schemeClr val="dk1"/>
                          </a:solidFill>
                          <a:latin typeface="+mn-lt"/>
                          <a:ea typeface="+mn-ea"/>
                          <a:cs typeface="+mn-cs"/>
                        </a:rPr>
                        <a:t>Ask questions/as for help</a:t>
                      </a:r>
                    </a:p>
                  </a:txBody>
                  <a:tcPr marL="9525" marR="9525" marT="9525" marB="0" anchor="b"/>
                </a:tc>
                <a:tc>
                  <a:txBody>
                    <a:bodyPr/>
                    <a:lstStyle/>
                    <a:p>
                      <a:pPr algn="ctr" rtl="0" fontAlgn="b"/>
                      <a:r>
                        <a:rPr lang="en-GB" sz="2112" kern="1200" dirty="0">
                          <a:solidFill>
                            <a:schemeClr val="dk1"/>
                          </a:solidFill>
                          <a:latin typeface="+mn-lt"/>
                          <a:ea typeface="+mn-ea"/>
                          <a:cs typeface="+mn-cs"/>
                        </a:rPr>
                        <a:t>10</a:t>
                      </a:r>
                    </a:p>
                  </a:txBody>
                  <a:tcPr marL="9525" marR="9525" marT="9525" marB="0" anchor="b"/>
                </a:tc>
                <a:extLst>
                  <a:ext uri="{0D108BD9-81ED-4DB2-BD59-A6C34878D82A}">
                    <a16:rowId xmlns:a16="http://schemas.microsoft.com/office/drawing/2014/main" val="46265142"/>
                  </a:ext>
                </a:extLst>
              </a:tr>
              <a:tr h="383657">
                <a:tc>
                  <a:txBody>
                    <a:bodyPr/>
                    <a:lstStyle/>
                    <a:p>
                      <a:pPr algn="l" rtl="0" fontAlgn="b"/>
                      <a:r>
                        <a:rPr lang="en-GB" sz="2112" kern="1200" dirty="0">
                          <a:solidFill>
                            <a:schemeClr val="dk1"/>
                          </a:solidFill>
                          <a:latin typeface="+mn-lt"/>
                          <a:ea typeface="+mn-ea"/>
                          <a:cs typeface="+mn-cs"/>
                        </a:rPr>
                        <a:t>Ensure psychological support</a:t>
                      </a:r>
                    </a:p>
                  </a:txBody>
                  <a:tcPr marL="9525" marR="9525" marT="9525" marB="0" anchor="b"/>
                </a:tc>
                <a:tc>
                  <a:txBody>
                    <a:bodyPr/>
                    <a:lstStyle/>
                    <a:p>
                      <a:pPr algn="ctr" rtl="0" fontAlgn="b"/>
                      <a:r>
                        <a:rPr lang="en-GB" sz="2112" kern="1200" dirty="0">
                          <a:solidFill>
                            <a:schemeClr val="dk1"/>
                          </a:solidFill>
                          <a:latin typeface="+mn-lt"/>
                          <a:ea typeface="+mn-ea"/>
                          <a:cs typeface="+mn-cs"/>
                        </a:rPr>
                        <a:t>7</a:t>
                      </a:r>
                    </a:p>
                  </a:txBody>
                  <a:tcPr marL="9525" marR="9525" marT="9525" marB="0" anchor="b"/>
                </a:tc>
                <a:extLst>
                  <a:ext uri="{0D108BD9-81ED-4DB2-BD59-A6C34878D82A}">
                    <a16:rowId xmlns:a16="http://schemas.microsoft.com/office/drawing/2014/main" val="3345262765"/>
                  </a:ext>
                </a:extLst>
              </a:tr>
              <a:tr h="383657">
                <a:tc>
                  <a:txBody>
                    <a:bodyPr/>
                    <a:lstStyle/>
                    <a:p>
                      <a:pPr algn="l" rtl="0" fontAlgn="b"/>
                      <a:r>
                        <a:rPr lang="en-GB" sz="2112" kern="1200" dirty="0">
                          <a:solidFill>
                            <a:schemeClr val="dk1"/>
                          </a:solidFill>
                          <a:latin typeface="+mn-lt"/>
                          <a:ea typeface="+mn-ea"/>
                          <a:cs typeface="+mn-cs"/>
                        </a:rPr>
                        <a:t>Don’t do anything you’re not comfortable with </a:t>
                      </a:r>
                    </a:p>
                  </a:txBody>
                  <a:tcPr marL="9525" marR="9525" marT="9525" marB="0" anchor="b"/>
                </a:tc>
                <a:tc>
                  <a:txBody>
                    <a:bodyPr/>
                    <a:lstStyle/>
                    <a:p>
                      <a:pPr algn="ctr" rtl="0" fontAlgn="b"/>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196076131"/>
                  </a:ext>
                </a:extLst>
              </a:tr>
              <a:tr h="383657">
                <a:tc>
                  <a:txBody>
                    <a:bodyPr/>
                    <a:lstStyle/>
                    <a:p>
                      <a:pPr algn="l" rtl="0" fontAlgn="b"/>
                      <a:r>
                        <a:rPr lang="en-GB" sz="2112" kern="1200" dirty="0">
                          <a:solidFill>
                            <a:schemeClr val="dk1"/>
                          </a:solidFill>
                          <a:latin typeface="+mn-lt"/>
                          <a:ea typeface="+mn-ea"/>
                          <a:cs typeface="+mn-cs"/>
                        </a:rPr>
                        <a:t>Care for others</a:t>
                      </a:r>
                    </a:p>
                  </a:txBody>
                  <a:tcPr marL="9525" marR="9525" marT="9525" marB="0" anchor="b"/>
                </a:tc>
                <a:tc>
                  <a:txBody>
                    <a:bodyPr/>
                    <a:lstStyle/>
                    <a:p>
                      <a:pPr algn="ctr" rtl="0" fontAlgn="b"/>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1087262245"/>
                  </a:ext>
                </a:extLst>
              </a:tr>
              <a:tr h="383657">
                <a:tc>
                  <a:txBody>
                    <a:bodyPr/>
                    <a:lstStyle/>
                    <a:p>
                      <a:pPr algn="l" rtl="0" fontAlgn="b"/>
                      <a:r>
                        <a:rPr lang="en-GB" sz="2112" kern="1200" dirty="0">
                          <a:solidFill>
                            <a:schemeClr val="dk1"/>
                          </a:solidFill>
                          <a:latin typeface="+mn-lt"/>
                          <a:ea typeface="+mn-ea"/>
                          <a:cs typeface="+mn-cs"/>
                        </a:rPr>
                        <a:t>Self-care </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1398931532"/>
                  </a:ext>
                </a:extLst>
              </a:tr>
              <a:tr h="383657">
                <a:tc>
                  <a:txBody>
                    <a:bodyPr/>
                    <a:lstStyle/>
                    <a:p>
                      <a:pPr algn="l" rtl="0" fontAlgn="b"/>
                      <a:r>
                        <a:rPr lang="en-GB" sz="2112" kern="1200" dirty="0">
                          <a:solidFill>
                            <a:schemeClr val="dk1"/>
                          </a:solidFill>
                          <a:latin typeface="+mn-lt"/>
                          <a:ea typeface="+mn-ea"/>
                          <a:cs typeface="+mn-cs"/>
                        </a:rPr>
                        <a:t>Ensure ICU orientation</a:t>
                      </a:r>
                    </a:p>
                  </a:txBody>
                  <a:tcPr marL="9525" marR="9525" marT="9525" marB="0" anchor="b"/>
                </a:tc>
                <a:tc>
                  <a:txBody>
                    <a:bodyPr/>
                    <a:lstStyle/>
                    <a:p>
                      <a:pPr algn="ctr" rtl="0" fontAlgn="b"/>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542876477"/>
                  </a:ext>
                </a:extLst>
              </a:tr>
              <a:tr h="383657">
                <a:tc>
                  <a:txBody>
                    <a:bodyPr/>
                    <a:lstStyle/>
                    <a:p>
                      <a:pPr algn="l" rtl="0" fontAlgn="b"/>
                      <a:r>
                        <a:rPr lang="en-GB" sz="2112" kern="1200" dirty="0">
                          <a:solidFill>
                            <a:schemeClr val="dk1"/>
                          </a:solidFill>
                          <a:latin typeface="+mn-lt"/>
                          <a:ea typeface="+mn-ea"/>
                          <a:cs typeface="+mn-cs"/>
                        </a:rPr>
                        <a:t>Be compassionate </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3247648320"/>
                  </a:ext>
                </a:extLst>
              </a:tr>
            </a:tbl>
          </a:graphicData>
        </a:graphic>
      </p:graphicFrame>
      <p:sp>
        <p:nvSpPr>
          <p:cNvPr id="10" name="Rectangle 9">
            <a:extLst>
              <a:ext uri="{FF2B5EF4-FFF2-40B4-BE49-F238E27FC236}">
                <a16:creationId xmlns:a16="http://schemas.microsoft.com/office/drawing/2014/main" id="{77984FDB-F671-8D4B-964B-CFAB298C384A}"/>
              </a:ext>
            </a:extLst>
          </p:cNvPr>
          <p:cNvSpPr/>
          <p:nvPr/>
        </p:nvSpPr>
        <p:spPr>
          <a:xfrm>
            <a:off x="6806508" y="1733222"/>
            <a:ext cx="4436115" cy="3693319"/>
          </a:xfrm>
          <a:prstGeom prst="rect">
            <a:avLst/>
          </a:prstGeom>
        </p:spPr>
        <p:txBody>
          <a:bodyPr wrap="square">
            <a:spAutoFit/>
          </a:bodyPr>
          <a:lstStyle/>
          <a:p>
            <a:pPr marL="285750" indent="-285750">
              <a:buFont typeface="Arial" panose="020B0604020202020204" pitchFamily="34" charset="0"/>
              <a:buChar char="•"/>
            </a:pPr>
            <a:r>
              <a:rPr lang="en-US" dirty="0"/>
              <a:t>Not being afraid to ask questions or ask for help was the most common advice</a:t>
            </a:r>
          </a:p>
          <a:p>
            <a:endParaRPr lang="en-US" dirty="0"/>
          </a:p>
          <a:p>
            <a:pPr marL="285750" indent="-285750">
              <a:buFont typeface="Arial" panose="020B0604020202020204" pitchFamily="34" charset="0"/>
              <a:buChar char="•"/>
            </a:pPr>
            <a:r>
              <a:rPr lang="en-US" dirty="0"/>
              <a:t>Looking after yourself psychologically and physically was mentioned and included things such as  drinking plenty of water and good sleep hygiene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Improving knowledge before and during redeployment was commonly advised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i="1" dirty="0"/>
          </a:p>
        </p:txBody>
      </p:sp>
      <p:grpSp>
        <p:nvGrpSpPr>
          <p:cNvPr id="12" name="Group 11">
            <a:extLst>
              <a:ext uri="{FF2B5EF4-FFF2-40B4-BE49-F238E27FC236}">
                <a16:creationId xmlns:a16="http://schemas.microsoft.com/office/drawing/2014/main" id="{EB1DD5BF-0266-164B-9820-BF8B20407181}"/>
              </a:ext>
            </a:extLst>
          </p:cNvPr>
          <p:cNvGrpSpPr>
            <a:grpSpLocks noChangeAspect="1"/>
          </p:cNvGrpSpPr>
          <p:nvPr/>
        </p:nvGrpSpPr>
        <p:grpSpPr>
          <a:xfrm>
            <a:off x="5520813" y="5426541"/>
            <a:ext cx="871753" cy="870845"/>
            <a:chOff x="5069815" y="1676599"/>
            <a:chExt cx="788060" cy="787236"/>
          </a:xfrm>
        </p:grpSpPr>
        <p:sp>
          <p:nvSpPr>
            <p:cNvPr id="13" name="Oval 895">
              <a:extLst>
                <a:ext uri="{FF2B5EF4-FFF2-40B4-BE49-F238E27FC236}">
                  <a16:creationId xmlns:a16="http://schemas.microsoft.com/office/drawing/2014/main" id="{40BBADE6-5BA4-3A47-8EAE-11C60B3D2FF0}"/>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14" name="Freeform 709">
              <a:extLst>
                <a:ext uri="{FF2B5EF4-FFF2-40B4-BE49-F238E27FC236}">
                  <a16:creationId xmlns:a16="http://schemas.microsoft.com/office/drawing/2014/main" id="{71FB271A-833D-C74D-90A3-C1046EDE823D}"/>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5" name="Freeform 710">
              <a:extLst>
                <a:ext uri="{FF2B5EF4-FFF2-40B4-BE49-F238E27FC236}">
                  <a16:creationId xmlns:a16="http://schemas.microsoft.com/office/drawing/2014/main" id="{180EC5E7-0AFF-AA4D-BA55-80347792ED88}"/>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6" name="Freeform 711">
              <a:extLst>
                <a:ext uri="{FF2B5EF4-FFF2-40B4-BE49-F238E27FC236}">
                  <a16:creationId xmlns:a16="http://schemas.microsoft.com/office/drawing/2014/main" id="{140A7ED4-AE77-5E4A-B62F-8A01C341B4B5}"/>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7" name="Freeform 712">
              <a:extLst>
                <a:ext uri="{FF2B5EF4-FFF2-40B4-BE49-F238E27FC236}">
                  <a16:creationId xmlns:a16="http://schemas.microsoft.com/office/drawing/2014/main" id="{34AF3CB9-1958-3444-B3DA-E89BE6A7B1CE}"/>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9" name="Freeform 713">
              <a:extLst>
                <a:ext uri="{FF2B5EF4-FFF2-40B4-BE49-F238E27FC236}">
                  <a16:creationId xmlns:a16="http://schemas.microsoft.com/office/drawing/2014/main" id="{CAF22266-5B54-A049-84E3-71EDB57FD9CF}"/>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0" name="Rectangle 714">
              <a:extLst>
                <a:ext uri="{FF2B5EF4-FFF2-40B4-BE49-F238E27FC236}">
                  <a16:creationId xmlns:a16="http://schemas.microsoft.com/office/drawing/2014/main" id="{45EF537F-9BB0-3C44-BBC4-E6ABE8165A98}"/>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1" name="Freeform 715">
              <a:extLst>
                <a:ext uri="{FF2B5EF4-FFF2-40B4-BE49-F238E27FC236}">
                  <a16:creationId xmlns:a16="http://schemas.microsoft.com/office/drawing/2014/main" id="{A7A04B1E-90BE-314B-9E03-9EB0DBC62DEB}"/>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2" name="Freeform 716">
              <a:extLst>
                <a:ext uri="{FF2B5EF4-FFF2-40B4-BE49-F238E27FC236}">
                  <a16:creationId xmlns:a16="http://schemas.microsoft.com/office/drawing/2014/main" id="{0290A505-B5BF-0640-9455-6D6F499C887F}"/>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3" name="Freeform 717">
              <a:extLst>
                <a:ext uri="{FF2B5EF4-FFF2-40B4-BE49-F238E27FC236}">
                  <a16:creationId xmlns:a16="http://schemas.microsoft.com/office/drawing/2014/main" id="{41AB0C0A-47E7-E143-8508-C3C35933C8A0}"/>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4" name="Freeform 718">
              <a:extLst>
                <a:ext uri="{FF2B5EF4-FFF2-40B4-BE49-F238E27FC236}">
                  <a16:creationId xmlns:a16="http://schemas.microsoft.com/office/drawing/2014/main" id="{6BF2A810-FE38-2546-9482-8994DDD705C8}"/>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5" name="Freeform 719">
              <a:extLst>
                <a:ext uri="{FF2B5EF4-FFF2-40B4-BE49-F238E27FC236}">
                  <a16:creationId xmlns:a16="http://schemas.microsoft.com/office/drawing/2014/main" id="{2AEE184D-759D-774E-84C6-3EC7A6147E7D}"/>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6" name="Freeform 720">
              <a:extLst>
                <a:ext uri="{FF2B5EF4-FFF2-40B4-BE49-F238E27FC236}">
                  <a16:creationId xmlns:a16="http://schemas.microsoft.com/office/drawing/2014/main" id="{FAC07BB4-EFEE-0248-B77A-02EE6720BEC5}"/>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7" name="Freeform 721">
              <a:extLst>
                <a:ext uri="{FF2B5EF4-FFF2-40B4-BE49-F238E27FC236}">
                  <a16:creationId xmlns:a16="http://schemas.microsoft.com/office/drawing/2014/main" id="{96872062-CF85-A141-8E37-A75C71E5474C}"/>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8" name="Oval 722">
              <a:extLst>
                <a:ext uri="{FF2B5EF4-FFF2-40B4-BE49-F238E27FC236}">
                  <a16:creationId xmlns:a16="http://schemas.microsoft.com/office/drawing/2014/main" id="{54D6F878-B707-E247-8938-1D8012E36B10}"/>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9" name="Oval 723">
              <a:extLst>
                <a:ext uri="{FF2B5EF4-FFF2-40B4-BE49-F238E27FC236}">
                  <a16:creationId xmlns:a16="http://schemas.microsoft.com/office/drawing/2014/main" id="{93AFBA02-375C-5E41-A280-763E2082A746}"/>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0" name="Oval 724">
              <a:extLst>
                <a:ext uri="{FF2B5EF4-FFF2-40B4-BE49-F238E27FC236}">
                  <a16:creationId xmlns:a16="http://schemas.microsoft.com/office/drawing/2014/main" id="{929FEA3A-C129-F341-8500-863F986FF0E0}"/>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1" name="Oval 725">
              <a:extLst>
                <a:ext uri="{FF2B5EF4-FFF2-40B4-BE49-F238E27FC236}">
                  <a16:creationId xmlns:a16="http://schemas.microsoft.com/office/drawing/2014/main" id="{C8B6234C-9C22-EA47-A7A0-070E2DE182BD}"/>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2" name="Freeform 726">
              <a:extLst>
                <a:ext uri="{FF2B5EF4-FFF2-40B4-BE49-F238E27FC236}">
                  <a16:creationId xmlns:a16="http://schemas.microsoft.com/office/drawing/2014/main" id="{15B380B1-FF26-374B-AB8D-F44CF59FB057}"/>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3" name="Freeform 727">
              <a:extLst>
                <a:ext uri="{FF2B5EF4-FFF2-40B4-BE49-F238E27FC236}">
                  <a16:creationId xmlns:a16="http://schemas.microsoft.com/office/drawing/2014/main" id="{F4E0E71A-A6DF-4844-BD5F-B9BE32154C35}"/>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4" name="Freeform 728">
              <a:extLst>
                <a:ext uri="{FF2B5EF4-FFF2-40B4-BE49-F238E27FC236}">
                  <a16:creationId xmlns:a16="http://schemas.microsoft.com/office/drawing/2014/main" id="{D6630E33-A119-0542-AB2D-E76C5640C3A3}"/>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5" name="Freeform 729">
              <a:extLst>
                <a:ext uri="{FF2B5EF4-FFF2-40B4-BE49-F238E27FC236}">
                  <a16:creationId xmlns:a16="http://schemas.microsoft.com/office/drawing/2014/main" id="{26B0881E-2663-6A41-A574-D0ABCF8CFA03}"/>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6" name="Oval 730">
              <a:extLst>
                <a:ext uri="{FF2B5EF4-FFF2-40B4-BE49-F238E27FC236}">
                  <a16:creationId xmlns:a16="http://schemas.microsoft.com/office/drawing/2014/main" id="{C34E6619-22EE-E747-AF86-87F7A9D8EA60}"/>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7" name="Freeform 731">
              <a:extLst>
                <a:ext uri="{FF2B5EF4-FFF2-40B4-BE49-F238E27FC236}">
                  <a16:creationId xmlns:a16="http://schemas.microsoft.com/office/drawing/2014/main" id="{733C9F98-45AA-064F-880E-07F6EE2C310E}"/>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8" name="Freeform 732">
              <a:extLst>
                <a:ext uri="{FF2B5EF4-FFF2-40B4-BE49-F238E27FC236}">
                  <a16:creationId xmlns:a16="http://schemas.microsoft.com/office/drawing/2014/main" id="{90C71AA1-78EC-314C-8A5A-92EC2800CFB6}"/>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9" name="Freeform 733">
              <a:extLst>
                <a:ext uri="{FF2B5EF4-FFF2-40B4-BE49-F238E27FC236}">
                  <a16:creationId xmlns:a16="http://schemas.microsoft.com/office/drawing/2014/main" id="{DEF3226C-076E-244C-BB05-C4AC11F7E20F}"/>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0" name="Freeform 734">
              <a:extLst>
                <a:ext uri="{FF2B5EF4-FFF2-40B4-BE49-F238E27FC236}">
                  <a16:creationId xmlns:a16="http://schemas.microsoft.com/office/drawing/2014/main" id="{934C01E2-CF30-AC4B-AA70-599EF3459BFF}"/>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1" name="Freeform 735">
              <a:extLst>
                <a:ext uri="{FF2B5EF4-FFF2-40B4-BE49-F238E27FC236}">
                  <a16:creationId xmlns:a16="http://schemas.microsoft.com/office/drawing/2014/main" id="{A46E443E-A1A0-DC45-BFF0-3289C1886406}"/>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42" name="Oval Callout 14">
            <a:extLst>
              <a:ext uri="{FF2B5EF4-FFF2-40B4-BE49-F238E27FC236}">
                <a16:creationId xmlns:a16="http://schemas.microsoft.com/office/drawing/2014/main" id="{33F64C7E-3AB8-CF43-B394-2B39C4BA319D}"/>
              </a:ext>
            </a:extLst>
          </p:cNvPr>
          <p:cNvSpPr/>
          <p:nvPr/>
        </p:nvSpPr>
        <p:spPr>
          <a:xfrm>
            <a:off x="7640057" y="5157788"/>
            <a:ext cx="3642539" cy="1457325"/>
          </a:xfrm>
          <a:prstGeom prst="wedgeRectCallout">
            <a:avLst>
              <a:gd name="adj1" fmla="val -62307"/>
              <a:gd name="adj2" fmla="val 796"/>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“Look after yourself and talk about what you are seeing with colleagues (family/friends if feel able) in order to deal and make sense of it ” </a:t>
            </a:r>
            <a:r>
              <a:rPr lang="en-US" b="1" dirty="0">
                <a:solidFill>
                  <a:schemeClr val="bg1"/>
                </a:solidFill>
              </a:rPr>
              <a:t>Band 7 redeployed SALT, NCL</a:t>
            </a:r>
          </a:p>
        </p:txBody>
      </p:sp>
      <p:sp>
        <p:nvSpPr>
          <p:cNvPr id="44" name="Oval Callout 14">
            <a:extLst>
              <a:ext uri="{FF2B5EF4-FFF2-40B4-BE49-F238E27FC236}">
                <a16:creationId xmlns:a16="http://schemas.microsoft.com/office/drawing/2014/main" id="{A0887462-58DC-FF48-8196-3920E8B33A0B}"/>
              </a:ext>
            </a:extLst>
          </p:cNvPr>
          <p:cNvSpPr/>
          <p:nvPr/>
        </p:nvSpPr>
        <p:spPr>
          <a:xfrm>
            <a:off x="546740" y="5157787"/>
            <a:ext cx="4554842" cy="1396513"/>
          </a:xfrm>
          <a:prstGeom prst="wedgeRectCallout">
            <a:avLst>
              <a:gd name="adj1" fmla="val 63644"/>
              <a:gd name="adj2" fmla="val 2312"/>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“Make sure you have supervisions and debriefs, it can be very emotionally &amp; mentally challenging and it's important to look after yourself and your colleagues!” </a:t>
            </a:r>
            <a:r>
              <a:rPr lang="en-US" b="1" dirty="0">
                <a:solidFill>
                  <a:schemeClr val="bg1"/>
                </a:solidFill>
              </a:rPr>
              <a:t>Band 5 redeployed SALT, SWL</a:t>
            </a:r>
          </a:p>
        </p:txBody>
      </p:sp>
    </p:spTree>
    <p:extLst>
      <p:ext uri="{BB962C8B-B14F-4D97-AF65-F5344CB8AC3E}">
        <p14:creationId xmlns:p14="http://schemas.microsoft.com/office/powerpoint/2010/main" val="3628723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p:txBody>
          <a:bodyPr>
            <a:normAutofit fontScale="90000"/>
          </a:bodyPr>
          <a:lstStyle/>
          <a:p>
            <a:pPr lvl="0" defTabSz="946587">
              <a:defRPr/>
            </a:pPr>
            <a:r>
              <a:rPr lang="en-US" sz="4000" b="1" dirty="0">
                <a:solidFill>
                  <a:schemeClr val="accent1"/>
                </a:solidFill>
              </a:rPr>
              <a:t>Conclusions:</a:t>
            </a:r>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388521" y="1348233"/>
            <a:ext cx="11275939"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TextBox 2">
            <a:extLst>
              <a:ext uri="{FF2B5EF4-FFF2-40B4-BE49-F238E27FC236}">
                <a16:creationId xmlns:a16="http://schemas.microsoft.com/office/drawing/2014/main" id="{C2278E99-E94F-0745-8E1F-2E9B9AA37711}"/>
              </a:ext>
            </a:extLst>
          </p:cNvPr>
          <p:cNvSpPr txBox="1"/>
          <p:nvPr/>
        </p:nvSpPr>
        <p:spPr>
          <a:xfrm>
            <a:off x="527052" y="1993900"/>
            <a:ext cx="2616200" cy="842538"/>
          </a:xfrm>
          <a:prstGeom prst="rect">
            <a:avLst/>
          </a:prstGeom>
        </p:spPr>
        <p:txBody>
          <a:bodyPr wrap="square" rtlCol="0">
            <a:spAutoFit/>
          </a:bodyPr>
          <a:lstStyle/>
          <a:p>
            <a:pPr algn="l"/>
            <a:endParaRPr lang="en-US" sz="1625" dirty="0"/>
          </a:p>
          <a:p>
            <a:pPr algn="l"/>
            <a:endParaRPr lang="en-US" sz="1625" dirty="0"/>
          </a:p>
          <a:p>
            <a:pPr algn="l"/>
            <a:endParaRPr lang="en-US" sz="1625" dirty="0"/>
          </a:p>
        </p:txBody>
      </p:sp>
      <p:sp>
        <p:nvSpPr>
          <p:cNvPr id="5" name="TextBox 4">
            <a:extLst>
              <a:ext uri="{FF2B5EF4-FFF2-40B4-BE49-F238E27FC236}">
                <a16:creationId xmlns:a16="http://schemas.microsoft.com/office/drawing/2014/main" id="{3D866350-627B-454D-8922-EF968D398D8F}"/>
              </a:ext>
            </a:extLst>
          </p:cNvPr>
          <p:cNvSpPr txBox="1"/>
          <p:nvPr/>
        </p:nvSpPr>
        <p:spPr>
          <a:xfrm>
            <a:off x="388520" y="1648227"/>
            <a:ext cx="11275939" cy="707886"/>
          </a:xfrm>
          <a:prstGeom prst="rect">
            <a:avLst/>
          </a:prstGeom>
        </p:spPr>
        <p:txBody>
          <a:bodyPr wrap="square" rtlCol="0">
            <a:spAutoFit/>
          </a:bodyPr>
          <a:lstStyle/>
          <a:p>
            <a:pPr marL="342900" indent="-342900">
              <a:buFont typeface="Arial" panose="020B0604020202020204" pitchFamily="34" charset="0"/>
              <a:buChar char="•"/>
            </a:pPr>
            <a:endParaRPr lang="en-US" sz="2000" dirty="0"/>
          </a:p>
          <a:p>
            <a:endParaRPr lang="en-US" sz="2000" dirty="0"/>
          </a:p>
        </p:txBody>
      </p:sp>
      <p:sp>
        <p:nvSpPr>
          <p:cNvPr id="6" name="TextBox 5">
            <a:extLst>
              <a:ext uri="{FF2B5EF4-FFF2-40B4-BE49-F238E27FC236}">
                <a16:creationId xmlns:a16="http://schemas.microsoft.com/office/drawing/2014/main" id="{880E8F0A-50DD-5B4F-B7C9-8C1D381E4F2F}"/>
              </a:ext>
            </a:extLst>
          </p:cNvPr>
          <p:cNvSpPr txBox="1"/>
          <p:nvPr/>
        </p:nvSpPr>
        <p:spPr>
          <a:xfrm>
            <a:off x="873445" y="1348233"/>
            <a:ext cx="10929545" cy="5882380"/>
          </a:xfrm>
          <a:prstGeom prst="rect">
            <a:avLst/>
          </a:prstGeom>
        </p:spPr>
        <p:txBody>
          <a:bodyPr wrap="square" rtlCol="0">
            <a:spAutoFit/>
          </a:bodyPr>
          <a:lstStyle/>
          <a:p>
            <a:pPr marL="285750" indent="-285750">
              <a:buFont typeface="Arial" panose="020B0604020202020204" pitchFamily="34" charset="0"/>
              <a:buChar char="•"/>
            </a:pPr>
            <a:r>
              <a:rPr lang="en-US" dirty="0"/>
              <a:t>There was a lack of training prior to redeployment for speech and language therapists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most important elements missing were: </a:t>
            </a:r>
            <a:r>
              <a:rPr lang="en-GB" dirty="0"/>
              <a:t>interpretation of patient observations and monitoring, proning and manual handling, aspects of patient care, assessment of an ICU patient and suctioning </a:t>
            </a:r>
          </a:p>
          <a:p>
            <a:endParaRPr lang="en-US" dirty="0"/>
          </a:p>
          <a:p>
            <a:pPr marL="285750" indent="-285750">
              <a:buFont typeface="Arial" panose="020B0604020202020204" pitchFamily="34" charset="0"/>
              <a:buChar char="•"/>
            </a:pPr>
            <a:r>
              <a:rPr lang="en-US" dirty="0"/>
              <a:t>It was commonly mentioned that most learning and training happened within the ICU environment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There was a lack of local induction and orientation to the ward prior to redeployment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There was a lack of knowledge about the new role for speech and language therapists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Non-technical skills including communication (within a team as well as to patients) and teamwork were deemed important and some mentioned the lack of training on these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Coping with psychological and physical stress were steep learning curves of redeployment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algn="l"/>
            <a:endParaRPr lang="en-US" sz="1625" dirty="0"/>
          </a:p>
        </p:txBody>
      </p:sp>
    </p:spTree>
    <p:extLst>
      <p:ext uri="{BB962C8B-B14F-4D97-AF65-F5344CB8AC3E}">
        <p14:creationId xmlns:p14="http://schemas.microsoft.com/office/powerpoint/2010/main" val="20659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0E8D1-CBB1-48B0-A768-7C0AE6CA59E8}"/>
              </a:ext>
            </a:extLst>
          </p:cNvPr>
          <p:cNvSpPr>
            <a:spLocks noGrp="1"/>
          </p:cNvSpPr>
          <p:nvPr>
            <p:ph type="title"/>
          </p:nvPr>
        </p:nvSpPr>
        <p:spPr/>
        <p:txBody>
          <a:bodyPr/>
          <a:lstStyle/>
          <a:p>
            <a:r>
              <a:rPr lang="en-US" dirty="0"/>
              <a:t>The LTLC: Education Workstream</a:t>
            </a:r>
            <a:endParaRPr lang="en-GB" dirty="0"/>
          </a:p>
        </p:txBody>
      </p:sp>
      <p:graphicFrame>
        <p:nvGraphicFramePr>
          <p:cNvPr id="8" name="Content Placeholder 7">
            <a:extLst>
              <a:ext uri="{FF2B5EF4-FFF2-40B4-BE49-F238E27FC236}">
                <a16:creationId xmlns:a16="http://schemas.microsoft.com/office/drawing/2014/main" id="{0036D33C-EC31-4707-9B62-527F8DF4DC13}"/>
              </a:ext>
            </a:extLst>
          </p:cNvPr>
          <p:cNvGraphicFramePr>
            <a:graphicFrameLocks noGrp="1"/>
          </p:cNvGraphicFramePr>
          <p:nvPr>
            <p:ph sz="quarter" idx="10"/>
            <p:extLst/>
          </p:nvPr>
        </p:nvGraphicFramePr>
        <p:xfrm>
          <a:off x="527049" y="1343025"/>
          <a:ext cx="11137008" cy="5071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ED992216-B51A-694E-BE2C-D036C2663CF9}"/>
              </a:ext>
            </a:extLst>
          </p:cNvPr>
          <p:cNvSpPr txBox="1"/>
          <p:nvPr/>
        </p:nvSpPr>
        <p:spPr>
          <a:xfrm>
            <a:off x="527049" y="1158359"/>
            <a:ext cx="10272877" cy="369332"/>
          </a:xfrm>
          <a:prstGeom prst="rect">
            <a:avLst/>
          </a:prstGeom>
        </p:spPr>
        <p:txBody>
          <a:bodyPr wrap="none" rtlCol="0">
            <a:spAutoFit/>
          </a:bodyPr>
          <a:lstStyle/>
          <a:p>
            <a:pPr algn="l"/>
            <a:r>
              <a:rPr lang="en-US" b="1" dirty="0">
                <a:solidFill>
                  <a:schemeClr val="bg2"/>
                </a:solidFill>
                <a:latin typeface="Arial" panose="020B0604020202020204" pitchFamily="34" charset="0"/>
                <a:cs typeface="Arial" panose="020B0604020202020204" pitchFamily="34" charset="0"/>
              </a:rPr>
              <a:t>The LTLC are using these survey results (as well as focus groups) to inform the following:</a:t>
            </a:r>
          </a:p>
        </p:txBody>
      </p:sp>
    </p:spTree>
    <p:extLst>
      <p:ext uri="{BB962C8B-B14F-4D97-AF65-F5344CB8AC3E}">
        <p14:creationId xmlns:p14="http://schemas.microsoft.com/office/powerpoint/2010/main" val="1705302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9F067E4-C9A1-4524-BAA9-B289F10CC42A}"/>
              </a:ext>
            </a:extLst>
          </p:cNvPr>
          <p:cNvSpPr>
            <a:spLocks noGrp="1"/>
          </p:cNvSpPr>
          <p:nvPr>
            <p:ph type="title"/>
          </p:nvPr>
        </p:nvSpPr>
        <p:spPr>
          <a:xfrm>
            <a:off x="5875338" y="1889761"/>
            <a:ext cx="5789612" cy="2092960"/>
          </a:xfrm>
        </p:spPr>
        <p:txBody>
          <a:bodyPr anchor="ctr"/>
          <a:lstStyle/>
          <a:p>
            <a:r>
              <a:rPr lang="en-GB" sz="6600" b="1" dirty="0"/>
              <a:t>Close</a:t>
            </a:r>
          </a:p>
        </p:txBody>
      </p:sp>
    </p:spTree>
    <p:extLst>
      <p:ext uri="{BB962C8B-B14F-4D97-AF65-F5344CB8AC3E}">
        <p14:creationId xmlns:p14="http://schemas.microsoft.com/office/powerpoint/2010/main" val="798817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C4183FF0-3FCA-44C9-BDBA-0790BD808975}"/>
              </a:ext>
            </a:extLst>
          </p:cNvPr>
          <p:cNvSpPr/>
          <p:nvPr/>
        </p:nvSpPr>
        <p:spPr>
          <a:xfrm>
            <a:off x="1859742" y="1567432"/>
            <a:ext cx="7863840" cy="4578837"/>
          </a:xfrm>
          <a:prstGeom prst="roundRect">
            <a:avLst/>
          </a:prstGeom>
          <a:solidFill>
            <a:schemeClr val="bg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itle 1">
            <a:extLst>
              <a:ext uri="{FF2B5EF4-FFF2-40B4-BE49-F238E27FC236}">
                <a16:creationId xmlns:a16="http://schemas.microsoft.com/office/drawing/2014/main" id="{FBF0B590-0FB9-4BC5-950A-2BBB3EDC80FE}"/>
              </a:ext>
            </a:extLst>
          </p:cNvPr>
          <p:cNvSpPr txBox="1">
            <a:spLocks/>
          </p:cNvSpPr>
          <p:nvPr/>
        </p:nvSpPr>
        <p:spPr>
          <a:xfrm>
            <a:off x="1057275" y="629734"/>
            <a:ext cx="9136901" cy="323165"/>
          </a:xfrm>
          <a:prstGeom prst="rect">
            <a:avLst/>
          </a:prstGeom>
        </p:spPr>
        <p:txBody>
          <a:bodyPr wrap="square" lIns="0" tIns="0" rIns="0" bIns="0">
            <a:spAutoFit/>
          </a:bodyPr>
          <a:lstStyle>
            <a:lvl1pPr>
              <a:defRPr sz="11000" b="0" i="0">
                <a:solidFill>
                  <a:schemeClr val="bg1"/>
                </a:solidFill>
                <a:latin typeface="KPMG Extralight"/>
                <a:ea typeface="+mj-ea"/>
                <a:cs typeface="KPMG Extralight"/>
              </a:defRPr>
            </a:lvl1pPr>
          </a:lstStyle>
          <a:p>
            <a:pPr lvl="0">
              <a:defRPr/>
            </a:pPr>
            <a:r>
              <a:rPr lang="en-US" sz="2100" b="1" kern="0" dirty="0">
                <a:solidFill>
                  <a:schemeClr val="bg2"/>
                </a:solidFill>
                <a:latin typeface="Arial" panose="020B0604020202020204" pitchFamily="34" charset="0"/>
                <a:cs typeface="Arial" panose="020B0604020202020204" pitchFamily="34" charset="0"/>
              </a:rPr>
              <a:t>Purpose of the London Transformation &amp; Learning Collaborative (LTLC)</a:t>
            </a:r>
          </a:p>
        </p:txBody>
      </p:sp>
      <p:sp>
        <p:nvSpPr>
          <p:cNvPr id="10" name="TextBox 9">
            <a:extLst>
              <a:ext uri="{FF2B5EF4-FFF2-40B4-BE49-F238E27FC236}">
                <a16:creationId xmlns:a16="http://schemas.microsoft.com/office/drawing/2014/main" id="{91F16C37-23AB-4FB2-8E15-B8C652669664}"/>
              </a:ext>
            </a:extLst>
          </p:cNvPr>
          <p:cNvSpPr txBox="1"/>
          <p:nvPr/>
        </p:nvSpPr>
        <p:spPr>
          <a:xfrm>
            <a:off x="2268911" y="1871691"/>
            <a:ext cx="3156664" cy="4185761"/>
          </a:xfrm>
          <a:prstGeom prst="rect">
            <a:avLst/>
          </a:prstGeom>
          <a:noFill/>
          <a:ln>
            <a:noFill/>
          </a:ln>
        </p:spPr>
        <p:txBody>
          <a:bodyPr wrap="square" rtlCol="0">
            <a:spAutoFit/>
          </a:bodyPr>
          <a:lstStyle/>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Work </a:t>
            </a:r>
            <a:r>
              <a:rPr lang="en-US" sz="1400" b="1" dirty="0">
                <a:latin typeface="Arial" panose="020B0604020202020204" pitchFamily="34" charset="0"/>
                <a:cs typeface="Arial" panose="020B0604020202020204" pitchFamily="34" charset="0"/>
              </a:rPr>
              <a:t>collaboratively</a:t>
            </a:r>
          </a:p>
          <a:p>
            <a:pPr marL="171450" indent="-1714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Share </a:t>
            </a:r>
            <a:r>
              <a:rPr lang="en-US" sz="1400" b="1" dirty="0">
                <a:latin typeface="Arial" panose="020B0604020202020204" pitchFamily="34" charset="0"/>
                <a:cs typeface="Arial" panose="020B0604020202020204" pitchFamily="34" charset="0"/>
              </a:rPr>
              <a:t>best practice </a:t>
            </a:r>
            <a:r>
              <a:rPr lang="en-US" sz="1400" dirty="0">
                <a:latin typeface="Arial" panose="020B0604020202020204" pitchFamily="34" charset="0"/>
                <a:cs typeface="Arial" panose="020B0604020202020204" pitchFamily="34" charset="0"/>
              </a:rPr>
              <a:t>across organisations, systems and the region</a:t>
            </a:r>
          </a:p>
          <a:p>
            <a:pPr marL="171450" indent="-1714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Enable colleagues to be more prepared to work in an expanded critical care as well as in the event of a second surge thereby </a:t>
            </a:r>
            <a:r>
              <a:rPr lang="en-US" sz="1400" b="1" dirty="0">
                <a:latin typeface="Arial" panose="020B0604020202020204" pitchFamily="34" charset="0"/>
                <a:cs typeface="Arial" panose="020B0604020202020204" pitchFamily="34" charset="0"/>
              </a:rPr>
              <a:t>improving staff experience</a:t>
            </a:r>
          </a:p>
          <a:p>
            <a:pPr marL="171450" indent="-1714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Support each other in </a:t>
            </a:r>
            <a:r>
              <a:rPr lang="en-US" sz="1400" b="1" dirty="0">
                <a:latin typeface="Arial" panose="020B0604020202020204" pitchFamily="34" charset="0"/>
                <a:cs typeface="Arial" panose="020B0604020202020204" pitchFamily="34" charset="0"/>
              </a:rPr>
              <a:t>improving patient outcomes</a:t>
            </a:r>
          </a:p>
          <a:p>
            <a:pPr marL="171450" indent="-1714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400" dirty="0">
                <a:latin typeface="Arial" panose="020B0604020202020204" pitchFamily="34" charset="0"/>
                <a:cs typeface="Arial" panose="020B0604020202020204" pitchFamily="34" charset="0"/>
              </a:rPr>
              <a:t>Providing training content and structure that can be delivered </a:t>
            </a:r>
            <a:r>
              <a:rPr lang="en-GB" sz="1400" b="1" dirty="0">
                <a:latin typeface="Arial" panose="020B0604020202020204" pitchFamily="34" charset="0"/>
                <a:cs typeface="Arial" panose="020B0604020202020204" pitchFamily="34" charset="0"/>
              </a:rPr>
              <a:t>consistently and effectively</a:t>
            </a:r>
            <a:endParaRPr lang="en-US" sz="140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1400" kern="0" dirty="0">
              <a:latin typeface="Arial" panose="020B0604020202020204" pitchFamily="34" charset="0"/>
              <a:cs typeface="Arial" panose="020B0604020202020204" pitchFamily="34" charset="0"/>
            </a:endParaRPr>
          </a:p>
        </p:txBody>
      </p:sp>
      <p:pic>
        <p:nvPicPr>
          <p:cNvPr id="5" name="Picture 4" descr="A close up of a map&#10;&#10;Description automatically generated">
            <a:extLst>
              <a:ext uri="{FF2B5EF4-FFF2-40B4-BE49-F238E27FC236}">
                <a16:creationId xmlns:a16="http://schemas.microsoft.com/office/drawing/2014/main" id="{F1105D5A-B9B0-432E-9BD6-055BC4667B95}"/>
              </a:ext>
            </a:extLst>
          </p:cNvPr>
          <p:cNvPicPr>
            <a:picLocks noChangeAspect="1"/>
          </p:cNvPicPr>
          <p:nvPr/>
        </p:nvPicPr>
        <p:blipFill rotWithShape="1">
          <a:blip r:embed="rId3"/>
          <a:srcRect t="13962" b="3585"/>
          <a:stretch/>
        </p:blipFill>
        <p:spPr>
          <a:xfrm>
            <a:off x="5425576" y="1813660"/>
            <a:ext cx="3934695" cy="4196393"/>
          </a:xfrm>
          <a:prstGeom prst="rect">
            <a:avLst/>
          </a:prstGeom>
        </p:spPr>
      </p:pic>
      <p:sp>
        <p:nvSpPr>
          <p:cNvPr id="19" name="Rectangle 18">
            <a:extLst>
              <a:ext uri="{FF2B5EF4-FFF2-40B4-BE49-F238E27FC236}">
                <a16:creationId xmlns:a16="http://schemas.microsoft.com/office/drawing/2014/main" id="{860753C9-77FE-4DC2-9451-8D8DAFEEB5B4}"/>
              </a:ext>
            </a:extLst>
          </p:cNvPr>
          <p:cNvSpPr/>
          <p:nvPr/>
        </p:nvSpPr>
        <p:spPr>
          <a:xfrm>
            <a:off x="1253067" y="1044211"/>
            <a:ext cx="8561955" cy="307777"/>
          </a:xfrm>
          <a:prstGeom prst="rect">
            <a:avLst/>
          </a:prstGeom>
        </p:spPr>
        <p:txBody>
          <a:bodyPr wrap="square">
            <a:spAutoFit/>
          </a:bodyPr>
          <a:lstStyle/>
          <a:p>
            <a:r>
              <a:rPr lang="en-US" sz="1400" dirty="0">
                <a:solidFill>
                  <a:srgbClr val="000000"/>
                </a:solidFill>
                <a:latin typeface="Calibri" panose="020F0502020204030204" pitchFamily="34" charset="0"/>
                <a:ea typeface="Times New Roman" panose="02020603050405020304" pitchFamily="18" charset="0"/>
              </a:rPr>
              <a:t>We want to assist system working and move forward in a way that will support growth and optimise effectiveness.</a:t>
            </a:r>
            <a:endParaRPr lang="en-US" sz="1400" dirty="0"/>
          </a:p>
        </p:txBody>
      </p:sp>
    </p:spTree>
    <p:extLst>
      <p:ext uri="{BB962C8B-B14F-4D97-AF65-F5344CB8AC3E}">
        <p14:creationId xmlns:p14="http://schemas.microsoft.com/office/powerpoint/2010/main" val="1709262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CEDF29F-6625-FA4E-99C7-DC65EC3A7F2D}"/>
              </a:ext>
            </a:extLst>
          </p:cNvPr>
          <p:cNvSpPr>
            <a:spLocks noGrp="1"/>
          </p:cNvSpPr>
          <p:nvPr>
            <p:ph sz="quarter" idx="10"/>
          </p:nvPr>
        </p:nvSpPr>
        <p:spPr>
          <a:xfrm>
            <a:off x="1057275" y="1632715"/>
            <a:ext cx="10101263" cy="2393691"/>
          </a:xfrm>
        </p:spPr>
        <p:txBody>
          <a:bodyPr/>
          <a:lstStyle/>
          <a:p>
            <a:pPr marL="171450" indent="-171450"/>
            <a:r>
              <a:rPr lang="en-US" sz="1800" dirty="0"/>
              <a:t>To increase the supply and resilience of staffing for critical care across London</a:t>
            </a:r>
          </a:p>
          <a:p>
            <a:pPr marL="171450" indent="-171450"/>
            <a:r>
              <a:rPr lang="en-US" sz="1800" dirty="0"/>
              <a:t>To develop a London plan that seeks to ensure that the NHS workforce is equipped with the skills and capabilities to manage existing demand, potential future spikes in demand as a result of Covid-19 and longer-term permanent expansion of critical care capacity in London</a:t>
            </a:r>
            <a:r>
              <a:rPr lang="en-US" sz="2000" dirty="0"/>
              <a:t>. </a:t>
            </a:r>
          </a:p>
          <a:p>
            <a:pPr marL="0" indent="0">
              <a:buNone/>
            </a:pPr>
            <a:r>
              <a:rPr lang="en-US" sz="1800" b="1" dirty="0">
                <a:solidFill>
                  <a:schemeClr val="bg2"/>
                </a:solidFill>
              </a:rPr>
              <a:t>Primary outcome </a:t>
            </a:r>
          </a:p>
          <a:p>
            <a:r>
              <a:rPr lang="en-US" sz="1800" dirty="0"/>
              <a:t>To cross-skill staff to support the London region to expand ICU capacity with the potential to open more critical care beds in surge</a:t>
            </a:r>
            <a:endParaRPr lang="en-GB" sz="2000" b="1" dirty="0">
              <a:solidFill>
                <a:schemeClr val="bg2"/>
              </a:solidFill>
            </a:endParaRPr>
          </a:p>
        </p:txBody>
      </p:sp>
      <p:sp>
        <p:nvSpPr>
          <p:cNvPr id="3" name="Title 2">
            <a:extLst>
              <a:ext uri="{FF2B5EF4-FFF2-40B4-BE49-F238E27FC236}">
                <a16:creationId xmlns:a16="http://schemas.microsoft.com/office/drawing/2014/main" id="{75ACE1B7-19A3-A444-9D95-CF38EEC2556F}"/>
              </a:ext>
            </a:extLst>
          </p:cNvPr>
          <p:cNvSpPr>
            <a:spLocks noGrp="1"/>
          </p:cNvSpPr>
          <p:nvPr>
            <p:ph type="title"/>
          </p:nvPr>
        </p:nvSpPr>
        <p:spPr>
          <a:xfrm>
            <a:off x="1057274" y="1156142"/>
            <a:ext cx="6567055" cy="611649"/>
          </a:xfrm>
        </p:spPr>
        <p:txBody>
          <a:bodyPr/>
          <a:lstStyle/>
          <a:p>
            <a:r>
              <a:rPr lang="en-US" sz="1800" b="1" dirty="0">
                <a:solidFill>
                  <a:schemeClr val="bg2"/>
                </a:solidFill>
              </a:rPr>
              <a:t>Purpose</a:t>
            </a:r>
          </a:p>
        </p:txBody>
      </p:sp>
      <p:sp>
        <p:nvSpPr>
          <p:cNvPr id="5" name="Title 2">
            <a:extLst>
              <a:ext uri="{FF2B5EF4-FFF2-40B4-BE49-F238E27FC236}">
                <a16:creationId xmlns:a16="http://schemas.microsoft.com/office/drawing/2014/main" id="{6D1968D4-DCAF-314A-B9F2-E51D17A34EE6}"/>
              </a:ext>
            </a:extLst>
          </p:cNvPr>
          <p:cNvSpPr txBox="1">
            <a:spLocks/>
          </p:cNvSpPr>
          <p:nvPr/>
        </p:nvSpPr>
        <p:spPr>
          <a:xfrm>
            <a:off x="1057274" y="4106561"/>
            <a:ext cx="6567055" cy="611649"/>
          </a:xfrm>
          <a:prstGeom prst="rect">
            <a:avLst/>
          </a:prstGeom>
        </p:spPr>
        <p:txBody>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US" sz="1800" b="1" dirty="0">
                <a:solidFill>
                  <a:schemeClr val="bg2"/>
                </a:solidFill>
              </a:rPr>
              <a:t>Scope</a:t>
            </a:r>
          </a:p>
        </p:txBody>
      </p:sp>
      <p:sp>
        <p:nvSpPr>
          <p:cNvPr id="7" name="Content Placeholder 1">
            <a:extLst>
              <a:ext uri="{FF2B5EF4-FFF2-40B4-BE49-F238E27FC236}">
                <a16:creationId xmlns:a16="http://schemas.microsoft.com/office/drawing/2014/main" id="{C7D60A0F-E1C9-5B42-B15D-C16F37620563}"/>
              </a:ext>
            </a:extLst>
          </p:cNvPr>
          <p:cNvSpPr txBox="1">
            <a:spLocks/>
          </p:cNvSpPr>
          <p:nvPr/>
        </p:nvSpPr>
        <p:spPr>
          <a:xfrm>
            <a:off x="1057274" y="4718210"/>
            <a:ext cx="10101264" cy="224412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buClr>
                <a:schemeClr val="bg2"/>
              </a:buClr>
            </a:pPr>
            <a:r>
              <a:rPr lang="en-US" sz="1800" dirty="0"/>
              <a:t>Develop clinical education transformation capability across the NHS in London: Develop transformation programmes which align to patient need, service model, and workforce models.</a:t>
            </a:r>
          </a:p>
          <a:p>
            <a:pPr marL="171450" indent="-171450">
              <a:buClr>
                <a:schemeClr val="bg2"/>
              </a:buClr>
            </a:pPr>
            <a:r>
              <a:rPr lang="en-US" sz="1800" dirty="0"/>
              <a:t>Co-ordinate design and delivery of training to support London’s response to Covid-19: Establish innovative education delivery models that will support the development of an agile workforce that has the robust capability to deal with a second surge.</a:t>
            </a:r>
          </a:p>
          <a:p>
            <a:pPr marL="171450" indent="-171450"/>
            <a:endParaRPr lang="en-US" sz="1800" dirty="0"/>
          </a:p>
        </p:txBody>
      </p:sp>
      <p:sp>
        <p:nvSpPr>
          <p:cNvPr id="6" name="Title 2">
            <a:extLst>
              <a:ext uri="{FF2B5EF4-FFF2-40B4-BE49-F238E27FC236}">
                <a16:creationId xmlns:a16="http://schemas.microsoft.com/office/drawing/2014/main" id="{FEA0BC0B-FC9C-4BEB-8E6D-403750315839}"/>
              </a:ext>
            </a:extLst>
          </p:cNvPr>
          <p:cNvSpPr txBox="1">
            <a:spLocks/>
          </p:cNvSpPr>
          <p:nvPr/>
        </p:nvSpPr>
        <p:spPr>
          <a:xfrm>
            <a:off x="1057274" y="635086"/>
            <a:ext cx="6567055" cy="611649"/>
          </a:xfrm>
          <a:prstGeom prst="rect">
            <a:avLst/>
          </a:prstGeom>
        </p:spPr>
        <p:txBody>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US" sz="2400" b="1" dirty="0">
                <a:solidFill>
                  <a:schemeClr val="bg2"/>
                </a:solidFill>
              </a:rPr>
              <a:t>About the LTLC </a:t>
            </a:r>
            <a:r>
              <a:rPr lang="en-US" sz="2400" b="1" dirty="0" err="1">
                <a:solidFill>
                  <a:schemeClr val="bg2"/>
                </a:solidFill>
              </a:rPr>
              <a:t>Programme</a:t>
            </a:r>
            <a:r>
              <a:rPr lang="en-US" sz="2400" b="1" dirty="0">
                <a:solidFill>
                  <a:schemeClr val="bg2"/>
                </a:solidFill>
              </a:rPr>
              <a:t>:</a:t>
            </a:r>
          </a:p>
        </p:txBody>
      </p:sp>
    </p:spTree>
    <p:extLst>
      <p:ext uri="{BB962C8B-B14F-4D97-AF65-F5344CB8AC3E}">
        <p14:creationId xmlns:p14="http://schemas.microsoft.com/office/powerpoint/2010/main" val="3995856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6E5FCCB7-39FC-48C1-AA5E-134DC34D17F2}"/>
              </a:ext>
            </a:extLst>
          </p:cNvPr>
          <p:cNvSpPr>
            <a:spLocks noGrp="1"/>
          </p:cNvSpPr>
          <p:nvPr>
            <p:ph sz="quarter" idx="10"/>
          </p:nvPr>
        </p:nvSpPr>
        <p:spPr/>
        <p:txBody>
          <a:bodyPr/>
          <a:lstStyle/>
          <a:p>
            <a:pPr marL="0" indent="0">
              <a:spcBef>
                <a:spcPts val="0"/>
              </a:spcBef>
              <a:spcAft>
                <a:spcPts val="1200"/>
              </a:spcAft>
              <a:buNone/>
            </a:pPr>
            <a:r>
              <a:rPr lang="en-GB" sz="2000" b="1" dirty="0">
                <a:solidFill>
                  <a:schemeClr val="accent1"/>
                </a:solidFill>
              </a:rPr>
              <a:t>Aim: </a:t>
            </a:r>
            <a:r>
              <a:rPr lang="en-GB" sz="2000" dirty="0"/>
              <a:t>Explore education experiences of those who worked in ICUs across London during the COVID pandemic; both those who worked in ICU and those who were redeployed to ICU</a:t>
            </a:r>
            <a:endParaRPr lang="en-GB" sz="2000" b="1" dirty="0">
              <a:solidFill>
                <a:schemeClr val="accent1"/>
              </a:solidFill>
            </a:endParaRPr>
          </a:p>
          <a:p>
            <a:pPr marL="0" indent="0">
              <a:spcBef>
                <a:spcPts val="0"/>
              </a:spcBef>
              <a:spcAft>
                <a:spcPts val="1200"/>
              </a:spcAft>
              <a:buNone/>
            </a:pPr>
            <a:r>
              <a:rPr lang="en-GB" sz="2000" b="1" dirty="0">
                <a:solidFill>
                  <a:schemeClr val="accent1"/>
                </a:solidFill>
              </a:rPr>
              <a:t>Research Questions: </a:t>
            </a:r>
          </a:p>
          <a:p>
            <a:pPr marL="0" indent="0">
              <a:spcBef>
                <a:spcPts val="0"/>
              </a:spcBef>
              <a:spcAft>
                <a:spcPts val="1200"/>
              </a:spcAft>
              <a:buNone/>
            </a:pPr>
            <a:endParaRPr lang="en-GB" sz="2000" dirty="0"/>
          </a:p>
        </p:txBody>
      </p:sp>
      <p:sp>
        <p:nvSpPr>
          <p:cNvPr id="10" name="Title 9">
            <a:extLst>
              <a:ext uri="{FF2B5EF4-FFF2-40B4-BE49-F238E27FC236}">
                <a16:creationId xmlns:a16="http://schemas.microsoft.com/office/drawing/2014/main" id="{29930E10-1FD9-4C23-A3F5-83C491DB4849}"/>
              </a:ext>
            </a:extLst>
          </p:cNvPr>
          <p:cNvSpPr>
            <a:spLocks noGrp="1"/>
          </p:cNvSpPr>
          <p:nvPr>
            <p:ph type="title"/>
          </p:nvPr>
        </p:nvSpPr>
        <p:spPr/>
        <p:txBody>
          <a:bodyPr/>
          <a:lstStyle/>
          <a:p>
            <a:r>
              <a:rPr lang="en-GB" b="1" dirty="0"/>
              <a:t>Survey Aims and Research Questions</a:t>
            </a:r>
          </a:p>
        </p:txBody>
      </p:sp>
      <p:sp>
        <p:nvSpPr>
          <p:cNvPr id="4" name="TextBox 3">
            <a:extLst>
              <a:ext uri="{FF2B5EF4-FFF2-40B4-BE49-F238E27FC236}">
                <a16:creationId xmlns:a16="http://schemas.microsoft.com/office/drawing/2014/main" id="{0784A71E-979E-4D0E-8CCB-4630A36C8136}"/>
              </a:ext>
            </a:extLst>
          </p:cNvPr>
          <p:cNvSpPr txBox="1"/>
          <p:nvPr/>
        </p:nvSpPr>
        <p:spPr>
          <a:xfrm>
            <a:off x="603113" y="2475077"/>
            <a:ext cx="3240000" cy="3382634"/>
          </a:xfrm>
          <a:prstGeom prst="rect">
            <a:avLst/>
          </a:prstGeom>
          <a:solidFill>
            <a:schemeClr val="tx2"/>
          </a:solidFill>
        </p:spPr>
        <p:txBody>
          <a:bodyPr wrap="square" tIns="90000" bIns="90000" rtlCol="0">
            <a:noAutofit/>
          </a:bodyPr>
          <a:lstStyle/>
          <a:p>
            <a:r>
              <a:rPr lang="en-US" b="1" dirty="0">
                <a:solidFill>
                  <a:schemeClr val="bg1"/>
                </a:solidFill>
                <a:latin typeface="Arial" panose="020B0604020202020204" pitchFamily="34" charset="0"/>
                <a:cs typeface="Arial" panose="020B0604020202020204" pitchFamily="34" charset="0"/>
              </a:rPr>
              <a:t>  ICU staff delivering education</a:t>
            </a:r>
          </a:p>
          <a:p>
            <a:endParaRPr lang="en-US" sz="900" b="1"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Demographics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Education successes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Education challenges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Useful professional groups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 Support needed for a second surge</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Would collaborating with other ICUs help? </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Training resources and IT systems used</a:t>
            </a:r>
          </a:p>
          <a:p>
            <a:pPr marL="342900"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59EA127-3219-4D28-BACF-1D763D9FA46B}"/>
              </a:ext>
            </a:extLst>
          </p:cNvPr>
          <p:cNvSpPr txBox="1"/>
          <p:nvPr/>
        </p:nvSpPr>
        <p:spPr>
          <a:xfrm>
            <a:off x="4513787" y="2459688"/>
            <a:ext cx="3240000" cy="3398023"/>
          </a:xfrm>
          <a:prstGeom prst="rect">
            <a:avLst/>
          </a:prstGeom>
          <a:solidFill>
            <a:schemeClr val="accent1"/>
          </a:solidFill>
        </p:spPr>
        <p:txBody>
          <a:bodyPr wrap="square" tIns="90000" bIns="90000" rtlCol="0">
            <a:noAutofit/>
          </a:bodyPr>
          <a:lstStyle/>
          <a:p>
            <a:r>
              <a:rPr lang="en-US" b="1" dirty="0">
                <a:solidFill>
                  <a:schemeClr val="bg1"/>
                </a:solidFill>
                <a:latin typeface="Arial" panose="020B0604020202020204" pitchFamily="34" charset="0"/>
                <a:cs typeface="Arial" panose="020B0604020202020204" pitchFamily="34" charset="0"/>
              </a:rPr>
              <a:t>  ICU staff receiving education</a:t>
            </a:r>
          </a:p>
          <a:p>
            <a:r>
              <a:rPr lang="en-US" b="1" dirty="0">
                <a:solidFill>
                  <a:schemeClr val="bg1"/>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Demographics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Useful elements of training</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Elements of preparation that were missing</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What would you do differently?</a:t>
            </a:r>
          </a:p>
          <a:p>
            <a:pPr marL="342900"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pPr marL="342900" indent="-342900">
              <a:buAutoNum type="arabicPeriod"/>
            </a:pPr>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pPr marL="342900" indent="-342900">
              <a:buAutoNum type="arabicPeriod"/>
            </a:pPr>
            <a:endParaRPr lang="en-US" sz="16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26666ED7-EF9A-434D-B536-75F82FC59530}"/>
              </a:ext>
            </a:extLst>
          </p:cNvPr>
          <p:cNvSpPr txBox="1"/>
          <p:nvPr/>
        </p:nvSpPr>
        <p:spPr>
          <a:xfrm>
            <a:off x="8424460" y="2475077"/>
            <a:ext cx="3240000" cy="3382634"/>
          </a:xfrm>
          <a:prstGeom prst="rect">
            <a:avLst/>
          </a:prstGeom>
          <a:solidFill>
            <a:schemeClr val="accent2"/>
          </a:solidFill>
        </p:spPr>
        <p:txBody>
          <a:bodyPr wrap="square" tIns="90000" bIns="90000" rtlCol="0">
            <a:noAutofit/>
          </a:bodyPr>
          <a:lstStyle/>
          <a:p>
            <a:r>
              <a:rPr lang="en-US" b="1" dirty="0">
                <a:solidFill>
                  <a:schemeClr val="bg1"/>
                </a:solidFill>
                <a:latin typeface="Arial" panose="020B0604020202020204" pitchFamily="34" charset="0"/>
                <a:cs typeface="Arial" panose="020B0604020202020204" pitchFamily="34" charset="0"/>
              </a:rPr>
              <a:t>  Non-ICU/Redeployed staff</a:t>
            </a:r>
          </a:p>
          <a:p>
            <a:endParaRPr lang="en-US" sz="9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Useful elements of training </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Training that was missing</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Useful things learnt (how and from who)</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Steepest learning curve (how it was overcome)</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Training resources used</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What would you do differently?</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Advice to a colleague going to work in ICU</a:t>
            </a:r>
          </a:p>
        </p:txBody>
      </p:sp>
      <p:sp>
        <p:nvSpPr>
          <p:cNvPr id="7" name="TextBox 6">
            <a:extLst>
              <a:ext uri="{FF2B5EF4-FFF2-40B4-BE49-F238E27FC236}">
                <a16:creationId xmlns:a16="http://schemas.microsoft.com/office/drawing/2014/main" id="{97F519F5-7E52-4427-BFE0-0CB421E68BCF}"/>
              </a:ext>
            </a:extLst>
          </p:cNvPr>
          <p:cNvSpPr txBox="1"/>
          <p:nvPr/>
        </p:nvSpPr>
        <p:spPr>
          <a:xfrm>
            <a:off x="1190579" y="5908617"/>
            <a:ext cx="1912945" cy="369332"/>
          </a:xfrm>
          <a:prstGeom prst="rect">
            <a:avLst/>
          </a:prstGeom>
          <a:solidFill>
            <a:schemeClr val="accent3">
              <a:lumMod val="20000"/>
              <a:lumOff val="80000"/>
            </a:schemeClr>
          </a:solidFill>
          <a:ln>
            <a:noFill/>
          </a:ln>
        </p:spPr>
        <p:txBody>
          <a:bodyPr wrap="square" rtlCol="0">
            <a:spAutoFit/>
          </a:bodyPr>
          <a:lstStyle/>
          <a:p>
            <a:pPr algn="ctr"/>
            <a:r>
              <a:rPr lang="en-US" b="1" dirty="0">
                <a:latin typeface="Arial" panose="020B0604020202020204" pitchFamily="34" charset="0"/>
                <a:cs typeface="Arial" panose="020B0604020202020204" pitchFamily="34" charset="0"/>
              </a:rPr>
              <a:t>179</a:t>
            </a:r>
            <a:r>
              <a:rPr lang="en-US" dirty="0">
                <a:latin typeface="Arial" panose="020B0604020202020204" pitchFamily="34" charset="0"/>
                <a:cs typeface="Arial" panose="020B0604020202020204" pitchFamily="34" charset="0"/>
              </a:rPr>
              <a:t> responses</a:t>
            </a:r>
          </a:p>
        </p:txBody>
      </p:sp>
      <p:sp>
        <p:nvSpPr>
          <p:cNvPr id="8" name="TextBox 7">
            <a:extLst>
              <a:ext uri="{FF2B5EF4-FFF2-40B4-BE49-F238E27FC236}">
                <a16:creationId xmlns:a16="http://schemas.microsoft.com/office/drawing/2014/main" id="{A026EE6A-21D7-48B4-BFE9-6AA3340DF006}"/>
              </a:ext>
            </a:extLst>
          </p:cNvPr>
          <p:cNvSpPr txBox="1"/>
          <p:nvPr/>
        </p:nvSpPr>
        <p:spPr>
          <a:xfrm>
            <a:off x="5139283" y="5908617"/>
            <a:ext cx="1912945" cy="369332"/>
          </a:xfrm>
          <a:prstGeom prst="rect">
            <a:avLst/>
          </a:prstGeom>
          <a:solidFill>
            <a:schemeClr val="accent3">
              <a:lumMod val="20000"/>
              <a:lumOff val="80000"/>
            </a:schemeClr>
          </a:solidFill>
          <a:ln>
            <a:noFill/>
          </a:ln>
        </p:spPr>
        <p:txBody>
          <a:bodyPr wrap="square" rtlCol="0">
            <a:spAutoFit/>
          </a:bodyPr>
          <a:lstStyle/>
          <a:p>
            <a:pPr algn="ctr"/>
            <a:r>
              <a:rPr lang="en-US" b="1" dirty="0">
                <a:latin typeface="Arial" panose="020B0604020202020204" pitchFamily="34" charset="0"/>
                <a:cs typeface="Arial" panose="020B0604020202020204" pitchFamily="34" charset="0"/>
              </a:rPr>
              <a:t>138</a:t>
            </a:r>
            <a:r>
              <a:rPr lang="en-US" dirty="0">
                <a:latin typeface="Arial" panose="020B0604020202020204" pitchFamily="34" charset="0"/>
                <a:cs typeface="Arial" panose="020B0604020202020204" pitchFamily="34" charset="0"/>
              </a:rPr>
              <a:t> responses</a:t>
            </a:r>
          </a:p>
        </p:txBody>
      </p:sp>
      <p:sp>
        <p:nvSpPr>
          <p:cNvPr id="9" name="TextBox 8">
            <a:extLst>
              <a:ext uri="{FF2B5EF4-FFF2-40B4-BE49-F238E27FC236}">
                <a16:creationId xmlns:a16="http://schemas.microsoft.com/office/drawing/2014/main" id="{BFE98A5C-64C7-4058-B4ED-C694E224FA39}"/>
              </a:ext>
            </a:extLst>
          </p:cNvPr>
          <p:cNvSpPr txBox="1"/>
          <p:nvPr/>
        </p:nvSpPr>
        <p:spPr>
          <a:xfrm>
            <a:off x="9087987" y="5908617"/>
            <a:ext cx="1912945" cy="369332"/>
          </a:xfrm>
          <a:prstGeom prst="rect">
            <a:avLst/>
          </a:prstGeom>
          <a:solidFill>
            <a:schemeClr val="accent3">
              <a:lumMod val="20000"/>
              <a:lumOff val="80000"/>
            </a:schemeClr>
          </a:solidFill>
          <a:ln>
            <a:noFill/>
          </a:ln>
        </p:spPr>
        <p:txBody>
          <a:bodyPr wrap="square" rtlCol="0">
            <a:spAutoFit/>
          </a:bodyPr>
          <a:lstStyle/>
          <a:p>
            <a:pPr algn="ctr"/>
            <a:r>
              <a:rPr lang="en-US" b="1" dirty="0">
                <a:latin typeface="Arial" panose="020B0604020202020204" pitchFamily="34" charset="0"/>
                <a:cs typeface="Arial" panose="020B0604020202020204" pitchFamily="34" charset="0"/>
              </a:rPr>
              <a:t>616</a:t>
            </a:r>
            <a:r>
              <a:rPr lang="en-US" dirty="0">
                <a:latin typeface="Arial" panose="020B0604020202020204" pitchFamily="34" charset="0"/>
                <a:cs typeface="Arial" panose="020B0604020202020204" pitchFamily="34" charset="0"/>
              </a:rPr>
              <a:t> responses</a:t>
            </a:r>
          </a:p>
        </p:txBody>
      </p:sp>
      <p:sp>
        <p:nvSpPr>
          <p:cNvPr id="2" name="Oval 1">
            <a:extLst>
              <a:ext uri="{FF2B5EF4-FFF2-40B4-BE49-F238E27FC236}">
                <a16:creationId xmlns:a16="http://schemas.microsoft.com/office/drawing/2014/main" id="{AC00C6EF-2524-4D2D-B1C4-C422D7C443D3}"/>
              </a:ext>
            </a:extLst>
          </p:cNvPr>
          <p:cNvSpPr/>
          <p:nvPr/>
        </p:nvSpPr>
        <p:spPr>
          <a:xfrm>
            <a:off x="340175" y="2341429"/>
            <a:ext cx="399600" cy="400050"/>
          </a:xfrm>
          <a:prstGeom prst="ellipse">
            <a:avLst/>
          </a:prstGeom>
          <a:solidFill>
            <a:schemeClr val="tx2"/>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1</a:t>
            </a:r>
          </a:p>
        </p:txBody>
      </p:sp>
      <p:sp>
        <p:nvSpPr>
          <p:cNvPr id="12" name="Oval 11">
            <a:extLst>
              <a:ext uri="{FF2B5EF4-FFF2-40B4-BE49-F238E27FC236}">
                <a16:creationId xmlns:a16="http://schemas.microsoft.com/office/drawing/2014/main" id="{7BA0BD00-9A5A-4048-AF11-2D52BFCE5C6D}"/>
              </a:ext>
            </a:extLst>
          </p:cNvPr>
          <p:cNvSpPr/>
          <p:nvPr/>
        </p:nvSpPr>
        <p:spPr>
          <a:xfrm>
            <a:off x="4266360" y="2341429"/>
            <a:ext cx="399600" cy="400050"/>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2</a:t>
            </a:r>
          </a:p>
        </p:txBody>
      </p:sp>
      <p:sp>
        <p:nvSpPr>
          <p:cNvPr id="13" name="Oval 12">
            <a:extLst>
              <a:ext uri="{FF2B5EF4-FFF2-40B4-BE49-F238E27FC236}">
                <a16:creationId xmlns:a16="http://schemas.microsoft.com/office/drawing/2014/main" id="{D6134922-A832-47A2-8168-0842C4BE484D}"/>
              </a:ext>
            </a:extLst>
          </p:cNvPr>
          <p:cNvSpPr/>
          <p:nvPr/>
        </p:nvSpPr>
        <p:spPr>
          <a:xfrm>
            <a:off x="8179742" y="2341429"/>
            <a:ext cx="399600" cy="400050"/>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3</a:t>
            </a:r>
          </a:p>
        </p:txBody>
      </p:sp>
      <p:sp>
        <p:nvSpPr>
          <p:cNvPr id="14" name="TextBox 13">
            <a:extLst>
              <a:ext uri="{FF2B5EF4-FFF2-40B4-BE49-F238E27FC236}">
                <a16:creationId xmlns:a16="http://schemas.microsoft.com/office/drawing/2014/main" id="{EBBDA677-7CFB-469E-9108-3E2206DDD57B}"/>
              </a:ext>
            </a:extLst>
          </p:cNvPr>
          <p:cNvSpPr txBox="1"/>
          <p:nvPr/>
        </p:nvSpPr>
        <p:spPr>
          <a:xfrm>
            <a:off x="4139309" y="6401588"/>
            <a:ext cx="3913382" cy="369332"/>
          </a:xfrm>
          <a:prstGeom prst="rect">
            <a:avLst/>
          </a:prstGeom>
          <a:solidFill>
            <a:schemeClr val="accent3">
              <a:lumMod val="20000"/>
              <a:lumOff val="80000"/>
            </a:schemeClr>
          </a:solidFill>
          <a:ln w="28575">
            <a:solidFill>
              <a:srgbClr val="FFC000"/>
            </a:solidFill>
          </a:ln>
        </p:spPr>
        <p:txBody>
          <a:bodyPr wrap="square" rtlCol="0">
            <a:spAutoFit/>
          </a:bodyPr>
          <a:lstStyle/>
          <a:p>
            <a:pPr algn="ctr"/>
            <a:r>
              <a:rPr lang="en-US" b="1" dirty="0">
                <a:latin typeface="Arial" panose="020B0604020202020204" pitchFamily="34" charset="0"/>
                <a:cs typeface="Arial" panose="020B0604020202020204" pitchFamily="34" charset="0"/>
              </a:rPr>
              <a:t>Total = 933 responses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986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479229" y="1748628"/>
            <a:ext cx="11137408" cy="7027072"/>
          </a:xfrm>
        </p:spPr>
        <p:txBody>
          <a:bodyPr/>
          <a:lstStyle/>
          <a:p>
            <a:r>
              <a:rPr lang="en-GB" b="1" dirty="0"/>
              <a:t>Survey Results: </a:t>
            </a:r>
            <a:r>
              <a:rPr lang="en-GB" dirty="0"/>
              <a:t>Reponses from </a:t>
            </a:r>
            <a:r>
              <a:rPr lang="en-US" sz="3600" dirty="0">
                <a:solidFill>
                  <a:schemeClr val="accent3"/>
                </a:solidFill>
              </a:rPr>
              <a:t>Speech and Language Therapists</a:t>
            </a:r>
            <a:r>
              <a:rPr lang="en-US" sz="3600" dirty="0"/>
              <a:t> that were redeployed to ICU during the pandemic</a:t>
            </a:r>
            <a:br>
              <a:rPr lang="en-US" sz="3600" dirty="0"/>
            </a:br>
            <a:br>
              <a:rPr lang="en-US" sz="3600" dirty="0"/>
            </a:br>
            <a:r>
              <a:rPr lang="en-US" sz="3600" dirty="0"/>
              <a:t>		</a:t>
            </a:r>
            <a:br>
              <a:rPr lang="en-US" sz="3600" dirty="0"/>
            </a:br>
            <a:br>
              <a:rPr lang="en-US" sz="3600" dirty="0"/>
            </a:br>
            <a:br>
              <a:rPr lang="en-US" sz="3600" dirty="0"/>
            </a:br>
            <a:br>
              <a:rPr lang="en-US" sz="3600" dirty="0"/>
            </a:br>
            <a:r>
              <a:rPr lang="en-US" sz="1600" dirty="0">
                <a:solidFill>
                  <a:schemeClr val="tx1"/>
                </a:solidFill>
              </a:rPr>
              <a:t>*Resources that were suggested in the survey responses are being collated separately and are not discussed in this summary</a:t>
            </a:r>
            <a:endParaRPr lang="en-GB" sz="1600" dirty="0">
              <a:solidFill>
                <a:schemeClr val="tx1"/>
              </a:solidFill>
            </a:endParaRPr>
          </a:p>
        </p:txBody>
      </p:sp>
      <p:sp>
        <p:nvSpPr>
          <p:cNvPr id="2" name="TextBox 1">
            <a:extLst>
              <a:ext uri="{FF2B5EF4-FFF2-40B4-BE49-F238E27FC236}">
                <a16:creationId xmlns:a16="http://schemas.microsoft.com/office/drawing/2014/main" id="{50817FAF-CC22-E94D-AD53-2F10F9FB53B5}"/>
              </a:ext>
            </a:extLst>
          </p:cNvPr>
          <p:cNvSpPr txBox="1"/>
          <p:nvPr/>
        </p:nvSpPr>
        <p:spPr>
          <a:xfrm>
            <a:off x="3378244" y="3733801"/>
            <a:ext cx="4315968" cy="655319"/>
          </a:xfrm>
          <a:prstGeom prst="rect">
            <a:avLst/>
          </a:prstGeom>
          <a:ln>
            <a:solidFill>
              <a:schemeClr val="tx2"/>
            </a:solidFill>
          </a:ln>
        </p:spPr>
        <p:txBody>
          <a:bodyPr wrap="square" rtlCol="0">
            <a:spAutoFit/>
          </a:bodyPr>
          <a:lstStyle/>
          <a:p>
            <a:r>
              <a:rPr lang="en-US" sz="3600" dirty="0"/>
              <a:t>Total = 28 Responses</a:t>
            </a:r>
          </a:p>
        </p:txBody>
      </p:sp>
    </p:spTree>
    <p:extLst>
      <p:ext uri="{BB962C8B-B14F-4D97-AF65-F5344CB8AC3E}">
        <p14:creationId xmlns:p14="http://schemas.microsoft.com/office/powerpoint/2010/main" val="2142298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797678A-15AB-EE45-BC35-500A2AA6D00A}"/>
              </a:ext>
            </a:extLst>
          </p:cNvPr>
          <p:cNvGraphicFramePr>
            <a:graphicFrameLocks noGrp="1"/>
          </p:cNvGraphicFramePr>
          <p:nvPr>
            <p:ph sz="quarter" idx="10"/>
            <p:extLst>
              <p:ext uri="{D42A27DB-BD31-4B8C-83A1-F6EECF244321}">
                <p14:modId xmlns:p14="http://schemas.microsoft.com/office/powerpoint/2010/main" val="1176948649"/>
              </p:ext>
            </p:extLst>
          </p:nvPr>
        </p:nvGraphicFramePr>
        <p:xfrm>
          <a:off x="582767" y="2057742"/>
          <a:ext cx="3803726" cy="2640044"/>
        </p:xfrm>
        <a:graphic>
          <a:graphicData uri="http://schemas.openxmlformats.org/drawingml/2006/table">
            <a:tbl>
              <a:tblPr firstRow="1" bandRow="1">
                <a:tableStyleId>{5C22544A-7EE6-4342-B048-85BDC9FD1C3A}</a:tableStyleId>
              </a:tblPr>
              <a:tblGrid>
                <a:gridCol w="3173918">
                  <a:extLst>
                    <a:ext uri="{9D8B030D-6E8A-4147-A177-3AD203B41FA5}">
                      <a16:colId xmlns:a16="http://schemas.microsoft.com/office/drawing/2014/main" val="2897387235"/>
                    </a:ext>
                  </a:extLst>
                </a:gridCol>
                <a:gridCol w="629808">
                  <a:extLst>
                    <a:ext uri="{9D8B030D-6E8A-4147-A177-3AD203B41FA5}">
                      <a16:colId xmlns:a16="http://schemas.microsoft.com/office/drawing/2014/main" val="2798838300"/>
                    </a:ext>
                  </a:extLst>
                </a:gridCol>
              </a:tblGrid>
              <a:tr h="350105">
                <a:tc>
                  <a:txBody>
                    <a:bodyPr/>
                    <a:lstStyle/>
                    <a:p>
                      <a:r>
                        <a:rPr lang="en-US" dirty="0"/>
                        <a:t>Normal Area of Work</a:t>
                      </a:r>
                    </a:p>
                  </a:txBody>
                  <a:tcPr/>
                </a:tc>
                <a:tc>
                  <a:txBody>
                    <a:bodyPr/>
                    <a:lstStyle/>
                    <a:p>
                      <a:r>
                        <a:rPr lang="en-US" dirty="0"/>
                        <a:t>No.</a:t>
                      </a:r>
                    </a:p>
                  </a:txBody>
                  <a:tcPr/>
                </a:tc>
                <a:extLst>
                  <a:ext uri="{0D108BD9-81ED-4DB2-BD59-A6C34878D82A}">
                    <a16:rowId xmlns:a16="http://schemas.microsoft.com/office/drawing/2014/main" val="3296425166"/>
                  </a:ext>
                </a:extLst>
              </a:tr>
              <a:tr h="362680">
                <a:tc>
                  <a:txBody>
                    <a:bodyPr/>
                    <a:lstStyle/>
                    <a:p>
                      <a:pPr algn="l" rtl="0" fontAlgn="b"/>
                      <a:r>
                        <a:rPr lang="en-GB" sz="2112" kern="1200" dirty="0">
                          <a:solidFill>
                            <a:schemeClr val="dk1"/>
                          </a:solidFill>
                          <a:latin typeface="+mn-lt"/>
                          <a:ea typeface="+mn-ea"/>
                          <a:cs typeface="+mn-cs"/>
                        </a:rPr>
                        <a:t>Community Paediatrics</a:t>
                      </a:r>
                    </a:p>
                  </a:txBody>
                  <a:tcPr marL="9525" marR="9525" marT="9525" marB="0" anchor="b"/>
                </a:tc>
                <a:tc>
                  <a:txBody>
                    <a:bodyPr/>
                    <a:lstStyle/>
                    <a:p>
                      <a:pPr algn="ctr" rtl="0" fontAlgn="b"/>
                      <a:r>
                        <a:rPr lang="en-GB" sz="2112" kern="1200" dirty="0">
                          <a:solidFill>
                            <a:schemeClr val="dk1"/>
                          </a:solidFill>
                          <a:latin typeface="+mn-lt"/>
                          <a:ea typeface="+mn-ea"/>
                          <a:cs typeface="+mn-cs"/>
                        </a:rPr>
                        <a:t>14</a:t>
                      </a:r>
                    </a:p>
                  </a:txBody>
                  <a:tcPr marL="9525" marR="9525" marT="9525" marB="0" anchor="b"/>
                </a:tc>
                <a:extLst>
                  <a:ext uri="{0D108BD9-81ED-4DB2-BD59-A6C34878D82A}">
                    <a16:rowId xmlns:a16="http://schemas.microsoft.com/office/drawing/2014/main" val="840369322"/>
                  </a:ext>
                </a:extLst>
              </a:tr>
              <a:tr h="362680">
                <a:tc>
                  <a:txBody>
                    <a:bodyPr/>
                    <a:lstStyle/>
                    <a:p>
                      <a:pPr algn="l" rtl="0" fontAlgn="b"/>
                      <a:r>
                        <a:rPr lang="en-GB" sz="2112" kern="1200">
                          <a:solidFill>
                            <a:schemeClr val="dk1"/>
                          </a:solidFill>
                          <a:latin typeface="+mn-lt"/>
                          <a:ea typeface="+mn-ea"/>
                          <a:cs typeface="+mn-cs"/>
                        </a:rPr>
                        <a:t>Inpatients</a:t>
                      </a:r>
                    </a:p>
                  </a:txBody>
                  <a:tcPr marL="9525" marR="9525" marT="9525" marB="0" anchor="b"/>
                </a:tc>
                <a:tc>
                  <a:txBody>
                    <a:bodyPr/>
                    <a:lstStyle/>
                    <a:p>
                      <a:pPr algn="ctr" rtl="0" fontAlgn="b"/>
                      <a:r>
                        <a:rPr lang="en-GB" sz="2112" kern="1200" dirty="0">
                          <a:solidFill>
                            <a:schemeClr val="dk1"/>
                          </a:solidFill>
                          <a:latin typeface="+mn-lt"/>
                          <a:ea typeface="+mn-ea"/>
                          <a:cs typeface="+mn-cs"/>
                        </a:rPr>
                        <a:t>8</a:t>
                      </a:r>
                    </a:p>
                  </a:txBody>
                  <a:tcPr marL="9525" marR="9525" marT="9525" marB="0" anchor="b"/>
                </a:tc>
                <a:extLst>
                  <a:ext uri="{0D108BD9-81ED-4DB2-BD59-A6C34878D82A}">
                    <a16:rowId xmlns:a16="http://schemas.microsoft.com/office/drawing/2014/main" val="1590282345"/>
                  </a:ext>
                </a:extLst>
              </a:tr>
              <a:tr h="362680">
                <a:tc>
                  <a:txBody>
                    <a:bodyPr/>
                    <a:lstStyle/>
                    <a:p>
                      <a:pPr algn="l" rtl="0" fontAlgn="b"/>
                      <a:r>
                        <a:rPr lang="en-GB" sz="2112" kern="1200">
                          <a:solidFill>
                            <a:schemeClr val="dk1"/>
                          </a:solidFill>
                          <a:latin typeface="+mn-lt"/>
                          <a:ea typeface="+mn-ea"/>
                          <a:cs typeface="+mn-cs"/>
                        </a:rPr>
                        <a:t>Community</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2241695967"/>
                  </a:ext>
                </a:extLst>
              </a:tr>
              <a:tr h="362680">
                <a:tc>
                  <a:txBody>
                    <a:bodyPr/>
                    <a:lstStyle/>
                    <a:p>
                      <a:pPr algn="l" rtl="0" fontAlgn="b"/>
                      <a:r>
                        <a:rPr lang="en-GB" sz="2112" kern="1200">
                          <a:solidFill>
                            <a:schemeClr val="dk1"/>
                          </a:solidFill>
                          <a:latin typeface="+mn-lt"/>
                          <a:ea typeface="+mn-ea"/>
                          <a:cs typeface="+mn-cs"/>
                        </a:rPr>
                        <a:t>Mental Health</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1314805995"/>
                  </a:ext>
                </a:extLst>
              </a:tr>
              <a:tr h="362680">
                <a:tc>
                  <a:txBody>
                    <a:bodyPr/>
                    <a:lstStyle/>
                    <a:p>
                      <a:pPr algn="l" rtl="0" fontAlgn="b"/>
                      <a:r>
                        <a:rPr lang="en-GB" sz="2112" kern="1200">
                          <a:solidFill>
                            <a:schemeClr val="dk1"/>
                          </a:solidFill>
                          <a:latin typeface="+mn-lt"/>
                          <a:ea typeface="+mn-ea"/>
                          <a:cs typeface="+mn-cs"/>
                        </a:rPr>
                        <a:t>Outpatients</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2636965816"/>
                  </a:ext>
                </a:extLst>
              </a:tr>
              <a:tr h="362680">
                <a:tc>
                  <a:txBody>
                    <a:bodyPr/>
                    <a:lstStyle/>
                    <a:p>
                      <a:r>
                        <a:rPr lang="en-US" b="1" dirty="0"/>
                        <a:t>TOTAL</a:t>
                      </a:r>
                    </a:p>
                  </a:txBody>
                  <a:tcPr/>
                </a:tc>
                <a:tc>
                  <a:txBody>
                    <a:bodyPr/>
                    <a:lstStyle/>
                    <a:p>
                      <a:pPr algn="ctr"/>
                      <a:r>
                        <a:rPr lang="en-US" b="1" dirty="0"/>
                        <a:t>28</a:t>
                      </a:r>
                    </a:p>
                  </a:txBody>
                  <a:tcPr/>
                </a:tc>
                <a:extLst>
                  <a:ext uri="{0D108BD9-81ED-4DB2-BD59-A6C34878D82A}">
                    <a16:rowId xmlns:a16="http://schemas.microsoft.com/office/drawing/2014/main" val="1259578713"/>
                  </a:ext>
                </a:extLst>
              </a:tr>
            </a:tbl>
          </a:graphicData>
        </a:graphic>
      </p:graphicFrame>
      <p:sp>
        <p:nvSpPr>
          <p:cNvPr id="5" name="Title 3">
            <a:extLst>
              <a:ext uri="{FF2B5EF4-FFF2-40B4-BE49-F238E27FC236}">
                <a16:creationId xmlns:a16="http://schemas.microsoft.com/office/drawing/2014/main" id="{30169027-F5DB-6949-A8CC-4203D7353DC2}"/>
              </a:ext>
            </a:extLst>
          </p:cNvPr>
          <p:cNvSpPr>
            <a:spLocks noGrp="1"/>
          </p:cNvSpPr>
          <p:nvPr>
            <p:ph type="title"/>
          </p:nvPr>
        </p:nvSpPr>
        <p:spPr>
          <a:xfrm>
            <a:off x="527052" y="548646"/>
            <a:ext cx="11137408" cy="611649"/>
          </a:xfrm>
        </p:spPr>
        <p:txBody>
          <a:bodyPr>
            <a:normAutofit fontScale="90000"/>
          </a:bodyPr>
          <a:lstStyle/>
          <a:p>
            <a:r>
              <a:rPr lang="en-US" sz="3200" b="1" dirty="0"/>
              <a:t>Redeployed Speech and Language Therapists:</a:t>
            </a:r>
            <a:br>
              <a:rPr lang="en-US" sz="3200" b="1" dirty="0"/>
            </a:br>
            <a:r>
              <a:rPr lang="en-US" sz="3200" b="1" dirty="0"/>
              <a:t> Area and Location </a:t>
            </a:r>
            <a:br>
              <a:rPr lang="en-US" sz="3200" b="1" dirty="0"/>
            </a:br>
            <a:endParaRPr lang="en-GB" sz="3200" dirty="0"/>
          </a:p>
        </p:txBody>
      </p:sp>
      <p:graphicFrame>
        <p:nvGraphicFramePr>
          <p:cNvPr id="13" name="Chart 12">
            <a:extLst>
              <a:ext uri="{FF2B5EF4-FFF2-40B4-BE49-F238E27FC236}">
                <a16:creationId xmlns:a16="http://schemas.microsoft.com/office/drawing/2014/main" id="{5A912964-17EF-CF4F-A1F7-58A971BAB9EC}"/>
              </a:ext>
            </a:extLst>
          </p:cNvPr>
          <p:cNvGraphicFramePr/>
          <p:nvPr>
            <p:extLst>
              <p:ext uri="{D42A27DB-BD31-4B8C-83A1-F6EECF244321}">
                <p14:modId xmlns:p14="http://schemas.microsoft.com/office/powerpoint/2010/main" val="1793311197"/>
              </p:ext>
            </p:extLst>
          </p:nvPr>
        </p:nvGraphicFramePr>
        <p:xfrm>
          <a:off x="6875746" y="753652"/>
          <a:ext cx="4348170" cy="5793375"/>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B7651875-5E0F-D145-8CC0-44A755E3D9FB}"/>
              </a:ext>
            </a:extLst>
          </p:cNvPr>
          <p:cNvSpPr txBox="1"/>
          <p:nvPr/>
        </p:nvSpPr>
        <p:spPr>
          <a:xfrm>
            <a:off x="8709032" y="5076675"/>
            <a:ext cx="681597" cy="592470"/>
          </a:xfrm>
          <a:prstGeom prst="rect">
            <a:avLst/>
          </a:prstGeom>
        </p:spPr>
        <p:txBody>
          <a:bodyPr wrap="none" rtlCol="0">
            <a:spAutoFit/>
          </a:bodyPr>
          <a:lstStyle/>
          <a:p>
            <a:pPr algn="l"/>
            <a:r>
              <a:rPr lang="en-US" sz="1625" dirty="0">
                <a:solidFill>
                  <a:schemeClr val="bg1"/>
                </a:solidFill>
              </a:rPr>
              <a:t>North</a:t>
            </a:r>
          </a:p>
          <a:p>
            <a:pPr algn="l"/>
            <a:r>
              <a:rPr lang="en-US" sz="1625" dirty="0">
                <a:solidFill>
                  <a:schemeClr val="bg1"/>
                </a:solidFill>
              </a:rPr>
              <a:t>East</a:t>
            </a:r>
          </a:p>
        </p:txBody>
      </p:sp>
      <p:sp>
        <p:nvSpPr>
          <p:cNvPr id="9" name="TextBox 8">
            <a:extLst>
              <a:ext uri="{FF2B5EF4-FFF2-40B4-BE49-F238E27FC236}">
                <a16:creationId xmlns:a16="http://schemas.microsoft.com/office/drawing/2014/main" id="{59A639E8-7BE3-FA4D-B031-C131F91EA38E}"/>
              </a:ext>
            </a:extLst>
          </p:cNvPr>
          <p:cNvSpPr txBox="1"/>
          <p:nvPr/>
        </p:nvSpPr>
        <p:spPr>
          <a:xfrm>
            <a:off x="7635661" y="4697786"/>
            <a:ext cx="751981" cy="409367"/>
          </a:xfrm>
          <a:prstGeom prst="rect">
            <a:avLst/>
          </a:prstGeom>
        </p:spPr>
        <p:txBody>
          <a:bodyPr wrap="none" rtlCol="0">
            <a:spAutoFit/>
          </a:bodyPr>
          <a:lstStyle/>
          <a:p>
            <a:pPr algn="l"/>
            <a:r>
              <a:rPr lang="en-US" sz="1625" dirty="0">
                <a:solidFill>
                  <a:schemeClr val="bg1"/>
                </a:solidFill>
              </a:rPr>
              <a:t>North West</a:t>
            </a:r>
          </a:p>
        </p:txBody>
      </p:sp>
      <p:sp>
        <p:nvSpPr>
          <p:cNvPr id="10" name="TextBox 9">
            <a:extLst>
              <a:ext uri="{FF2B5EF4-FFF2-40B4-BE49-F238E27FC236}">
                <a16:creationId xmlns:a16="http://schemas.microsoft.com/office/drawing/2014/main" id="{7DC71627-03A9-144E-B0F0-6B9F6B15FE94}"/>
              </a:ext>
            </a:extLst>
          </p:cNvPr>
          <p:cNvSpPr txBox="1"/>
          <p:nvPr/>
        </p:nvSpPr>
        <p:spPr>
          <a:xfrm>
            <a:off x="9805061" y="4105316"/>
            <a:ext cx="721475" cy="592470"/>
          </a:xfrm>
          <a:prstGeom prst="rect">
            <a:avLst/>
          </a:prstGeom>
        </p:spPr>
        <p:txBody>
          <a:bodyPr wrap="square" rtlCol="0">
            <a:spAutoFit/>
          </a:bodyPr>
          <a:lstStyle/>
          <a:p>
            <a:pPr algn="l"/>
            <a:r>
              <a:rPr lang="en-US" sz="1625" dirty="0">
                <a:solidFill>
                  <a:schemeClr val="bg1"/>
                </a:solidFill>
              </a:rPr>
              <a:t>South East</a:t>
            </a:r>
          </a:p>
        </p:txBody>
      </p:sp>
      <p:sp>
        <p:nvSpPr>
          <p:cNvPr id="11" name="TextBox 10">
            <a:extLst>
              <a:ext uri="{FF2B5EF4-FFF2-40B4-BE49-F238E27FC236}">
                <a16:creationId xmlns:a16="http://schemas.microsoft.com/office/drawing/2014/main" id="{8F135B9A-B739-3042-859D-DC882D0582FB}"/>
              </a:ext>
            </a:extLst>
          </p:cNvPr>
          <p:cNvSpPr txBox="1"/>
          <p:nvPr/>
        </p:nvSpPr>
        <p:spPr>
          <a:xfrm>
            <a:off x="9676145" y="2629966"/>
            <a:ext cx="979308" cy="592470"/>
          </a:xfrm>
          <a:prstGeom prst="rect">
            <a:avLst/>
          </a:prstGeom>
        </p:spPr>
        <p:txBody>
          <a:bodyPr wrap="square" rtlCol="0">
            <a:spAutoFit/>
          </a:bodyPr>
          <a:lstStyle/>
          <a:p>
            <a:pPr algn="l"/>
            <a:r>
              <a:rPr lang="en-US" sz="1625" dirty="0">
                <a:solidFill>
                  <a:schemeClr val="bg1"/>
                </a:solidFill>
              </a:rPr>
              <a:t>South</a:t>
            </a:r>
          </a:p>
          <a:p>
            <a:pPr algn="l"/>
            <a:r>
              <a:rPr lang="en-US" sz="1625" dirty="0">
                <a:solidFill>
                  <a:schemeClr val="bg1"/>
                </a:solidFill>
              </a:rPr>
              <a:t> West </a:t>
            </a:r>
          </a:p>
        </p:txBody>
      </p:sp>
      <p:sp>
        <p:nvSpPr>
          <p:cNvPr id="7" name="TextBox 6">
            <a:extLst>
              <a:ext uri="{FF2B5EF4-FFF2-40B4-BE49-F238E27FC236}">
                <a16:creationId xmlns:a16="http://schemas.microsoft.com/office/drawing/2014/main" id="{3BA3E59C-D199-A24F-B313-98682C1F564E}"/>
              </a:ext>
            </a:extLst>
          </p:cNvPr>
          <p:cNvSpPr txBox="1"/>
          <p:nvPr/>
        </p:nvSpPr>
        <p:spPr>
          <a:xfrm>
            <a:off x="7410420" y="3053228"/>
            <a:ext cx="865526" cy="409367"/>
          </a:xfrm>
          <a:prstGeom prst="rect">
            <a:avLst/>
          </a:prstGeom>
        </p:spPr>
        <p:txBody>
          <a:bodyPr wrap="none" rtlCol="0">
            <a:spAutoFit/>
          </a:bodyPr>
          <a:lstStyle/>
          <a:p>
            <a:pPr algn="l"/>
            <a:r>
              <a:rPr lang="en-US" sz="1625" dirty="0">
                <a:solidFill>
                  <a:schemeClr val="bg1"/>
                </a:solidFill>
              </a:rPr>
              <a:t>North Central</a:t>
            </a:r>
          </a:p>
        </p:txBody>
      </p:sp>
      <p:graphicFrame>
        <p:nvGraphicFramePr>
          <p:cNvPr id="14" name="Table 8">
            <a:extLst>
              <a:ext uri="{FF2B5EF4-FFF2-40B4-BE49-F238E27FC236}">
                <a16:creationId xmlns:a16="http://schemas.microsoft.com/office/drawing/2014/main" id="{F4405A02-9D81-DE40-BD28-28C788C6EED9}"/>
              </a:ext>
            </a:extLst>
          </p:cNvPr>
          <p:cNvGraphicFramePr>
            <a:graphicFrameLocks/>
          </p:cNvGraphicFramePr>
          <p:nvPr>
            <p:extLst>
              <p:ext uri="{D42A27DB-BD31-4B8C-83A1-F6EECF244321}">
                <p14:modId xmlns:p14="http://schemas.microsoft.com/office/powerpoint/2010/main" val="1333315905"/>
              </p:ext>
            </p:extLst>
          </p:nvPr>
        </p:nvGraphicFramePr>
        <p:xfrm>
          <a:off x="4705558" y="2057742"/>
          <a:ext cx="1781680" cy="2543495"/>
        </p:xfrm>
        <a:graphic>
          <a:graphicData uri="http://schemas.openxmlformats.org/drawingml/2006/table">
            <a:tbl>
              <a:tblPr firstRow="1" bandRow="1">
                <a:tableStyleId>{5C22544A-7EE6-4342-B048-85BDC9FD1C3A}</a:tableStyleId>
              </a:tblPr>
              <a:tblGrid>
                <a:gridCol w="1157844">
                  <a:extLst>
                    <a:ext uri="{9D8B030D-6E8A-4147-A177-3AD203B41FA5}">
                      <a16:colId xmlns:a16="http://schemas.microsoft.com/office/drawing/2014/main" val="535108653"/>
                    </a:ext>
                  </a:extLst>
                </a:gridCol>
                <a:gridCol w="623836">
                  <a:extLst>
                    <a:ext uri="{9D8B030D-6E8A-4147-A177-3AD203B41FA5}">
                      <a16:colId xmlns:a16="http://schemas.microsoft.com/office/drawing/2014/main" val="3917800418"/>
                    </a:ext>
                  </a:extLst>
                </a:gridCol>
              </a:tblGrid>
              <a:tr h="476885">
                <a:tc>
                  <a:txBody>
                    <a:bodyPr/>
                    <a:lstStyle/>
                    <a:p>
                      <a:r>
                        <a:rPr lang="en-GB" dirty="0"/>
                        <a:t>Banding</a:t>
                      </a:r>
                    </a:p>
                  </a:txBody>
                  <a:tcPr/>
                </a:tc>
                <a:tc>
                  <a:txBody>
                    <a:bodyPr/>
                    <a:lstStyle/>
                    <a:p>
                      <a:r>
                        <a:rPr lang="en-US" dirty="0"/>
                        <a:t>No.</a:t>
                      </a:r>
                      <a:endParaRPr lang="en-GB" dirty="0"/>
                    </a:p>
                  </a:txBody>
                  <a:tcPr/>
                </a:tc>
                <a:extLst>
                  <a:ext uri="{0D108BD9-81ED-4DB2-BD59-A6C34878D82A}">
                    <a16:rowId xmlns:a16="http://schemas.microsoft.com/office/drawing/2014/main" val="2915603055"/>
                  </a:ext>
                </a:extLst>
              </a:tr>
              <a:tr h="318770">
                <a:tc>
                  <a:txBody>
                    <a:bodyPr/>
                    <a:lstStyle/>
                    <a:p>
                      <a:r>
                        <a:rPr lang="en-US" dirty="0"/>
                        <a:t>Band 5</a:t>
                      </a:r>
                      <a:endParaRPr lang="en-GB" dirty="0"/>
                    </a:p>
                  </a:txBody>
                  <a:tcPr/>
                </a:tc>
                <a:tc>
                  <a:txBody>
                    <a:bodyPr/>
                    <a:lstStyle/>
                    <a:p>
                      <a:pPr algn="ctr"/>
                      <a:r>
                        <a:rPr lang="en-GB" dirty="0"/>
                        <a:t>7</a:t>
                      </a:r>
                    </a:p>
                  </a:txBody>
                  <a:tcPr/>
                </a:tc>
                <a:extLst>
                  <a:ext uri="{0D108BD9-81ED-4DB2-BD59-A6C34878D82A}">
                    <a16:rowId xmlns:a16="http://schemas.microsoft.com/office/drawing/2014/main" val="3631098694"/>
                  </a:ext>
                </a:extLst>
              </a:tr>
              <a:tr h="318770">
                <a:tc>
                  <a:txBody>
                    <a:bodyPr/>
                    <a:lstStyle/>
                    <a:p>
                      <a:r>
                        <a:rPr lang="en-US" dirty="0"/>
                        <a:t>Band 6</a:t>
                      </a:r>
                      <a:endParaRPr lang="en-GB" dirty="0"/>
                    </a:p>
                  </a:txBody>
                  <a:tcPr/>
                </a:tc>
                <a:tc>
                  <a:txBody>
                    <a:bodyPr/>
                    <a:lstStyle/>
                    <a:p>
                      <a:pPr algn="ctr"/>
                      <a:r>
                        <a:rPr lang="en-GB" dirty="0"/>
                        <a:t>10</a:t>
                      </a:r>
                    </a:p>
                  </a:txBody>
                  <a:tcPr/>
                </a:tc>
                <a:extLst>
                  <a:ext uri="{0D108BD9-81ED-4DB2-BD59-A6C34878D82A}">
                    <a16:rowId xmlns:a16="http://schemas.microsoft.com/office/drawing/2014/main" val="1676052817"/>
                  </a:ext>
                </a:extLst>
              </a:tr>
              <a:tr h="318770">
                <a:tc>
                  <a:txBody>
                    <a:bodyPr/>
                    <a:lstStyle/>
                    <a:p>
                      <a:r>
                        <a:rPr lang="en-US" dirty="0"/>
                        <a:t>Band 7</a:t>
                      </a:r>
                      <a:endParaRPr lang="en-GB" dirty="0"/>
                    </a:p>
                  </a:txBody>
                  <a:tcPr/>
                </a:tc>
                <a:tc>
                  <a:txBody>
                    <a:bodyPr/>
                    <a:lstStyle/>
                    <a:p>
                      <a:pPr algn="ctr"/>
                      <a:r>
                        <a:rPr lang="en-GB" dirty="0"/>
                        <a:t>5</a:t>
                      </a:r>
                    </a:p>
                  </a:txBody>
                  <a:tcPr/>
                </a:tc>
                <a:extLst>
                  <a:ext uri="{0D108BD9-81ED-4DB2-BD59-A6C34878D82A}">
                    <a16:rowId xmlns:a16="http://schemas.microsoft.com/office/drawing/2014/main" val="809176624"/>
                  </a:ext>
                </a:extLst>
              </a:tr>
              <a:tr h="318770">
                <a:tc>
                  <a:txBody>
                    <a:bodyPr/>
                    <a:lstStyle/>
                    <a:p>
                      <a:r>
                        <a:rPr lang="en-US" dirty="0"/>
                        <a:t>Band 8</a:t>
                      </a:r>
                      <a:endParaRPr lang="en-GB" dirty="0"/>
                    </a:p>
                  </a:txBody>
                  <a:tcPr/>
                </a:tc>
                <a:tc>
                  <a:txBody>
                    <a:bodyPr/>
                    <a:lstStyle/>
                    <a:p>
                      <a:pPr algn="ctr"/>
                      <a:r>
                        <a:rPr lang="en-GB" dirty="0"/>
                        <a:t>5</a:t>
                      </a:r>
                    </a:p>
                  </a:txBody>
                  <a:tcPr/>
                </a:tc>
                <a:extLst>
                  <a:ext uri="{0D108BD9-81ED-4DB2-BD59-A6C34878D82A}">
                    <a16:rowId xmlns:a16="http://schemas.microsoft.com/office/drawing/2014/main" val="377516838"/>
                  </a:ext>
                </a:extLst>
              </a:tr>
              <a:tr h="318770">
                <a:tc>
                  <a:txBody>
                    <a:bodyPr/>
                    <a:lstStyle/>
                    <a:p>
                      <a:r>
                        <a:rPr lang="en-GB" dirty="0"/>
                        <a:t>Other</a:t>
                      </a:r>
                    </a:p>
                  </a:txBody>
                  <a:tcPr/>
                </a:tc>
                <a:tc>
                  <a:txBody>
                    <a:bodyPr/>
                    <a:lstStyle/>
                    <a:p>
                      <a:pPr algn="ctr"/>
                      <a:r>
                        <a:rPr lang="en-GB" dirty="0"/>
                        <a:t>1</a:t>
                      </a:r>
                    </a:p>
                  </a:txBody>
                  <a:tcPr/>
                </a:tc>
                <a:extLst>
                  <a:ext uri="{0D108BD9-81ED-4DB2-BD59-A6C34878D82A}">
                    <a16:rowId xmlns:a16="http://schemas.microsoft.com/office/drawing/2014/main" val="4186724964"/>
                  </a:ext>
                </a:extLst>
              </a:tr>
            </a:tbl>
          </a:graphicData>
        </a:graphic>
      </p:graphicFrame>
    </p:spTree>
    <p:extLst>
      <p:ext uri="{BB962C8B-B14F-4D97-AF65-F5344CB8AC3E}">
        <p14:creationId xmlns:p14="http://schemas.microsoft.com/office/powerpoint/2010/main" val="2472594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21720"/>
            <a:ext cx="11125515" cy="1251579"/>
          </a:xfrm>
        </p:spPr>
        <p:txBody>
          <a:bodyPr>
            <a:normAutofit fontScale="90000"/>
          </a:bodyPr>
          <a:lstStyle/>
          <a:p>
            <a:r>
              <a:rPr lang="en-US" sz="3200" b="1" dirty="0"/>
              <a:t>Q1: During the initial COVID response what was the most useful and important elements of training you received?</a:t>
            </a:r>
            <a:endParaRPr lang="en-GB" sz="3200"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graphicFrame>
        <p:nvGraphicFramePr>
          <p:cNvPr id="7" name="Table 6">
            <a:extLst>
              <a:ext uri="{FF2B5EF4-FFF2-40B4-BE49-F238E27FC236}">
                <a16:creationId xmlns:a16="http://schemas.microsoft.com/office/drawing/2014/main" id="{4E294186-282B-6145-924C-DE430670764E}"/>
              </a:ext>
            </a:extLst>
          </p:cNvPr>
          <p:cNvGraphicFramePr>
            <a:graphicFrameLocks noGrp="1"/>
          </p:cNvGraphicFramePr>
          <p:nvPr>
            <p:extLst>
              <p:ext uri="{D42A27DB-BD31-4B8C-83A1-F6EECF244321}">
                <p14:modId xmlns:p14="http://schemas.microsoft.com/office/powerpoint/2010/main" val="3942378817"/>
              </p:ext>
            </p:extLst>
          </p:nvPr>
        </p:nvGraphicFramePr>
        <p:xfrm>
          <a:off x="528221" y="1773299"/>
          <a:ext cx="10658781" cy="3393255"/>
        </p:xfrm>
        <a:graphic>
          <a:graphicData uri="http://schemas.openxmlformats.org/drawingml/2006/table">
            <a:tbl>
              <a:tblPr firstRow="1" bandRow="1">
                <a:tableStyleId>{5C22544A-7EE6-4342-B048-85BDC9FD1C3A}</a:tableStyleId>
              </a:tblPr>
              <a:tblGrid>
                <a:gridCol w="4495953">
                  <a:extLst>
                    <a:ext uri="{9D8B030D-6E8A-4147-A177-3AD203B41FA5}">
                      <a16:colId xmlns:a16="http://schemas.microsoft.com/office/drawing/2014/main" val="1456609579"/>
                    </a:ext>
                  </a:extLst>
                </a:gridCol>
                <a:gridCol w="749300">
                  <a:extLst>
                    <a:ext uri="{9D8B030D-6E8A-4147-A177-3AD203B41FA5}">
                      <a16:colId xmlns:a16="http://schemas.microsoft.com/office/drawing/2014/main" val="392449706"/>
                    </a:ext>
                  </a:extLst>
                </a:gridCol>
                <a:gridCol w="4662742">
                  <a:extLst>
                    <a:ext uri="{9D8B030D-6E8A-4147-A177-3AD203B41FA5}">
                      <a16:colId xmlns:a16="http://schemas.microsoft.com/office/drawing/2014/main" val="2450801363"/>
                    </a:ext>
                  </a:extLst>
                </a:gridCol>
                <a:gridCol w="750786">
                  <a:extLst>
                    <a:ext uri="{9D8B030D-6E8A-4147-A177-3AD203B41FA5}">
                      <a16:colId xmlns:a16="http://schemas.microsoft.com/office/drawing/2014/main" val="438547577"/>
                    </a:ext>
                  </a:extLst>
                </a:gridCol>
              </a:tblGrid>
              <a:tr h="500001">
                <a:tc gridSpan="2">
                  <a:txBody>
                    <a:bodyPr/>
                    <a:lstStyle/>
                    <a:p>
                      <a:pPr algn="ctr"/>
                      <a:r>
                        <a:rPr lang="en-US" dirty="0"/>
                        <a:t>ICU Skills and Knowledge</a:t>
                      </a:r>
                    </a:p>
                  </a:txBody>
                  <a:tcPr/>
                </a:tc>
                <a:tc hMerge="1">
                  <a:txBody>
                    <a:bodyPr/>
                    <a:lstStyle/>
                    <a:p>
                      <a:endParaRPr lang="en-US" dirty="0"/>
                    </a:p>
                  </a:txBody>
                  <a:tcPr/>
                </a:tc>
                <a:tc gridSpan="2">
                  <a:txBody>
                    <a:bodyPr/>
                    <a:lstStyle/>
                    <a:p>
                      <a:pPr algn="ctr"/>
                      <a:r>
                        <a:rPr lang="en-US" dirty="0"/>
                        <a:t>General</a:t>
                      </a:r>
                    </a:p>
                  </a:txBody>
                  <a:tcPr/>
                </a:tc>
                <a:tc hMerge="1">
                  <a:txBody>
                    <a:bodyPr/>
                    <a:lstStyle/>
                    <a:p>
                      <a:endParaRPr lang="en-US" dirty="0"/>
                    </a:p>
                  </a:txBody>
                  <a:tcPr/>
                </a:tc>
                <a:extLst>
                  <a:ext uri="{0D108BD9-81ED-4DB2-BD59-A6C34878D82A}">
                    <a16:rowId xmlns:a16="http://schemas.microsoft.com/office/drawing/2014/main" val="675902883"/>
                  </a:ext>
                </a:extLst>
              </a:tr>
              <a:tr h="413322">
                <a:tc>
                  <a:txBody>
                    <a:bodyPr/>
                    <a:lstStyle/>
                    <a:p>
                      <a:pPr algn="l" rtl="0" fontAlgn="b"/>
                      <a:r>
                        <a:rPr lang="en-GB" sz="2112" kern="1200" dirty="0">
                          <a:solidFill>
                            <a:schemeClr val="dk1"/>
                          </a:solidFill>
                          <a:latin typeface="+mn-lt"/>
                          <a:ea typeface="+mn-ea"/>
                          <a:cs typeface="+mn-cs"/>
                        </a:rPr>
                        <a:t>Proning</a:t>
                      </a:r>
                    </a:p>
                  </a:txBody>
                  <a:tcPr marL="9525" marR="9525" marT="9525" marB="0" anchor="b"/>
                </a:tc>
                <a:tc>
                  <a:txBody>
                    <a:bodyPr/>
                    <a:lstStyle/>
                    <a:p>
                      <a:pPr algn="ctr" rtl="0" fontAlgn="b"/>
                      <a:r>
                        <a:rPr lang="en-GB" sz="2112" kern="1200" dirty="0">
                          <a:solidFill>
                            <a:schemeClr val="dk1"/>
                          </a:solidFill>
                          <a:latin typeface="+mn-lt"/>
                          <a:ea typeface="+mn-ea"/>
                          <a:cs typeface="+mn-cs"/>
                        </a:rPr>
                        <a:t>10</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Orientation to ICU</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8</a:t>
                      </a:r>
                    </a:p>
                  </a:txBody>
                  <a:tcPr marL="9525" marR="9525" marT="9525" marB="0" anchor="b"/>
                </a:tc>
                <a:extLst>
                  <a:ext uri="{0D108BD9-81ED-4DB2-BD59-A6C34878D82A}">
                    <a16:rowId xmlns:a16="http://schemas.microsoft.com/office/drawing/2014/main" val="3472057552"/>
                  </a:ext>
                </a:extLst>
              </a:tr>
              <a:tr h="413322">
                <a:tc>
                  <a:txBody>
                    <a:bodyPr/>
                    <a:lstStyle/>
                    <a:p>
                      <a:pPr algn="l" rtl="0" fontAlgn="b"/>
                      <a:r>
                        <a:rPr lang="en-GB" sz="2112" kern="1200" dirty="0">
                          <a:solidFill>
                            <a:schemeClr val="dk1"/>
                          </a:solidFill>
                          <a:latin typeface="+mn-lt"/>
                          <a:ea typeface="+mn-ea"/>
                          <a:cs typeface="+mn-cs"/>
                        </a:rPr>
                        <a:t>PPE</a:t>
                      </a:r>
                    </a:p>
                  </a:txBody>
                  <a:tcPr marL="9525" marR="9525" marT="9525" marB="0" anchor="b"/>
                </a:tc>
                <a:tc>
                  <a:txBody>
                    <a:bodyPr/>
                    <a:lstStyle/>
                    <a:p>
                      <a:pPr algn="ctr" rtl="0" fontAlgn="b"/>
                      <a:r>
                        <a:rPr lang="en-GB" sz="2112" kern="1200">
                          <a:solidFill>
                            <a:schemeClr val="dk1"/>
                          </a:solidFill>
                          <a:latin typeface="+mn-lt"/>
                          <a:ea typeface="+mn-ea"/>
                          <a:cs typeface="+mn-cs"/>
                        </a:rPr>
                        <a:t>9</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Hands-on training</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6</a:t>
                      </a:r>
                    </a:p>
                  </a:txBody>
                  <a:tcPr marL="9525" marR="9525" marT="9525" marB="0" anchor="b"/>
                </a:tc>
                <a:extLst>
                  <a:ext uri="{0D108BD9-81ED-4DB2-BD59-A6C34878D82A}">
                    <a16:rowId xmlns:a16="http://schemas.microsoft.com/office/drawing/2014/main" val="606391814"/>
                  </a:ext>
                </a:extLst>
              </a:tr>
              <a:tr h="413322">
                <a:tc>
                  <a:txBody>
                    <a:bodyPr/>
                    <a:lstStyle/>
                    <a:p>
                      <a:pPr algn="l" rtl="0" fontAlgn="b"/>
                      <a:r>
                        <a:rPr lang="en-GB" sz="2112" kern="1200" dirty="0">
                          <a:solidFill>
                            <a:schemeClr val="dk1"/>
                          </a:solidFill>
                          <a:latin typeface="+mn-lt"/>
                          <a:ea typeface="+mn-ea"/>
                          <a:cs typeface="+mn-cs"/>
                        </a:rPr>
                        <a:t>Observations </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Had no training/minimal training</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4020408279"/>
                  </a:ext>
                </a:extLst>
              </a:tr>
              <a:tr h="413322">
                <a:tc>
                  <a:txBody>
                    <a:bodyPr/>
                    <a:lstStyle/>
                    <a:p>
                      <a:pPr algn="l" rtl="0" fontAlgn="b"/>
                      <a:r>
                        <a:rPr lang="en-GB" sz="2112" kern="1200" dirty="0">
                          <a:solidFill>
                            <a:schemeClr val="dk1"/>
                          </a:solidFill>
                          <a:latin typeface="+mn-lt"/>
                          <a:ea typeface="+mn-ea"/>
                          <a:cs typeface="+mn-cs"/>
                        </a:rPr>
                        <a:t>Patient care</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Support from staff</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2691559305"/>
                  </a:ext>
                </a:extLst>
              </a:tr>
              <a:tr h="413322">
                <a:tc>
                  <a:txBody>
                    <a:bodyPr/>
                    <a:lstStyle/>
                    <a:p>
                      <a:pPr algn="l" rtl="0" fontAlgn="b"/>
                      <a:r>
                        <a:rPr lang="en-GB" sz="2112" kern="1200" dirty="0">
                          <a:solidFill>
                            <a:schemeClr val="dk1"/>
                          </a:solidFill>
                          <a:latin typeface="+mn-lt"/>
                          <a:ea typeface="+mn-ea"/>
                          <a:cs typeface="+mn-cs"/>
                        </a:rPr>
                        <a:t>Ventilators</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Equipment</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1397660763"/>
                  </a:ext>
                </a:extLst>
              </a:tr>
              <a:tr h="413322">
                <a:tc>
                  <a:txBody>
                    <a:bodyPr/>
                    <a:lstStyle/>
                    <a:p>
                      <a:pPr algn="l" rtl="0" fontAlgn="b"/>
                      <a:r>
                        <a:rPr lang="en-GB" sz="2112" kern="1200" dirty="0">
                          <a:solidFill>
                            <a:schemeClr val="dk1"/>
                          </a:solidFill>
                          <a:latin typeface="+mn-lt"/>
                          <a:ea typeface="+mn-ea"/>
                          <a:cs typeface="+mn-cs"/>
                        </a:rPr>
                        <a:t>Suctioning</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tc>
                  <a:txBody>
                    <a:bodyPr/>
                    <a:lstStyle/>
                    <a:p>
                      <a:pPr marL="0" algn="l" defTabSz="1073084" rtl="0" eaLnBrk="1" fontAlgn="b" latinLnBrk="0" hangingPunct="1"/>
                      <a:endParaRPr lang="en-GB" sz="2112" kern="1200" dirty="0">
                        <a:solidFill>
                          <a:schemeClr val="dk1"/>
                        </a:solidFill>
                        <a:latin typeface="+mn-lt"/>
                        <a:ea typeface="+mn-ea"/>
                        <a:cs typeface="+mn-cs"/>
                      </a:endParaRPr>
                    </a:p>
                  </a:txBody>
                  <a:tcPr marL="9525" marR="9525" marT="9525" marB="0" anchor="b"/>
                </a:tc>
                <a:tc>
                  <a:txBody>
                    <a:bodyPr/>
                    <a:lstStyle/>
                    <a:p>
                      <a:pPr marL="0" algn="ctr" defTabSz="1073084" rtl="0" eaLnBrk="1" fontAlgn="b" latinLnBrk="0" hangingPunct="1"/>
                      <a:endParaRPr lang="en-GB" sz="2112" kern="1200" dirty="0">
                        <a:solidFill>
                          <a:schemeClr val="dk1"/>
                        </a:solidFill>
                        <a:latin typeface="+mn-lt"/>
                        <a:ea typeface="+mn-ea"/>
                        <a:cs typeface="+mn-cs"/>
                      </a:endParaRPr>
                    </a:p>
                  </a:txBody>
                  <a:tcPr marL="9525" marR="9525" marT="9525" marB="0" anchor="b"/>
                </a:tc>
                <a:extLst>
                  <a:ext uri="{0D108BD9-81ED-4DB2-BD59-A6C34878D82A}">
                    <a16:rowId xmlns:a16="http://schemas.microsoft.com/office/drawing/2014/main" val="2139041774"/>
                  </a:ext>
                </a:extLst>
              </a:tr>
              <a:tr h="413322">
                <a:tc>
                  <a:txBody>
                    <a:bodyPr/>
                    <a:lstStyle/>
                    <a:p>
                      <a:pPr algn="l" rtl="0" fontAlgn="b"/>
                      <a:r>
                        <a:rPr lang="en-GB" sz="2112" kern="1200" dirty="0">
                          <a:solidFill>
                            <a:schemeClr val="dk1"/>
                          </a:solidFill>
                          <a:latin typeface="+mn-lt"/>
                          <a:ea typeface="+mn-ea"/>
                          <a:cs typeface="+mn-cs"/>
                        </a:rPr>
                        <a:t>Patient assessment</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tc>
                  <a:txBody>
                    <a:bodyPr/>
                    <a:lstStyle/>
                    <a:p>
                      <a:pPr marL="0" algn="l" defTabSz="1073084" rtl="0" eaLnBrk="1" fontAlgn="b" latinLnBrk="0" hangingPunct="1"/>
                      <a:endParaRPr lang="en-GB" sz="2112" kern="1200" dirty="0">
                        <a:solidFill>
                          <a:schemeClr val="dk1"/>
                        </a:solidFill>
                        <a:latin typeface="+mn-lt"/>
                        <a:ea typeface="+mn-ea"/>
                        <a:cs typeface="+mn-cs"/>
                      </a:endParaRPr>
                    </a:p>
                  </a:txBody>
                  <a:tcPr marL="9525" marR="9525" marT="9525" marB="0" anchor="b"/>
                </a:tc>
                <a:tc>
                  <a:txBody>
                    <a:bodyPr/>
                    <a:lstStyle/>
                    <a:p>
                      <a:pPr marL="0" algn="ctr" defTabSz="1073084" rtl="0" eaLnBrk="1" fontAlgn="b" latinLnBrk="0" hangingPunct="1"/>
                      <a:endParaRPr lang="en-GB" sz="2112" kern="1200" dirty="0">
                        <a:solidFill>
                          <a:schemeClr val="dk1"/>
                        </a:solidFill>
                        <a:latin typeface="+mn-lt"/>
                        <a:ea typeface="+mn-ea"/>
                        <a:cs typeface="+mn-cs"/>
                      </a:endParaRPr>
                    </a:p>
                  </a:txBody>
                  <a:tcPr marL="9525" marR="9525" marT="9525" marB="0" anchor="b"/>
                </a:tc>
                <a:extLst>
                  <a:ext uri="{0D108BD9-81ED-4DB2-BD59-A6C34878D82A}">
                    <a16:rowId xmlns:a16="http://schemas.microsoft.com/office/drawing/2014/main" val="1081479337"/>
                  </a:ext>
                </a:extLst>
              </a:tr>
            </a:tbl>
          </a:graphicData>
        </a:graphic>
      </p:graphicFrame>
    </p:spTree>
    <p:extLst>
      <p:ext uri="{BB962C8B-B14F-4D97-AF65-F5344CB8AC3E}">
        <p14:creationId xmlns:p14="http://schemas.microsoft.com/office/powerpoint/2010/main" val="2339795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6143F4-03E5-6E49-8398-4641E9396F08}"/>
              </a:ext>
            </a:extLst>
          </p:cNvPr>
          <p:cNvSpPr>
            <a:spLocks noGrp="1"/>
          </p:cNvSpPr>
          <p:nvPr>
            <p:ph sz="quarter" idx="10"/>
          </p:nvPr>
        </p:nvSpPr>
        <p:spPr>
          <a:xfrm>
            <a:off x="527052" y="1636713"/>
            <a:ext cx="10687048" cy="4751389"/>
          </a:xfrm>
        </p:spPr>
        <p:txBody>
          <a:bodyPr/>
          <a:lstStyle/>
          <a:p>
            <a:pPr marL="285750" indent="-285750"/>
            <a:r>
              <a:rPr lang="en-US" sz="1800" dirty="0"/>
              <a:t>Many speech and language therapists said that they did not receive any training before redeployment, or very minimal training</a:t>
            </a:r>
          </a:p>
          <a:p>
            <a:pPr marL="536542" lvl="1" indent="0">
              <a:buNone/>
            </a:pPr>
            <a:endParaRPr lang="en-US" sz="1800" dirty="0"/>
          </a:p>
          <a:p>
            <a:pPr marL="822292" lvl="1" indent="-285750"/>
            <a:endParaRPr lang="en-US" sz="1800" dirty="0"/>
          </a:p>
          <a:p>
            <a:pPr marL="822292" lvl="1" indent="-285750"/>
            <a:endParaRPr lang="en-US" sz="1800" dirty="0"/>
          </a:p>
          <a:p>
            <a:pPr marL="285750" indent="-285750"/>
            <a:r>
              <a:rPr lang="en-GB" sz="1800" dirty="0"/>
              <a:t>Elements of training that were deemed most useful were: </a:t>
            </a:r>
            <a:r>
              <a:rPr lang="en-US" sz="1800" dirty="0"/>
              <a:t>proning, PPE, patient observations (taking and interpreting) and patient care</a:t>
            </a:r>
          </a:p>
          <a:p>
            <a:pPr marL="285750" indent="-285750"/>
            <a:r>
              <a:rPr lang="en-US" sz="1800" dirty="0"/>
              <a:t>Orientation to ICU was deemed to be very useful and many discussed the importance of hands-on training and shadowing within ICU</a:t>
            </a:r>
          </a:p>
        </p:txBody>
      </p:sp>
      <p:sp>
        <p:nvSpPr>
          <p:cNvPr id="3" name="Title 2">
            <a:extLst>
              <a:ext uri="{FF2B5EF4-FFF2-40B4-BE49-F238E27FC236}">
                <a16:creationId xmlns:a16="http://schemas.microsoft.com/office/drawing/2014/main" id="{3EBF1BBE-D110-E741-8692-882C4CEE06E9}"/>
              </a:ext>
            </a:extLst>
          </p:cNvPr>
          <p:cNvSpPr>
            <a:spLocks noGrp="1"/>
          </p:cNvSpPr>
          <p:nvPr>
            <p:ph type="title"/>
          </p:nvPr>
        </p:nvSpPr>
        <p:spPr>
          <a:xfrm>
            <a:off x="527052" y="548646"/>
            <a:ext cx="11322048" cy="611649"/>
          </a:xfrm>
        </p:spPr>
        <p:txBody>
          <a:bodyPr/>
          <a:lstStyle/>
          <a:p>
            <a:r>
              <a:rPr lang="en-US" sz="2900" b="1" dirty="0">
                <a:solidFill>
                  <a:schemeClr val="accent1"/>
                </a:solidFill>
              </a:rPr>
              <a:t>Discussion Q1: </a:t>
            </a:r>
            <a:r>
              <a:rPr lang="en-US" sz="2900" b="1" dirty="0"/>
              <a:t>During the initial COVID response what was the most useful and important elements of training you received?</a:t>
            </a:r>
            <a:endParaRPr lang="en-US" sz="2900" dirty="0"/>
          </a:p>
        </p:txBody>
      </p:sp>
      <p:grpSp>
        <p:nvGrpSpPr>
          <p:cNvPr id="23" name="Group 22">
            <a:extLst>
              <a:ext uri="{FF2B5EF4-FFF2-40B4-BE49-F238E27FC236}">
                <a16:creationId xmlns:a16="http://schemas.microsoft.com/office/drawing/2014/main" id="{9FAC633E-3C30-FD4C-9791-93E74FD0911B}"/>
              </a:ext>
            </a:extLst>
          </p:cNvPr>
          <p:cNvGrpSpPr>
            <a:grpSpLocks noChangeAspect="1"/>
          </p:cNvGrpSpPr>
          <p:nvPr/>
        </p:nvGrpSpPr>
        <p:grpSpPr>
          <a:xfrm>
            <a:off x="737886" y="4540344"/>
            <a:ext cx="804231" cy="803353"/>
            <a:chOff x="3402012" y="5520531"/>
            <a:chExt cx="1454150" cy="1452563"/>
          </a:xfrm>
        </p:grpSpPr>
        <p:sp>
          <p:nvSpPr>
            <p:cNvPr id="24" name="Oval 152">
              <a:extLst>
                <a:ext uri="{FF2B5EF4-FFF2-40B4-BE49-F238E27FC236}">
                  <a16:creationId xmlns:a16="http://schemas.microsoft.com/office/drawing/2014/main" id="{644A54A9-341C-DE46-8658-16AA7ED24D11}"/>
                </a:ext>
              </a:extLst>
            </p:cNvPr>
            <p:cNvSpPr>
              <a:spLocks noChangeArrowheads="1"/>
            </p:cNvSpPr>
            <p:nvPr/>
          </p:nvSpPr>
          <p:spPr bwMode="auto">
            <a:xfrm>
              <a:off x="3402012" y="5520531"/>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25" name="Rectangle 45">
              <a:extLst>
                <a:ext uri="{FF2B5EF4-FFF2-40B4-BE49-F238E27FC236}">
                  <a16:creationId xmlns:a16="http://schemas.microsoft.com/office/drawing/2014/main" id="{0569BA94-2B46-6640-9C1F-D0B14621BD12}"/>
                </a:ext>
              </a:extLst>
            </p:cNvPr>
            <p:cNvSpPr>
              <a:spLocks noChangeArrowheads="1"/>
            </p:cNvSpPr>
            <p:nvPr/>
          </p:nvSpPr>
          <p:spPr bwMode="auto">
            <a:xfrm>
              <a:off x="4052888" y="6034088"/>
              <a:ext cx="158750" cy="165100"/>
            </a:xfrm>
            <a:prstGeom prst="rect">
              <a:avLst/>
            </a:prstGeom>
            <a:solidFill>
              <a:srgbClr val="F0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6" name="Freeform 46">
              <a:extLst>
                <a:ext uri="{FF2B5EF4-FFF2-40B4-BE49-F238E27FC236}">
                  <a16:creationId xmlns:a16="http://schemas.microsoft.com/office/drawing/2014/main" id="{597AF841-257F-204B-B9A0-9879CAEF5461}"/>
                </a:ext>
              </a:extLst>
            </p:cNvPr>
            <p:cNvSpPr>
              <a:spLocks/>
            </p:cNvSpPr>
            <p:nvPr/>
          </p:nvSpPr>
          <p:spPr bwMode="auto">
            <a:xfrm>
              <a:off x="4359276" y="6408738"/>
              <a:ext cx="161925" cy="388938"/>
            </a:xfrm>
            <a:custGeom>
              <a:avLst/>
              <a:gdLst>
                <a:gd name="T0" fmla="*/ 12 w 51"/>
                <a:gd name="T1" fmla="*/ 122 h 122"/>
                <a:gd name="T2" fmla="*/ 8 w 51"/>
                <a:gd name="T3" fmla="*/ 94 h 122"/>
                <a:gd name="T4" fmla="*/ 0 w 51"/>
                <a:gd name="T5" fmla="*/ 32 h 122"/>
                <a:gd name="T6" fmla="*/ 40 w 51"/>
                <a:gd name="T7" fmla="*/ 18 h 122"/>
                <a:gd name="T8" fmla="*/ 50 w 51"/>
                <a:gd name="T9" fmla="*/ 75 h 122"/>
                <a:gd name="T10" fmla="*/ 51 w 51"/>
                <a:gd name="T11" fmla="*/ 101 h 122"/>
                <a:gd name="T12" fmla="*/ 12 w 51"/>
                <a:gd name="T13" fmla="*/ 122 h 122"/>
              </a:gdLst>
              <a:ahLst/>
              <a:cxnLst>
                <a:cxn ang="0">
                  <a:pos x="T0" y="T1"/>
                </a:cxn>
                <a:cxn ang="0">
                  <a:pos x="T2" y="T3"/>
                </a:cxn>
                <a:cxn ang="0">
                  <a:pos x="T4" y="T5"/>
                </a:cxn>
                <a:cxn ang="0">
                  <a:pos x="T6" y="T7"/>
                </a:cxn>
                <a:cxn ang="0">
                  <a:pos x="T8" y="T9"/>
                </a:cxn>
                <a:cxn ang="0">
                  <a:pos x="T10" y="T11"/>
                </a:cxn>
                <a:cxn ang="0">
                  <a:pos x="T12" y="T13"/>
                </a:cxn>
              </a:cxnLst>
              <a:rect l="0" t="0" r="r" b="b"/>
              <a:pathLst>
                <a:path w="51" h="122">
                  <a:moveTo>
                    <a:pt x="12" y="122"/>
                  </a:moveTo>
                  <a:cubicBezTo>
                    <a:pt x="10" y="110"/>
                    <a:pt x="10" y="104"/>
                    <a:pt x="8" y="94"/>
                  </a:cubicBezTo>
                  <a:cubicBezTo>
                    <a:pt x="6" y="80"/>
                    <a:pt x="0" y="32"/>
                    <a:pt x="0" y="32"/>
                  </a:cubicBezTo>
                  <a:cubicBezTo>
                    <a:pt x="8" y="0"/>
                    <a:pt x="39" y="3"/>
                    <a:pt x="40" y="18"/>
                  </a:cubicBezTo>
                  <a:cubicBezTo>
                    <a:pt x="42" y="33"/>
                    <a:pt x="47" y="48"/>
                    <a:pt x="50" y="75"/>
                  </a:cubicBezTo>
                  <a:cubicBezTo>
                    <a:pt x="51" y="85"/>
                    <a:pt x="51" y="93"/>
                    <a:pt x="51" y="101"/>
                  </a:cubicBezTo>
                  <a:cubicBezTo>
                    <a:pt x="39" y="109"/>
                    <a:pt x="26" y="116"/>
                    <a:pt x="12" y="122"/>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7" name="Freeform 47">
              <a:extLst>
                <a:ext uri="{FF2B5EF4-FFF2-40B4-BE49-F238E27FC236}">
                  <a16:creationId xmlns:a16="http://schemas.microsoft.com/office/drawing/2014/main" id="{40E5BEC6-92C7-2C41-999E-250639C0E0F5}"/>
                </a:ext>
              </a:extLst>
            </p:cNvPr>
            <p:cNvSpPr>
              <a:spLocks/>
            </p:cNvSpPr>
            <p:nvPr/>
          </p:nvSpPr>
          <p:spPr bwMode="auto">
            <a:xfrm>
              <a:off x="4378326" y="6227763"/>
              <a:ext cx="152400" cy="534988"/>
            </a:xfrm>
            <a:custGeom>
              <a:avLst/>
              <a:gdLst>
                <a:gd name="T0" fmla="*/ 19 w 48"/>
                <a:gd name="T1" fmla="*/ 0 h 168"/>
                <a:gd name="T2" fmla="*/ 22 w 48"/>
                <a:gd name="T3" fmla="*/ 1 h 168"/>
                <a:gd name="T4" fmla="*/ 32 w 48"/>
                <a:gd name="T5" fmla="*/ 14 h 168"/>
                <a:gd name="T6" fmla="*/ 48 w 48"/>
                <a:gd name="T7" fmla="*/ 156 h 168"/>
                <a:gd name="T8" fmla="*/ 36 w 48"/>
                <a:gd name="T9" fmla="*/ 164 h 168"/>
                <a:gd name="T10" fmla="*/ 2 w 48"/>
                <a:gd name="T11" fmla="*/ 168 h 168"/>
                <a:gd name="T12" fmla="*/ 0 w 48"/>
                <a:gd name="T13" fmla="*/ 141 h 168"/>
                <a:gd name="T14" fmla="*/ 21 w 48"/>
                <a:gd name="T15" fmla="*/ 1 h 168"/>
                <a:gd name="T16" fmla="*/ 19 w 48"/>
                <a:gd name="T17"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68">
                  <a:moveTo>
                    <a:pt x="19" y="0"/>
                  </a:moveTo>
                  <a:cubicBezTo>
                    <a:pt x="20" y="0"/>
                    <a:pt x="21" y="1"/>
                    <a:pt x="22" y="1"/>
                  </a:cubicBezTo>
                  <a:cubicBezTo>
                    <a:pt x="27" y="3"/>
                    <a:pt x="30" y="9"/>
                    <a:pt x="32" y="14"/>
                  </a:cubicBezTo>
                  <a:cubicBezTo>
                    <a:pt x="40" y="31"/>
                    <a:pt x="45" y="105"/>
                    <a:pt x="48" y="156"/>
                  </a:cubicBezTo>
                  <a:cubicBezTo>
                    <a:pt x="44" y="159"/>
                    <a:pt x="40" y="162"/>
                    <a:pt x="36" y="164"/>
                  </a:cubicBezTo>
                  <a:cubicBezTo>
                    <a:pt x="2" y="168"/>
                    <a:pt x="2" y="168"/>
                    <a:pt x="2" y="168"/>
                  </a:cubicBezTo>
                  <a:cubicBezTo>
                    <a:pt x="0" y="141"/>
                    <a:pt x="0" y="141"/>
                    <a:pt x="0" y="141"/>
                  </a:cubicBezTo>
                  <a:cubicBezTo>
                    <a:pt x="6" y="92"/>
                    <a:pt x="16" y="32"/>
                    <a:pt x="21" y="1"/>
                  </a:cubicBezTo>
                  <a:cubicBezTo>
                    <a:pt x="20" y="1"/>
                    <a:pt x="19" y="0"/>
                    <a:pt x="1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8" name="Freeform 48">
              <a:extLst>
                <a:ext uri="{FF2B5EF4-FFF2-40B4-BE49-F238E27FC236}">
                  <a16:creationId xmlns:a16="http://schemas.microsoft.com/office/drawing/2014/main" id="{12B1A45F-854D-D840-8729-294CA01B4514}"/>
                </a:ext>
              </a:extLst>
            </p:cNvPr>
            <p:cNvSpPr>
              <a:spLocks/>
            </p:cNvSpPr>
            <p:nvPr/>
          </p:nvSpPr>
          <p:spPr bwMode="auto">
            <a:xfrm>
              <a:off x="4378326" y="6557963"/>
              <a:ext cx="38100" cy="204788"/>
            </a:xfrm>
            <a:custGeom>
              <a:avLst/>
              <a:gdLst>
                <a:gd name="T0" fmla="*/ 12 w 12"/>
                <a:gd name="T1" fmla="*/ 63 h 64"/>
                <a:gd name="T2" fmla="*/ 2 w 12"/>
                <a:gd name="T3" fmla="*/ 64 h 64"/>
                <a:gd name="T4" fmla="*/ 0 w 12"/>
                <a:gd name="T5" fmla="*/ 37 h 64"/>
                <a:gd name="T6" fmla="*/ 5 w 12"/>
                <a:gd name="T7" fmla="*/ 0 h 64"/>
                <a:gd name="T8" fmla="*/ 12 w 12"/>
                <a:gd name="T9" fmla="*/ 63 h 64"/>
              </a:gdLst>
              <a:ahLst/>
              <a:cxnLst>
                <a:cxn ang="0">
                  <a:pos x="T0" y="T1"/>
                </a:cxn>
                <a:cxn ang="0">
                  <a:pos x="T2" y="T3"/>
                </a:cxn>
                <a:cxn ang="0">
                  <a:pos x="T4" y="T5"/>
                </a:cxn>
                <a:cxn ang="0">
                  <a:pos x="T6" y="T7"/>
                </a:cxn>
                <a:cxn ang="0">
                  <a:pos x="T8" y="T9"/>
                </a:cxn>
              </a:cxnLst>
              <a:rect l="0" t="0" r="r" b="b"/>
              <a:pathLst>
                <a:path w="12" h="64">
                  <a:moveTo>
                    <a:pt x="12" y="63"/>
                  </a:moveTo>
                  <a:cubicBezTo>
                    <a:pt x="2" y="64"/>
                    <a:pt x="2" y="64"/>
                    <a:pt x="2" y="64"/>
                  </a:cubicBezTo>
                  <a:cubicBezTo>
                    <a:pt x="0" y="37"/>
                    <a:pt x="0" y="37"/>
                    <a:pt x="0" y="37"/>
                  </a:cubicBezTo>
                  <a:cubicBezTo>
                    <a:pt x="1" y="25"/>
                    <a:pt x="3" y="12"/>
                    <a:pt x="5" y="0"/>
                  </a:cubicBezTo>
                  <a:lnTo>
                    <a:pt x="12" y="63"/>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9" name="Freeform 49">
              <a:extLst>
                <a:ext uri="{FF2B5EF4-FFF2-40B4-BE49-F238E27FC236}">
                  <a16:creationId xmlns:a16="http://schemas.microsoft.com/office/drawing/2014/main" id="{F394F6E8-094E-CE4C-834C-8143FA54A5DB}"/>
                </a:ext>
              </a:extLst>
            </p:cNvPr>
            <p:cNvSpPr>
              <a:spLocks/>
            </p:cNvSpPr>
            <p:nvPr/>
          </p:nvSpPr>
          <p:spPr bwMode="auto">
            <a:xfrm>
              <a:off x="3743326" y="6408738"/>
              <a:ext cx="161925" cy="385763"/>
            </a:xfrm>
            <a:custGeom>
              <a:avLst/>
              <a:gdLst>
                <a:gd name="T0" fmla="*/ 39 w 51"/>
                <a:gd name="T1" fmla="*/ 121 h 121"/>
                <a:gd name="T2" fmla="*/ 43 w 51"/>
                <a:gd name="T3" fmla="*/ 94 h 121"/>
                <a:gd name="T4" fmla="*/ 51 w 51"/>
                <a:gd name="T5" fmla="*/ 32 h 121"/>
                <a:gd name="T6" fmla="*/ 11 w 51"/>
                <a:gd name="T7" fmla="*/ 18 h 121"/>
                <a:gd name="T8" fmla="*/ 1 w 51"/>
                <a:gd name="T9" fmla="*/ 75 h 121"/>
                <a:gd name="T10" fmla="*/ 0 w 51"/>
                <a:gd name="T11" fmla="*/ 99 h 121"/>
                <a:gd name="T12" fmla="*/ 39 w 51"/>
                <a:gd name="T13" fmla="*/ 121 h 121"/>
              </a:gdLst>
              <a:ahLst/>
              <a:cxnLst>
                <a:cxn ang="0">
                  <a:pos x="T0" y="T1"/>
                </a:cxn>
                <a:cxn ang="0">
                  <a:pos x="T2" y="T3"/>
                </a:cxn>
                <a:cxn ang="0">
                  <a:pos x="T4" y="T5"/>
                </a:cxn>
                <a:cxn ang="0">
                  <a:pos x="T6" y="T7"/>
                </a:cxn>
                <a:cxn ang="0">
                  <a:pos x="T8" y="T9"/>
                </a:cxn>
                <a:cxn ang="0">
                  <a:pos x="T10" y="T11"/>
                </a:cxn>
                <a:cxn ang="0">
                  <a:pos x="T12" y="T13"/>
                </a:cxn>
              </a:cxnLst>
              <a:rect l="0" t="0" r="r" b="b"/>
              <a:pathLst>
                <a:path w="51" h="121">
                  <a:moveTo>
                    <a:pt x="39" y="121"/>
                  </a:moveTo>
                  <a:cubicBezTo>
                    <a:pt x="41" y="110"/>
                    <a:pt x="41" y="104"/>
                    <a:pt x="43" y="94"/>
                  </a:cubicBezTo>
                  <a:cubicBezTo>
                    <a:pt x="45" y="80"/>
                    <a:pt x="51" y="32"/>
                    <a:pt x="51" y="32"/>
                  </a:cubicBezTo>
                  <a:cubicBezTo>
                    <a:pt x="43" y="0"/>
                    <a:pt x="12" y="3"/>
                    <a:pt x="11" y="18"/>
                  </a:cubicBezTo>
                  <a:cubicBezTo>
                    <a:pt x="9" y="33"/>
                    <a:pt x="4" y="48"/>
                    <a:pt x="1" y="75"/>
                  </a:cubicBezTo>
                  <a:cubicBezTo>
                    <a:pt x="0" y="84"/>
                    <a:pt x="0" y="92"/>
                    <a:pt x="0" y="99"/>
                  </a:cubicBezTo>
                  <a:cubicBezTo>
                    <a:pt x="12" y="108"/>
                    <a:pt x="25" y="115"/>
                    <a:pt x="39" y="121"/>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0" name="Freeform 50">
              <a:extLst>
                <a:ext uri="{FF2B5EF4-FFF2-40B4-BE49-F238E27FC236}">
                  <a16:creationId xmlns:a16="http://schemas.microsoft.com/office/drawing/2014/main" id="{2496C7A7-367F-8F4E-AA8C-3FA4C09682D6}"/>
                </a:ext>
              </a:extLst>
            </p:cNvPr>
            <p:cNvSpPr>
              <a:spLocks/>
            </p:cNvSpPr>
            <p:nvPr/>
          </p:nvSpPr>
          <p:spPr bwMode="auto">
            <a:xfrm>
              <a:off x="3730626" y="6196013"/>
              <a:ext cx="203200" cy="566738"/>
            </a:xfrm>
            <a:custGeom>
              <a:avLst/>
              <a:gdLst>
                <a:gd name="T0" fmla="*/ 64 w 64"/>
                <a:gd name="T1" fmla="*/ 0 h 178"/>
                <a:gd name="T2" fmla="*/ 27 w 64"/>
                <a:gd name="T3" fmla="*/ 11 h 178"/>
                <a:gd name="T4" fmla="*/ 17 w 64"/>
                <a:gd name="T5" fmla="*/ 24 h 178"/>
                <a:gd name="T6" fmla="*/ 0 w 64"/>
                <a:gd name="T7" fmla="*/ 164 h 178"/>
                <a:gd name="T8" fmla="*/ 16 w 64"/>
                <a:gd name="T9" fmla="*/ 175 h 178"/>
                <a:gd name="T10" fmla="*/ 46 w 64"/>
                <a:gd name="T11" fmla="*/ 178 h 178"/>
                <a:gd name="T12" fmla="*/ 64 w 6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64" h="178">
                  <a:moveTo>
                    <a:pt x="64" y="0"/>
                  </a:moveTo>
                  <a:cubicBezTo>
                    <a:pt x="64" y="0"/>
                    <a:pt x="41" y="6"/>
                    <a:pt x="27" y="11"/>
                  </a:cubicBezTo>
                  <a:cubicBezTo>
                    <a:pt x="22" y="13"/>
                    <a:pt x="19" y="19"/>
                    <a:pt x="17" y="24"/>
                  </a:cubicBezTo>
                  <a:cubicBezTo>
                    <a:pt x="9" y="41"/>
                    <a:pt x="4" y="113"/>
                    <a:pt x="0" y="164"/>
                  </a:cubicBezTo>
                  <a:cubicBezTo>
                    <a:pt x="6" y="168"/>
                    <a:pt x="11" y="171"/>
                    <a:pt x="16" y="175"/>
                  </a:cubicBezTo>
                  <a:cubicBezTo>
                    <a:pt x="46" y="178"/>
                    <a:pt x="46" y="178"/>
                    <a:pt x="46" y="178"/>
                  </a:cubicBezTo>
                  <a:lnTo>
                    <a:pt x="6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1" name="Freeform 51">
              <a:extLst>
                <a:ext uri="{FF2B5EF4-FFF2-40B4-BE49-F238E27FC236}">
                  <a16:creationId xmlns:a16="http://schemas.microsoft.com/office/drawing/2014/main" id="{E0C0C366-3725-294F-92BB-FD54C111FB1F}"/>
                </a:ext>
              </a:extLst>
            </p:cNvPr>
            <p:cNvSpPr>
              <a:spLocks/>
            </p:cNvSpPr>
            <p:nvPr/>
          </p:nvSpPr>
          <p:spPr bwMode="auto">
            <a:xfrm>
              <a:off x="3848101" y="6424613"/>
              <a:ext cx="57150" cy="338138"/>
            </a:xfrm>
            <a:custGeom>
              <a:avLst/>
              <a:gdLst>
                <a:gd name="T0" fmla="*/ 0 w 36"/>
                <a:gd name="T1" fmla="*/ 211 h 213"/>
                <a:gd name="T2" fmla="*/ 18 w 36"/>
                <a:gd name="T3" fmla="*/ 213 h 213"/>
                <a:gd name="T4" fmla="*/ 36 w 36"/>
                <a:gd name="T5" fmla="*/ 38 h 213"/>
                <a:gd name="T6" fmla="*/ 22 w 36"/>
                <a:gd name="T7" fmla="*/ 0 h 213"/>
                <a:gd name="T8" fmla="*/ 0 w 36"/>
                <a:gd name="T9" fmla="*/ 211 h 213"/>
              </a:gdLst>
              <a:ahLst/>
              <a:cxnLst>
                <a:cxn ang="0">
                  <a:pos x="T0" y="T1"/>
                </a:cxn>
                <a:cxn ang="0">
                  <a:pos x="T2" y="T3"/>
                </a:cxn>
                <a:cxn ang="0">
                  <a:pos x="T4" y="T5"/>
                </a:cxn>
                <a:cxn ang="0">
                  <a:pos x="T6" y="T7"/>
                </a:cxn>
                <a:cxn ang="0">
                  <a:pos x="T8" y="T9"/>
                </a:cxn>
              </a:cxnLst>
              <a:rect l="0" t="0" r="r" b="b"/>
              <a:pathLst>
                <a:path w="36" h="213">
                  <a:moveTo>
                    <a:pt x="0" y="211"/>
                  </a:moveTo>
                  <a:lnTo>
                    <a:pt x="18" y="213"/>
                  </a:lnTo>
                  <a:lnTo>
                    <a:pt x="36" y="38"/>
                  </a:lnTo>
                  <a:lnTo>
                    <a:pt x="22" y="0"/>
                  </a:lnTo>
                  <a:lnTo>
                    <a:pt x="0" y="211"/>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2" name="Freeform 52">
              <a:extLst>
                <a:ext uri="{FF2B5EF4-FFF2-40B4-BE49-F238E27FC236}">
                  <a16:creationId xmlns:a16="http://schemas.microsoft.com/office/drawing/2014/main" id="{C7A1AE36-69C3-4549-9D1A-64D71B977D97}"/>
                </a:ext>
              </a:extLst>
            </p:cNvPr>
            <p:cNvSpPr>
              <a:spLocks/>
            </p:cNvSpPr>
            <p:nvPr/>
          </p:nvSpPr>
          <p:spPr bwMode="auto">
            <a:xfrm>
              <a:off x="3819526" y="6138863"/>
              <a:ext cx="625475" cy="709613"/>
            </a:xfrm>
            <a:custGeom>
              <a:avLst/>
              <a:gdLst>
                <a:gd name="T0" fmla="*/ 170 w 196"/>
                <a:gd name="T1" fmla="*/ 211 h 223"/>
                <a:gd name="T2" fmla="*/ 196 w 196"/>
                <a:gd name="T3" fmla="*/ 29 h 223"/>
                <a:gd name="T4" fmla="*/ 137 w 196"/>
                <a:gd name="T5" fmla="*/ 7 h 223"/>
                <a:gd name="T6" fmla="*/ 98 w 196"/>
                <a:gd name="T7" fmla="*/ 0 h 223"/>
                <a:gd name="T8" fmla="*/ 59 w 196"/>
                <a:gd name="T9" fmla="*/ 7 h 223"/>
                <a:gd name="T10" fmla="*/ 0 w 196"/>
                <a:gd name="T11" fmla="*/ 29 h 223"/>
                <a:gd name="T12" fmla="*/ 25 w 196"/>
                <a:gd name="T13" fmla="*/ 210 h 223"/>
                <a:gd name="T14" fmla="*/ 99 w 196"/>
                <a:gd name="T15" fmla="*/ 223 h 223"/>
                <a:gd name="T16" fmla="*/ 99 w 196"/>
                <a:gd name="T17" fmla="*/ 223 h 223"/>
                <a:gd name="T18" fmla="*/ 170 w 196"/>
                <a:gd name="T19"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3">
                  <a:moveTo>
                    <a:pt x="170" y="211"/>
                  </a:moveTo>
                  <a:cubicBezTo>
                    <a:pt x="175" y="161"/>
                    <a:pt x="190" y="69"/>
                    <a:pt x="196" y="29"/>
                  </a:cubicBezTo>
                  <a:cubicBezTo>
                    <a:pt x="175" y="18"/>
                    <a:pt x="158" y="13"/>
                    <a:pt x="137" y="7"/>
                  </a:cubicBezTo>
                  <a:cubicBezTo>
                    <a:pt x="124" y="3"/>
                    <a:pt x="111" y="2"/>
                    <a:pt x="98" y="0"/>
                  </a:cubicBezTo>
                  <a:cubicBezTo>
                    <a:pt x="85" y="2"/>
                    <a:pt x="72" y="3"/>
                    <a:pt x="59" y="7"/>
                  </a:cubicBezTo>
                  <a:cubicBezTo>
                    <a:pt x="38" y="13"/>
                    <a:pt x="21" y="18"/>
                    <a:pt x="0" y="29"/>
                  </a:cubicBezTo>
                  <a:cubicBezTo>
                    <a:pt x="6" y="69"/>
                    <a:pt x="21" y="160"/>
                    <a:pt x="25" y="210"/>
                  </a:cubicBezTo>
                  <a:cubicBezTo>
                    <a:pt x="48" y="218"/>
                    <a:pt x="73" y="223"/>
                    <a:pt x="99" y="223"/>
                  </a:cubicBezTo>
                  <a:cubicBezTo>
                    <a:pt x="99" y="223"/>
                    <a:pt x="99" y="223"/>
                    <a:pt x="99" y="223"/>
                  </a:cubicBezTo>
                  <a:cubicBezTo>
                    <a:pt x="124" y="223"/>
                    <a:pt x="148" y="218"/>
                    <a:pt x="170" y="21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3" name="Freeform 53">
              <a:extLst>
                <a:ext uri="{FF2B5EF4-FFF2-40B4-BE49-F238E27FC236}">
                  <a16:creationId xmlns:a16="http://schemas.microsoft.com/office/drawing/2014/main" id="{0F737DB1-5BD3-7E48-804F-086A801DF005}"/>
                </a:ext>
              </a:extLst>
            </p:cNvPr>
            <p:cNvSpPr>
              <a:spLocks/>
            </p:cNvSpPr>
            <p:nvPr/>
          </p:nvSpPr>
          <p:spPr bwMode="auto">
            <a:xfrm>
              <a:off x="3986213" y="6138863"/>
              <a:ext cx="292100" cy="107950"/>
            </a:xfrm>
            <a:custGeom>
              <a:avLst/>
              <a:gdLst>
                <a:gd name="T0" fmla="*/ 89 w 92"/>
                <a:gd name="T1" fmla="*/ 8 h 34"/>
                <a:gd name="T2" fmla="*/ 85 w 92"/>
                <a:gd name="T3" fmla="*/ 7 h 34"/>
                <a:gd name="T4" fmla="*/ 46 w 92"/>
                <a:gd name="T5" fmla="*/ 0 h 34"/>
                <a:gd name="T6" fmla="*/ 7 w 92"/>
                <a:gd name="T7" fmla="*/ 7 h 34"/>
                <a:gd name="T8" fmla="*/ 3 w 92"/>
                <a:gd name="T9" fmla="*/ 8 h 34"/>
                <a:gd name="T10" fmla="*/ 0 w 92"/>
                <a:gd name="T11" fmla="*/ 15 h 34"/>
                <a:gd name="T12" fmla="*/ 46 w 92"/>
                <a:gd name="T13" fmla="*/ 34 h 34"/>
                <a:gd name="T14" fmla="*/ 92 w 92"/>
                <a:gd name="T15" fmla="*/ 15 h 34"/>
                <a:gd name="T16" fmla="*/ 89 w 92"/>
                <a:gd name="T17" fmla="*/ 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34">
                  <a:moveTo>
                    <a:pt x="89" y="8"/>
                  </a:moveTo>
                  <a:cubicBezTo>
                    <a:pt x="88" y="7"/>
                    <a:pt x="86" y="7"/>
                    <a:pt x="85" y="7"/>
                  </a:cubicBezTo>
                  <a:cubicBezTo>
                    <a:pt x="72" y="3"/>
                    <a:pt x="59" y="2"/>
                    <a:pt x="46" y="0"/>
                  </a:cubicBezTo>
                  <a:cubicBezTo>
                    <a:pt x="33" y="2"/>
                    <a:pt x="20" y="3"/>
                    <a:pt x="7" y="7"/>
                  </a:cubicBezTo>
                  <a:cubicBezTo>
                    <a:pt x="6" y="7"/>
                    <a:pt x="4" y="7"/>
                    <a:pt x="3" y="8"/>
                  </a:cubicBezTo>
                  <a:cubicBezTo>
                    <a:pt x="1" y="10"/>
                    <a:pt x="0" y="12"/>
                    <a:pt x="0" y="15"/>
                  </a:cubicBezTo>
                  <a:cubicBezTo>
                    <a:pt x="0" y="25"/>
                    <a:pt x="20" y="34"/>
                    <a:pt x="46" y="34"/>
                  </a:cubicBezTo>
                  <a:cubicBezTo>
                    <a:pt x="72" y="34"/>
                    <a:pt x="92" y="25"/>
                    <a:pt x="92" y="15"/>
                  </a:cubicBezTo>
                  <a:cubicBezTo>
                    <a:pt x="92" y="12"/>
                    <a:pt x="91" y="10"/>
                    <a:pt x="89" y="8"/>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4" name="Freeform 54">
              <a:extLst>
                <a:ext uri="{FF2B5EF4-FFF2-40B4-BE49-F238E27FC236}">
                  <a16:creationId xmlns:a16="http://schemas.microsoft.com/office/drawing/2014/main" id="{6BC40F36-EFF3-584C-9A1E-1DE5BE43E75C}"/>
                </a:ext>
              </a:extLst>
            </p:cNvPr>
            <p:cNvSpPr>
              <a:spLocks/>
            </p:cNvSpPr>
            <p:nvPr/>
          </p:nvSpPr>
          <p:spPr bwMode="auto">
            <a:xfrm>
              <a:off x="4189413" y="6145213"/>
              <a:ext cx="66675" cy="73025"/>
            </a:xfrm>
            <a:custGeom>
              <a:avLst/>
              <a:gdLst>
                <a:gd name="T0" fmla="*/ 21 w 21"/>
                <a:gd name="T1" fmla="*/ 5 h 23"/>
                <a:gd name="T2" fmla="*/ 1 w 21"/>
                <a:gd name="T3" fmla="*/ 0 h 23"/>
                <a:gd name="T4" fmla="*/ 0 w 21"/>
                <a:gd name="T5" fmla="*/ 11 h 23"/>
                <a:gd name="T6" fmla="*/ 14 w 21"/>
                <a:gd name="T7" fmla="*/ 23 h 23"/>
                <a:gd name="T8" fmla="*/ 21 w 21"/>
                <a:gd name="T9" fmla="*/ 5 h 23"/>
              </a:gdLst>
              <a:ahLst/>
              <a:cxnLst>
                <a:cxn ang="0">
                  <a:pos x="T0" y="T1"/>
                </a:cxn>
                <a:cxn ang="0">
                  <a:pos x="T2" y="T3"/>
                </a:cxn>
                <a:cxn ang="0">
                  <a:pos x="T4" y="T5"/>
                </a:cxn>
                <a:cxn ang="0">
                  <a:pos x="T6" y="T7"/>
                </a:cxn>
                <a:cxn ang="0">
                  <a:pos x="T8" y="T9"/>
                </a:cxn>
              </a:cxnLst>
              <a:rect l="0" t="0" r="r" b="b"/>
              <a:pathLst>
                <a:path w="21" h="23">
                  <a:moveTo>
                    <a:pt x="21" y="5"/>
                  </a:moveTo>
                  <a:cubicBezTo>
                    <a:pt x="14" y="3"/>
                    <a:pt x="8" y="1"/>
                    <a:pt x="1" y="0"/>
                  </a:cubicBezTo>
                  <a:cubicBezTo>
                    <a:pt x="0" y="11"/>
                    <a:pt x="0" y="11"/>
                    <a:pt x="0" y="11"/>
                  </a:cubicBezTo>
                  <a:cubicBezTo>
                    <a:pt x="14" y="23"/>
                    <a:pt x="14" y="23"/>
                    <a:pt x="14" y="23"/>
                  </a:cubicBezTo>
                  <a:lnTo>
                    <a:pt x="21" y="5"/>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5" name="Freeform 55">
              <a:extLst>
                <a:ext uri="{FF2B5EF4-FFF2-40B4-BE49-F238E27FC236}">
                  <a16:creationId xmlns:a16="http://schemas.microsoft.com/office/drawing/2014/main" id="{8A193E07-89C0-4441-A816-A28F81AAAB25}"/>
                </a:ext>
              </a:extLst>
            </p:cNvPr>
            <p:cNvSpPr>
              <a:spLocks/>
            </p:cNvSpPr>
            <p:nvPr/>
          </p:nvSpPr>
          <p:spPr bwMode="auto">
            <a:xfrm>
              <a:off x="4052888" y="6034088"/>
              <a:ext cx="158750" cy="146050"/>
            </a:xfrm>
            <a:custGeom>
              <a:avLst/>
              <a:gdLst>
                <a:gd name="T0" fmla="*/ 0 w 100"/>
                <a:gd name="T1" fmla="*/ 0 h 92"/>
                <a:gd name="T2" fmla="*/ 100 w 100"/>
                <a:gd name="T3" fmla="*/ 0 h 92"/>
                <a:gd name="T4" fmla="*/ 100 w 100"/>
                <a:gd name="T5" fmla="*/ 82 h 92"/>
                <a:gd name="T6" fmla="*/ 86 w 100"/>
                <a:gd name="T7" fmla="*/ 92 h 92"/>
                <a:gd name="T8" fmla="*/ 0 w 100"/>
                <a:gd name="T9" fmla="*/ 6 h 92"/>
                <a:gd name="T10" fmla="*/ 0 w 100"/>
                <a:gd name="T11" fmla="*/ 0 h 92"/>
              </a:gdLst>
              <a:ahLst/>
              <a:cxnLst>
                <a:cxn ang="0">
                  <a:pos x="T0" y="T1"/>
                </a:cxn>
                <a:cxn ang="0">
                  <a:pos x="T2" y="T3"/>
                </a:cxn>
                <a:cxn ang="0">
                  <a:pos x="T4" y="T5"/>
                </a:cxn>
                <a:cxn ang="0">
                  <a:pos x="T6" y="T7"/>
                </a:cxn>
                <a:cxn ang="0">
                  <a:pos x="T8" y="T9"/>
                </a:cxn>
                <a:cxn ang="0">
                  <a:pos x="T10" y="T11"/>
                </a:cxn>
              </a:cxnLst>
              <a:rect l="0" t="0" r="r" b="b"/>
              <a:pathLst>
                <a:path w="100" h="92">
                  <a:moveTo>
                    <a:pt x="0" y="0"/>
                  </a:moveTo>
                  <a:lnTo>
                    <a:pt x="100" y="0"/>
                  </a:lnTo>
                  <a:lnTo>
                    <a:pt x="100" y="82"/>
                  </a:lnTo>
                  <a:lnTo>
                    <a:pt x="86" y="92"/>
                  </a:lnTo>
                  <a:lnTo>
                    <a:pt x="0" y="6"/>
                  </a:lnTo>
                  <a:lnTo>
                    <a:pt x="0" y="0"/>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6" name="Freeform 56">
              <a:extLst>
                <a:ext uri="{FF2B5EF4-FFF2-40B4-BE49-F238E27FC236}">
                  <a16:creationId xmlns:a16="http://schemas.microsoft.com/office/drawing/2014/main" id="{15FEF6C5-4671-8B4C-AB06-E706C9AE627B}"/>
                </a:ext>
              </a:extLst>
            </p:cNvPr>
            <p:cNvSpPr>
              <a:spLocks/>
            </p:cNvSpPr>
            <p:nvPr/>
          </p:nvSpPr>
          <p:spPr bwMode="auto">
            <a:xfrm>
              <a:off x="3873501" y="5768975"/>
              <a:ext cx="255588" cy="347663"/>
            </a:xfrm>
            <a:custGeom>
              <a:avLst/>
              <a:gdLst>
                <a:gd name="T0" fmla="*/ 80 w 80"/>
                <a:gd name="T1" fmla="*/ 97 h 109"/>
                <a:gd name="T2" fmla="*/ 25 w 80"/>
                <a:gd name="T3" fmla="*/ 109 h 109"/>
                <a:gd name="T4" fmla="*/ 20 w 80"/>
                <a:gd name="T5" fmla="*/ 9 h 109"/>
                <a:gd name="T6" fmla="*/ 80 w 80"/>
                <a:gd name="T7" fmla="*/ 0 h 109"/>
                <a:gd name="T8" fmla="*/ 80 w 80"/>
                <a:gd name="T9" fmla="*/ 97 h 109"/>
              </a:gdLst>
              <a:ahLst/>
              <a:cxnLst>
                <a:cxn ang="0">
                  <a:pos x="T0" y="T1"/>
                </a:cxn>
                <a:cxn ang="0">
                  <a:pos x="T2" y="T3"/>
                </a:cxn>
                <a:cxn ang="0">
                  <a:pos x="T4" y="T5"/>
                </a:cxn>
                <a:cxn ang="0">
                  <a:pos x="T6" y="T7"/>
                </a:cxn>
                <a:cxn ang="0">
                  <a:pos x="T8" y="T9"/>
                </a:cxn>
              </a:cxnLst>
              <a:rect l="0" t="0" r="r" b="b"/>
              <a:pathLst>
                <a:path w="80" h="109">
                  <a:moveTo>
                    <a:pt x="80" y="97"/>
                  </a:moveTo>
                  <a:cubicBezTo>
                    <a:pt x="52" y="95"/>
                    <a:pt x="49" y="93"/>
                    <a:pt x="25" y="109"/>
                  </a:cubicBezTo>
                  <a:cubicBezTo>
                    <a:pt x="8" y="92"/>
                    <a:pt x="0" y="59"/>
                    <a:pt x="20" y="9"/>
                  </a:cubicBezTo>
                  <a:cubicBezTo>
                    <a:pt x="80" y="0"/>
                    <a:pt x="80" y="0"/>
                    <a:pt x="80" y="0"/>
                  </a:cubicBezTo>
                  <a:lnTo>
                    <a:pt x="8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7" name="Freeform 57">
              <a:extLst>
                <a:ext uri="{FF2B5EF4-FFF2-40B4-BE49-F238E27FC236}">
                  <a16:creationId xmlns:a16="http://schemas.microsoft.com/office/drawing/2014/main" id="{4EEB50A3-6645-FD48-98C5-DEF28A51BF3F}"/>
                </a:ext>
              </a:extLst>
            </p:cNvPr>
            <p:cNvSpPr>
              <a:spLocks/>
            </p:cNvSpPr>
            <p:nvPr/>
          </p:nvSpPr>
          <p:spPr bwMode="auto">
            <a:xfrm>
              <a:off x="4135438" y="5768975"/>
              <a:ext cx="255588" cy="347663"/>
            </a:xfrm>
            <a:custGeom>
              <a:avLst/>
              <a:gdLst>
                <a:gd name="T0" fmla="*/ 0 w 80"/>
                <a:gd name="T1" fmla="*/ 97 h 109"/>
                <a:gd name="T2" fmla="*/ 55 w 80"/>
                <a:gd name="T3" fmla="*/ 109 h 109"/>
                <a:gd name="T4" fmla="*/ 60 w 80"/>
                <a:gd name="T5" fmla="*/ 9 h 109"/>
                <a:gd name="T6" fmla="*/ 0 w 80"/>
                <a:gd name="T7" fmla="*/ 0 h 109"/>
                <a:gd name="T8" fmla="*/ 0 w 80"/>
                <a:gd name="T9" fmla="*/ 97 h 109"/>
              </a:gdLst>
              <a:ahLst/>
              <a:cxnLst>
                <a:cxn ang="0">
                  <a:pos x="T0" y="T1"/>
                </a:cxn>
                <a:cxn ang="0">
                  <a:pos x="T2" y="T3"/>
                </a:cxn>
                <a:cxn ang="0">
                  <a:pos x="T4" y="T5"/>
                </a:cxn>
                <a:cxn ang="0">
                  <a:pos x="T6" y="T7"/>
                </a:cxn>
                <a:cxn ang="0">
                  <a:pos x="T8" y="T9"/>
                </a:cxn>
              </a:cxnLst>
              <a:rect l="0" t="0" r="r" b="b"/>
              <a:pathLst>
                <a:path w="80" h="109">
                  <a:moveTo>
                    <a:pt x="0" y="97"/>
                  </a:moveTo>
                  <a:cubicBezTo>
                    <a:pt x="28" y="95"/>
                    <a:pt x="31" y="93"/>
                    <a:pt x="55" y="109"/>
                  </a:cubicBezTo>
                  <a:cubicBezTo>
                    <a:pt x="72" y="92"/>
                    <a:pt x="80" y="59"/>
                    <a:pt x="60" y="9"/>
                  </a:cubicBezTo>
                  <a:cubicBezTo>
                    <a:pt x="0" y="0"/>
                    <a:pt x="0" y="0"/>
                    <a:pt x="0" y="0"/>
                  </a:cubicBezTo>
                  <a:lnTo>
                    <a:pt x="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8" name="Freeform 58">
              <a:extLst>
                <a:ext uri="{FF2B5EF4-FFF2-40B4-BE49-F238E27FC236}">
                  <a16:creationId xmlns:a16="http://schemas.microsoft.com/office/drawing/2014/main" id="{02A1243E-594E-184F-9349-1E099D51F9B8}"/>
                </a:ext>
              </a:extLst>
            </p:cNvPr>
            <p:cNvSpPr>
              <a:spLocks/>
            </p:cNvSpPr>
            <p:nvPr/>
          </p:nvSpPr>
          <p:spPr bwMode="auto">
            <a:xfrm>
              <a:off x="3933826" y="5826125"/>
              <a:ext cx="93663" cy="155575"/>
            </a:xfrm>
            <a:custGeom>
              <a:avLst/>
              <a:gdLst>
                <a:gd name="T0" fmla="*/ 17 w 29"/>
                <a:gd name="T1" fmla="*/ 7 h 49"/>
                <a:gd name="T2" fmla="*/ 3 w 29"/>
                <a:gd name="T3" fmla="*/ 27 h 49"/>
                <a:gd name="T4" fmla="*/ 14 w 29"/>
                <a:gd name="T5" fmla="*/ 42 h 49"/>
                <a:gd name="T6" fmla="*/ 17 w 29"/>
                <a:gd name="T7" fmla="*/ 7 h 49"/>
              </a:gdLst>
              <a:ahLst/>
              <a:cxnLst>
                <a:cxn ang="0">
                  <a:pos x="T0" y="T1"/>
                </a:cxn>
                <a:cxn ang="0">
                  <a:pos x="T2" y="T3"/>
                </a:cxn>
                <a:cxn ang="0">
                  <a:pos x="T4" y="T5"/>
                </a:cxn>
                <a:cxn ang="0">
                  <a:pos x="T6" y="T7"/>
                </a:cxn>
              </a:cxnLst>
              <a:rect l="0" t="0" r="r" b="b"/>
              <a:pathLst>
                <a:path w="29" h="49">
                  <a:moveTo>
                    <a:pt x="17" y="7"/>
                  </a:moveTo>
                  <a:cubicBezTo>
                    <a:pt x="0" y="0"/>
                    <a:pt x="0" y="16"/>
                    <a:pt x="3" y="27"/>
                  </a:cubicBezTo>
                  <a:cubicBezTo>
                    <a:pt x="5" y="34"/>
                    <a:pt x="9" y="39"/>
                    <a:pt x="14" y="42"/>
                  </a:cubicBezTo>
                  <a:cubicBezTo>
                    <a:pt x="29" y="49"/>
                    <a:pt x="12" y="15"/>
                    <a:pt x="17"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9" name="Freeform 59">
              <a:extLst>
                <a:ext uri="{FF2B5EF4-FFF2-40B4-BE49-F238E27FC236}">
                  <a16:creationId xmlns:a16="http://schemas.microsoft.com/office/drawing/2014/main" id="{63D9AC6F-D8EB-9741-96AC-256DED03A2A6}"/>
                </a:ext>
              </a:extLst>
            </p:cNvPr>
            <p:cNvSpPr>
              <a:spLocks/>
            </p:cNvSpPr>
            <p:nvPr/>
          </p:nvSpPr>
          <p:spPr bwMode="auto">
            <a:xfrm>
              <a:off x="3949701" y="5854700"/>
              <a:ext cx="36513" cy="92075"/>
            </a:xfrm>
            <a:custGeom>
              <a:avLst/>
              <a:gdLst>
                <a:gd name="T0" fmla="*/ 4 w 11"/>
                <a:gd name="T1" fmla="*/ 0 h 29"/>
                <a:gd name="T2" fmla="*/ 7 w 11"/>
                <a:gd name="T3" fmla="*/ 0 h 29"/>
                <a:gd name="T4" fmla="*/ 9 w 11"/>
                <a:gd name="T5" fmla="*/ 17 h 29"/>
                <a:gd name="T6" fmla="*/ 11 w 11"/>
                <a:gd name="T7" fmla="*/ 29 h 29"/>
                <a:gd name="T8" fmla="*/ 6 w 11"/>
                <a:gd name="T9" fmla="*/ 24 h 29"/>
                <a:gd name="T10" fmla="*/ 2 w 11"/>
                <a:gd name="T11" fmla="*/ 17 h 29"/>
                <a:gd name="T12" fmla="*/ 1 w 11"/>
                <a:gd name="T13" fmla="*/ 6 h 29"/>
                <a:gd name="T14" fmla="*/ 2 w 11"/>
                <a:gd name="T15" fmla="*/ 1 h 29"/>
                <a:gd name="T16" fmla="*/ 4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4" y="0"/>
                  </a:moveTo>
                  <a:cubicBezTo>
                    <a:pt x="5" y="0"/>
                    <a:pt x="6" y="0"/>
                    <a:pt x="7" y="0"/>
                  </a:cubicBezTo>
                  <a:cubicBezTo>
                    <a:pt x="6" y="5"/>
                    <a:pt x="8" y="11"/>
                    <a:pt x="9" y="17"/>
                  </a:cubicBezTo>
                  <a:cubicBezTo>
                    <a:pt x="10" y="22"/>
                    <a:pt x="11" y="27"/>
                    <a:pt x="11" y="29"/>
                  </a:cubicBezTo>
                  <a:cubicBezTo>
                    <a:pt x="10" y="29"/>
                    <a:pt x="6" y="25"/>
                    <a:pt x="6" y="24"/>
                  </a:cubicBezTo>
                  <a:cubicBezTo>
                    <a:pt x="4" y="22"/>
                    <a:pt x="3" y="20"/>
                    <a:pt x="2" y="17"/>
                  </a:cubicBezTo>
                  <a:cubicBezTo>
                    <a:pt x="1" y="13"/>
                    <a:pt x="0" y="9"/>
                    <a:pt x="1" y="6"/>
                  </a:cubicBezTo>
                  <a:cubicBezTo>
                    <a:pt x="1" y="4"/>
                    <a:pt x="1" y="2"/>
                    <a:pt x="2" y="1"/>
                  </a:cubicBezTo>
                  <a:cubicBezTo>
                    <a:pt x="2" y="1"/>
                    <a:pt x="3" y="0"/>
                    <a:pt x="4"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0" name="Freeform 60">
              <a:extLst>
                <a:ext uri="{FF2B5EF4-FFF2-40B4-BE49-F238E27FC236}">
                  <a16:creationId xmlns:a16="http://schemas.microsoft.com/office/drawing/2014/main" id="{34693D42-AF6F-DE4D-B700-EF4AB73934DE}"/>
                </a:ext>
              </a:extLst>
            </p:cNvPr>
            <p:cNvSpPr>
              <a:spLocks/>
            </p:cNvSpPr>
            <p:nvPr/>
          </p:nvSpPr>
          <p:spPr bwMode="auto">
            <a:xfrm>
              <a:off x="4237038" y="5826125"/>
              <a:ext cx="92075" cy="155575"/>
            </a:xfrm>
            <a:custGeom>
              <a:avLst/>
              <a:gdLst>
                <a:gd name="T0" fmla="*/ 12 w 29"/>
                <a:gd name="T1" fmla="*/ 7 h 49"/>
                <a:gd name="T2" fmla="*/ 26 w 29"/>
                <a:gd name="T3" fmla="*/ 27 h 49"/>
                <a:gd name="T4" fmla="*/ 15 w 29"/>
                <a:gd name="T5" fmla="*/ 42 h 49"/>
                <a:gd name="T6" fmla="*/ 12 w 29"/>
                <a:gd name="T7" fmla="*/ 7 h 49"/>
              </a:gdLst>
              <a:ahLst/>
              <a:cxnLst>
                <a:cxn ang="0">
                  <a:pos x="T0" y="T1"/>
                </a:cxn>
                <a:cxn ang="0">
                  <a:pos x="T2" y="T3"/>
                </a:cxn>
                <a:cxn ang="0">
                  <a:pos x="T4" y="T5"/>
                </a:cxn>
                <a:cxn ang="0">
                  <a:pos x="T6" y="T7"/>
                </a:cxn>
              </a:cxnLst>
              <a:rect l="0" t="0" r="r" b="b"/>
              <a:pathLst>
                <a:path w="29" h="49">
                  <a:moveTo>
                    <a:pt x="12" y="7"/>
                  </a:moveTo>
                  <a:cubicBezTo>
                    <a:pt x="29" y="0"/>
                    <a:pt x="29" y="16"/>
                    <a:pt x="26" y="27"/>
                  </a:cubicBezTo>
                  <a:cubicBezTo>
                    <a:pt x="24" y="34"/>
                    <a:pt x="20" y="39"/>
                    <a:pt x="15" y="42"/>
                  </a:cubicBezTo>
                  <a:cubicBezTo>
                    <a:pt x="0" y="49"/>
                    <a:pt x="17" y="15"/>
                    <a:pt x="12"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1" name="Freeform 61">
              <a:extLst>
                <a:ext uri="{FF2B5EF4-FFF2-40B4-BE49-F238E27FC236}">
                  <a16:creationId xmlns:a16="http://schemas.microsoft.com/office/drawing/2014/main" id="{458C39F6-0237-AE4D-8113-43EB6FBB9551}"/>
                </a:ext>
              </a:extLst>
            </p:cNvPr>
            <p:cNvSpPr>
              <a:spLocks/>
            </p:cNvSpPr>
            <p:nvPr/>
          </p:nvSpPr>
          <p:spPr bwMode="auto">
            <a:xfrm>
              <a:off x="4278313" y="5854700"/>
              <a:ext cx="34925" cy="92075"/>
            </a:xfrm>
            <a:custGeom>
              <a:avLst/>
              <a:gdLst>
                <a:gd name="T0" fmla="*/ 7 w 11"/>
                <a:gd name="T1" fmla="*/ 0 h 29"/>
                <a:gd name="T2" fmla="*/ 4 w 11"/>
                <a:gd name="T3" fmla="*/ 0 h 29"/>
                <a:gd name="T4" fmla="*/ 2 w 11"/>
                <a:gd name="T5" fmla="*/ 17 h 29"/>
                <a:gd name="T6" fmla="*/ 0 w 11"/>
                <a:gd name="T7" fmla="*/ 29 h 29"/>
                <a:gd name="T8" fmla="*/ 5 w 11"/>
                <a:gd name="T9" fmla="*/ 24 h 29"/>
                <a:gd name="T10" fmla="*/ 9 w 11"/>
                <a:gd name="T11" fmla="*/ 17 h 29"/>
                <a:gd name="T12" fmla="*/ 10 w 11"/>
                <a:gd name="T13" fmla="*/ 6 h 29"/>
                <a:gd name="T14" fmla="*/ 9 w 11"/>
                <a:gd name="T15" fmla="*/ 1 h 29"/>
                <a:gd name="T16" fmla="*/ 7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7" y="0"/>
                  </a:moveTo>
                  <a:cubicBezTo>
                    <a:pt x="6" y="0"/>
                    <a:pt x="5" y="0"/>
                    <a:pt x="4" y="0"/>
                  </a:cubicBezTo>
                  <a:cubicBezTo>
                    <a:pt x="5" y="5"/>
                    <a:pt x="3" y="11"/>
                    <a:pt x="2" y="17"/>
                  </a:cubicBezTo>
                  <a:cubicBezTo>
                    <a:pt x="1" y="22"/>
                    <a:pt x="0" y="27"/>
                    <a:pt x="0" y="29"/>
                  </a:cubicBezTo>
                  <a:cubicBezTo>
                    <a:pt x="1" y="29"/>
                    <a:pt x="5" y="25"/>
                    <a:pt x="5" y="24"/>
                  </a:cubicBezTo>
                  <a:cubicBezTo>
                    <a:pt x="7" y="22"/>
                    <a:pt x="8" y="20"/>
                    <a:pt x="9" y="17"/>
                  </a:cubicBezTo>
                  <a:cubicBezTo>
                    <a:pt x="10" y="13"/>
                    <a:pt x="11" y="9"/>
                    <a:pt x="10" y="6"/>
                  </a:cubicBezTo>
                  <a:cubicBezTo>
                    <a:pt x="10" y="4"/>
                    <a:pt x="10" y="2"/>
                    <a:pt x="9" y="1"/>
                  </a:cubicBezTo>
                  <a:cubicBezTo>
                    <a:pt x="8" y="1"/>
                    <a:pt x="8" y="0"/>
                    <a:pt x="7"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2" name="Freeform 62">
              <a:extLst>
                <a:ext uri="{FF2B5EF4-FFF2-40B4-BE49-F238E27FC236}">
                  <a16:creationId xmlns:a16="http://schemas.microsoft.com/office/drawing/2014/main" id="{A09A6AA4-AE7B-2145-965E-C6498EFB5421}"/>
                </a:ext>
              </a:extLst>
            </p:cNvPr>
            <p:cNvSpPr>
              <a:spLocks/>
            </p:cNvSpPr>
            <p:nvPr/>
          </p:nvSpPr>
          <p:spPr bwMode="auto">
            <a:xfrm>
              <a:off x="3949701" y="5664200"/>
              <a:ext cx="363538" cy="439738"/>
            </a:xfrm>
            <a:custGeom>
              <a:avLst/>
              <a:gdLst>
                <a:gd name="T0" fmla="*/ 38 w 114"/>
                <a:gd name="T1" fmla="*/ 0 h 138"/>
                <a:gd name="T2" fmla="*/ 76 w 114"/>
                <a:gd name="T3" fmla="*/ 0 h 138"/>
                <a:gd name="T4" fmla="*/ 111 w 114"/>
                <a:gd name="T5" fmla="*/ 35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5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5"/>
                  </a:cubicBezTo>
                  <a:cubicBezTo>
                    <a:pt x="104" y="84"/>
                    <a:pt x="104" y="84"/>
                    <a:pt x="104" y="84"/>
                  </a:cubicBezTo>
                  <a:cubicBezTo>
                    <a:pt x="102" y="98"/>
                    <a:pt x="96" y="112"/>
                    <a:pt x="88" y="122"/>
                  </a:cubicBezTo>
                  <a:cubicBezTo>
                    <a:pt x="81" y="132"/>
                    <a:pt x="72" y="138"/>
                    <a:pt x="57" y="138"/>
                  </a:cubicBezTo>
                  <a:cubicBezTo>
                    <a:pt x="57" y="138"/>
                    <a:pt x="57" y="138"/>
                    <a:pt x="57" y="138"/>
                  </a:cubicBezTo>
                  <a:cubicBezTo>
                    <a:pt x="42" y="138"/>
                    <a:pt x="33" y="132"/>
                    <a:pt x="26" y="122"/>
                  </a:cubicBezTo>
                  <a:cubicBezTo>
                    <a:pt x="17" y="111"/>
                    <a:pt x="12" y="97"/>
                    <a:pt x="10" y="84"/>
                  </a:cubicBezTo>
                  <a:cubicBezTo>
                    <a:pt x="3" y="35"/>
                    <a:pt x="3" y="35"/>
                    <a:pt x="3" y="35"/>
                  </a:cubicBezTo>
                  <a:cubicBezTo>
                    <a:pt x="0" y="16"/>
                    <a:pt x="19" y="0"/>
                    <a:pt x="38" y="0"/>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3" name="Freeform 63">
              <a:extLst>
                <a:ext uri="{FF2B5EF4-FFF2-40B4-BE49-F238E27FC236}">
                  <a16:creationId xmlns:a16="http://schemas.microsoft.com/office/drawing/2014/main" id="{84667BB0-C248-D641-8EEF-11640E03FB37}"/>
                </a:ext>
              </a:extLst>
            </p:cNvPr>
            <p:cNvSpPr>
              <a:spLocks/>
            </p:cNvSpPr>
            <p:nvPr/>
          </p:nvSpPr>
          <p:spPr bwMode="auto">
            <a:xfrm>
              <a:off x="3819526" y="6157913"/>
              <a:ext cx="625475" cy="690563"/>
            </a:xfrm>
            <a:custGeom>
              <a:avLst/>
              <a:gdLst>
                <a:gd name="T0" fmla="*/ 26 w 196"/>
                <a:gd name="T1" fmla="*/ 204 h 217"/>
                <a:gd name="T2" fmla="*/ 0 w 196"/>
                <a:gd name="T3" fmla="*/ 23 h 217"/>
                <a:gd name="T4" fmla="*/ 60 w 196"/>
                <a:gd name="T5" fmla="*/ 0 h 217"/>
                <a:gd name="T6" fmla="*/ 98 w 196"/>
                <a:gd name="T7" fmla="*/ 75 h 217"/>
                <a:gd name="T8" fmla="*/ 136 w 196"/>
                <a:gd name="T9" fmla="*/ 0 h 217"/>
                <a:gd name="T10" fmla="*/ 196 w 196"/>
                <a:gd name="T11" fmla="*/ 23 h 217"/>
                <a:gd name="T12" fmla="*/ 170 w 196"/>
                <a:gd name="T13" fmla="*/ 205 h 217"/>
                <a:gd name="T14" fmla="*/ 99 w 196"/>
                <a:gd name="T15" fmla="*/ 217 h 217"/>
                <a:gd name="T16" fmla="*/ 99 w 196"/>
                <a:gd name="T17" fmla="*/ 217 h 217"/>
                <a:gd name="T18" fmla="*/ 26 w 196"/>
                <a:gd name="T19" fmla="*/ 20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17">
                  <a:moveTo>
                    <a:pt x="26" y="204"/>
                  </a:moveTo>
                  <a:cubicBezTo>
                    <a:pt x="21" y="154"/>
                    <a:pt x="6" y="63"/>
                    <a:pt x="0" y="23"/>
                  </a:cubicBezTo>
                  <a:cubicBezTo>
                    <a:pt x="21" y="12"/>
                    <a:pt x="38" y="6"/>
                    <a:pt x="60" y="0"/>
                  </a:cubicBezTo>
                  <a:cubicBezTo>
                    <a:pt x="98" y="75"/>
                    <a:pt x="98" y="75"/>
                    <a:pt x="98" y="75"/>
                  </a:cubicBezTo>
                  <a:cubicBezTo>
                    <a:pt x="136" y="0"/>
                    <a:pt x="136" y="0"/>
                    <a:pt x="136" y="0"/>
                  </a:cubicBezTo>
                  <a:cubicBezTo>
                    <a:pt x="158" y="6"/>
                    <a:pt x="175" y="12"/>
                    <a:pt x="196" y="23"/>
                  </a:cubicBezTo>
                  <a:cubicBezTo>
                    <a:pt x="190" y="63"/>
                    <a:pt x="175" y="155"/>
                    <a:pt x="170" y="205"/>
                  </a:cubicBezTo>
                  <a:cubicBezTo>
                    <a:pt x="148" y="212"/>
                    <a:pt x="124" y="217"/>
                    <a:pt x="99" y="217"/>
                  </a:cubicBezTo>
                  <a:cubicBezTo>
                    <a:pt x="99" y="217"/>
                    <a:pt x="99" y="217"/>
                    <a:pt x="99" y="217"/>
                  </a:cubicBezTo>
                  <a:cubicBezTo>
                    <a:pt x="73" y="217"/>
                    <a:pt x="49" y="212"/>
                    <a:pt x="26" y="20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4" name="Freeform 64">
              <a:extLst>
                <a:ext uri="{FF2B5EF4-FFF2-40B4-BE49-F238E27FC236}">
                  <a16:creationId xmlns:a16="http://schemas.microsoft.com/office/drawing/2014/main" id="{68777A08-A4B2-034F-8E6F-AF002955D49A}"/>
                </a:ext>
              </a:extLst>
            </p:cNvPr>
            <p:cNvSpPr>
              <a:spLocks/>
            </p:cNvSpPr>
            <p:nvPr/>
          </p:nvSpPr>
          <p:spPr bwMode="auto">
            <a:xfrm>
              <a:off x="3995738" y="6157913"/>
              <a:ext cx="273050" cy="269875"/>
            </a:xfrm>
            <a:custGeom>
              <a:avLst/>
              <a:gdLst>
                <a:gd name="T0" fmla="*/ 0 w 86"/>
                <a:gd name="T1" fmla="*/ 1 h 85"/>
                <a:gd name="T2" fmla="*/ 5 w 86"/>
                <a:gd name="T3" fmla="*/ 0 h 85"/>
                <a:gd name="T4" fmla="*/ 43 w 86"/>
                <a:gd name="T5" fmla="*/ 75 h 85"/>
                <a:gd name="T6" fmla="*/ 81 w 86"/>
                <a:gd name="T7" fmla="*/ 0 h 85"/>
                <a:gd name="T8" fmla="*/ 86 w 86"/>
                <a:gd name="T9" fmla="*/ 1 h 85"/>
                <a:gd name="T10" fmla="*/ 47 w 86"/>
                <a:gd name="T11" fmla="*/ 77 h 85"/>
                <a:gd name="T12" fmla="*/ 43 w 86"/>
                <a:gd name="T13" fmla="*/ 85 h 85"/>
                <a:gd name="T14" fmla="*/ 39 w 86"/>
                <a:gd name="T15" fmla="*/ 77 h 85"/>
                <a:gd name="T16" fmla="*/ 0 w 86"/>
                <a:gd name="T17" fmla="*/ 1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 h="85">
                  <a:moveTo>
                    <a:pt x="0" y="1"/>
                  </a:moveTo>
                  <a:cubicBezTo>
                    <a:pt x="2" y="1"/>
                    <a:pt x="3" y="0"/>
                    <a:pt x="5" y="0"/>
                  </a:cubicBezTo>
                  <a:cubicBezTo>
                    <a:pt x="43" y="75"/>
                    <a:pt x="43" y="75"/>
                    <a:pt x="43" y="75"/>
                  </a:cubicBezTo>
                  <a:cubicBezTo>
                    <a:pt x="81" y="0"/>
                    <a:pt x="81" y="0"/>
                    <a:pt x="81" y="0"/>
                  </a:cubicBezTo>
                  <a:cubicBezTo>
                    <a:pt x="83" y="0"/>
                    <a:pt x="84" y="1"/>
                    <a:pt x="86" y="1"/>
                  </a:cubicBezTo>
                  <a:cubicBezTo>
                    <a:pt x="47" y="77"/>
                    <a:pt x="47" y="77"/>
                    <a:pt x="47" y="77"/>
                  </a:cubicBezTo>
                  <a:cubicBezTo>
                    <a:pt x="43" y="85"/>
                    <a:pt x="43" y="85"/>
                    <a:pt x="43" y="85"/>
                  </a:cubicBezTo>
                  <a:cubicBezTo>
                    <a:pt x="39" y="77"/>
                    <a:pt x="39" y="77"/>
                    <a:pt x="39" y="77"/>
                  </a:cubicBezTo>
                  <a:cubicBezTo>
                    <a:pt x="0" y="1"/>
                    <a:pt x="0" y="1"/>
                    <a:pt x="0" y="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5" name="Freeform 65">
              <a:extLst>
                <a:ext uri="{FF2B5EF4-FFF2-40B4-BE49-F238E27FC236}">
                  <a16:creationId xmlns:a16="http://schemas.microsoft.com/office/drawing/2014/main" id="{AEE02838-8D4A-8F4C-A599-D6EAFDF58B0E}"/>
                </a:ext>
              </a:extLst>
            </p:cNvPr>
            <p:cNvSpPr>
              <a:spLocks/>
            </p:cNvSpPr>
            <p:nvPr/>
          </p:nvSpPr>
          <p:spPr bwMode="auto">
            <a:xfrm>
              <a:off x="3914776" y="5568950"/>
              <a:ext cx="434975" cy="368300"/>
            </a:xfrm>
            <a:custGeom>
              <a:avLst/>
              <a:gdLst>
                <a:gd name="T0" fmla="*/ 68 w 136"/>
                <a:gd name="T1" fmla="*/ 71 h 116"/>
                <a:gd name="T2" fmla="*/ 53 w 136"/>
                <a:gd name="T3" fmla="*/ 70 h 116"/>
                <a:gd name="T4" fmla="*/ 52 w 136"/>
                <a:gd name="T5" fmla="*/ 41 h 116"/>
                <a:gd name="T6" fmla="*/ 45 w 136"/>
                <a:gd name="T7" fmla="*/ 69 h 116"/>
                <a:gd name="T8" fmla="*/ 27 w 136"/>
                <a:gd name="T9" fmla="*/ 69 h 116"/>
                <a:gd name="T10" fmla="*/ 21 w 136"/>
                <a:gd name="T11" fmla="*/ 116 h 116"/>
                <a:gd name="T12" fmla="*/ 33 w 136"/>
                <a:gd name="T13" fmla="*/ 14 h 116"/>
                <a:gd name="T14" fmla="*/ 103 w 136"/>
                <a:gd name="T15" fmla="*/ 14 h 116"/>
                <a:gd name="T16" fmla="*/ 115 w 136"/>
                <a:gd name="T17" fmla="*/ 116 h 116"/>
                <a:gd name="T18" fmla="*/ 109 w 136"/>
                <a:gd name="T19" fmla="*/ 69 h 116"/>
                <a:gd name="T20" fmla="*/ 68 w 136"/>
                <a:gd name="T21" fmla="*/ 7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6" h="116">
                  <a:moveTo>
                    <a:pt x="68" y="71"/>
                  </a:moveTo>
                  <a:cubicBezTo>
                    <a:pt x="62" y="71"/>
                    <a:pt x="58" y="71"/>
                    <a:pt x="53" y="70"/>
                  </a:cubicBezTo>
                  <a:cubicBezTo>
                    <a:pt x="50" y="62"/>
                    <a:pt x="49" y="54"/>
                    <a:pt x="52" y="41"/>
                  </a:cubicBezTo>
                  <a:cubicBezTo>
                    <a:pt x="52" y="41"/>
                    <a:pt x="44" y="53"/>
                    <a:pt x="45" y="69"/>
                  </a:cubicBezTo>
                  <a:cubicBezTo>
                    <a:pt x="39" y="67"/>
                    <a:pt x="33" y="70"/>
                    <a:pt x="27" y="69"/>
                  </a:cubicBezTo>
                  <a:cubicBezTo>
                    <a:pt x="21" y="79"/>
                    <a:pt x="20" y="97"/>
                    <a:pt x="21" y="116"/>
                  </a:cubicBezTo>
                  <a:cubicBezTo>
                    <a:pt x="0" y="78"/>
                    <a:pt x="7" y="34"/>
                    <a:pt x="33" y="14"/>
                  </a:cubicBezTo>
                  <a:cubicBezTo>
                    <a:pt x="53" y="0"/>
                    <a:pt x="83" y="0"/>
                    <a:pt x="103" y="14"/>
                  </a:cubicBezTo>
                  <a:cubicBezTo>
                    <a:pt x="128" y="33"/>
                    <a:pt x="136" y="78"/>
                    <a:pt x="115" y="116"/>
                  </a:cubicBezTo>
                  <a:cubicBezTo>
                    <a:pt x="116" y="97"/>
                    <a:pt x="115" y="79"/>
                    <a:pt x="109" y="69"/>
                  </a:cubicBezTo>
                  <a:cubicBezTo>
                    <a:pt x="96" y="72"/>
                    <a:pt x="82" y="71"/>
                    <a:pt x="68" y="71"/>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46" name="Oval Callout 14">
            <a:extLst>
              <a:ext uri="{FF2B5EF4-FFF2-40B4-BE49-F238E27FC236}">
                <a16:creationId xmlns:a16="http://schemas.microsoft.com/office/drawing/2014/main" id="{9A8206ED-4558-8444-BF6A-97F3B5AF7B2A}"/>
              </a:ext>
            </a:extLst>
          </p:cNvPr>
          <p:cNvSpPr/>
          <p:nvPr/>
        </p:nvSpPr>
        <p:spPr>
          <a:xfrm>
            <a:off x="1902090" y="4598009"/>
            <a:ext cx="9096110" cy="1140182"/>
          </a:xfrm>
          <a:prstGeom prst="wedgeRectCallout">
            <a:avLst>
              <a:gd name="adj1" fmla="val -56028"/>
              <a:gd name="adj2" fmla="val -27617"/>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A "welcome tour" by nurse in charge with other people who were redeployed, to look at a dummy person in a bed, try out suctioning, look at central line, try pressing buttons on ventilator not connected to a real person, time to ask questions in front of other new people</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Band 5 redeployed SALT, NCL</a:t>
            </a:r>
          </a:p>
        </p:txBody>
      </p:sp>
      <p:grpSp>
        <p:nvGrpSpPr>
          <p:cNvPr id="48" name="Group 47">
            <a:extLst>
              <a:ext uri="{FF2B5EF4-FFF2-40B4-BE49-F238E27FC236}">
                <a16:creationId xmlns:a16="http://schemas.microsoft.com/office/drawing/2014/main" id="{5D88955A-D990-8C47-8AB5-23E8F474955B}"/>
              </a:ext>
            </a:extLst>
          </p:cNvPr>
          <p:cNvGrpSpPr>
            <a:grpSpLocks noChangeAspect="1"/>
          </p:cNvGrpSpPr>
          <p:nvPr/>
        </p:nvGrpSpPr>
        <p:grpSpPr>
          <a:xfrm>
            <a:off x="705486" y="2263878"/>
            <a:ext cx="836631" cy="835759"/>
            <a:chOff x="5069815" y="1676599"/>
            <a:chExt cx="788060" cy="787236"/>
          </a:xfrm>
        </p:grpSpPr>
        <p:sp>
          <p:nvSpPr>
            <p:cNvPr id="49" name="Oval 895">
              <a:extLst>
                <a:ext uri="{FF2B5EF4-FFF2-40B4-BE49-F238E27FC236}">
                  <a16:creationId xmlns:a16="http://schemas.microsoft.com/office/drawing/2014/main" id="{ED7D9E68-2677-8440-A565-900869EBEA56}"/>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50" name="Freeform 709">
              <a:extLst>
                <a:ext uri="{FF2B5EF4-FFF2-40B4-BE49-F238E27FC236}">
                  <a16:creationId xmlns:a16="http://schemas.microsoft.com/office/drawing/2014/main" id="{8B1F0A8B-3660-A04C-B7B6-C29F9B06E567}"/>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1" name="Freeform 710">
              <a:extLst>
                <a:ext uri="{FF2B5EF4-FFF2-40B4-BE49-F238E27FC236}">
                  <a16:creationId xmlns:a16="http://schemas.microsoft.com/office/drawing/2014/main" id="{353D0372-E556-3241-9C2E-166335BA5293}"/>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2" name="Freeform 711">
              <a:extLst>
                <a:ext uri="{FF2B5EF4-FFF2-40B4-BE49-F238E27FC236}">
                  <a16:creationId xmlns:a16="http://schemas.microsoft.com/office/drawing/2014/main" id="{38E92387-9CC6-BC4D-A597-63DA5E0DDC40}"/>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3" name="Freeform 712">
              <a:extLst>
                <a:ext uri="{FF2B5EF4-FFF2-40B4-BE49-F238E27FC236}">
                  <a16:creationId xmlns:a16="http://schemas.microsoft.com/office/drawing/2014/main" id="{026636F7-9332-3F4A-A077-70055F4CA8CC}"/>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4" name="Freeform 713">
              <a:extLst>
                <a:ext uri="{FF2B5EF4-FFF2-40B4-BE49-F238E27FC236}">
                  <a16:creationId xmlns:a16="http://schemas.microsoft.com/office/drawing/2014/main" id="{23EDC51F-F4CA-284B-B257-25FD5DE92A91}"/>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5" name="Rectangle 714">
              <a:extLst>
                <a:ext uri="{FF2B5EF4-FFF2-40B4-BE49-F238E27FC236}">
                  <a16:creationId xmlns:a16="http://schemas.microsoft.com/office/drawing/2014/main" id="{EBBEE136-6F95-6B4B-A385-37587A257EA6}"/>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6" name="Freeform 715">
              <a:extLst>
                <a:ext uri="{FF2B5EF4-FFF2-40B4-BE49-F238E27FC236}">
                  <a16:creationId xmlns:a16="http://schemas.microsoft.com/office/drawing/2014/main" id="{019BE5FE-2162-444C-8B2C-7EE9BE109225}"/>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7" name="Freeform 716">
              <a:extLst>
                <a:ext uri="{FF2B5EF4-FFF2-40B4-BE49-F238E27FC236}">
                  <a16:creationId xmlns:a16="http://schemas.microsoft.com/office/drawing/2014/main" id="{79A0DFA0-66E2-3B4A-810D-8DFD1C0FD361}"/>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8" name="Freeform 717">
              <a:extLst>
                <a:ext uri="{FF2B5EF4-FFF2-40B4-BE49-F238E27FC236}">
                  <a16:creationId xmlns:a16="http://schemas.microsoft.com/office/drawing/2014/main" id="{A8C4E3BD-1AB1-4748-89E5-EE2AB5200E0E}"/>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9" name="Freeform 718">
              <a:extLst>
                <a:ext uri="{FF2B5EF4-FFF2-40B4-BE49-F238E27FC236}">
                  <a16:creationId xmlns:a16="http://schemas.microsoft.com/office/drawing/2014/main" id="{1CBADBD9-54B8-9340-B004-769536019F8E}"/>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0" name="Freeform 719">
              <a:extLst>
                <a:ext uri="{FF2B5EF4-FFF2-40B4-BE49-F238E27FC236}">
                  <a16:creationId xmlns:a16="http://schemas.microsoft.com/office/drawing/2014/main" id="{8BF41FCB-4719-D243-A100-1F5BA2E66CBB}"/>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1" name="Freeform 720">
              <a:extLst>
                <a:ext uri="{FF2B5EF4-FFF2-40B4-BE49-F238E27FC236}">
                  <a16:creationId xmlns:a16="http://schemas.microsoft.com/office/drawing/2014/main" id="{4A2A2911-135B-224A-80C4-3FD1453AF7AC}"/>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2" name="Freeform 721">
              <a:extLst>
                <a:ext uri="{FF2B5EF4-FFF2-40B4-BE49-F238E27FC236}">
                  <a16:creationId xmlns:a16="http://schemas.microsoft.com/office/drawing/2014/main" id="{19E87CDC-6838-1F41-9C7F-3CA4BF37B687}"/>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3" name="Oval 722">
              <a:extLst>
                <a:ext uri="{FF2B5EF4-FFF2-40B4-BE49-F238E27FC236}">
                  <a16:creationId xmlns:a16="http://schemas.microsoft.com/office/drawing/2014/main" id="{9D6DAF5C-221E-A445-BF4F-5EA63524DF6B}"/>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4" name="Oval 723">
              <a:extLst>
                <a:ext uri="{FF2B5EF4-FFF2-40B4-BE49-F238E27FC236}">
                  <a16:creationId xmlns:a16="http://schemas.microsoft.com/office/drawing/2014/main" id="{54497D54-405A-CA46-A9F8-5BCC498DC277}"/>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5" name="Oval 724">
              <a:extLst>
                <a:ext uri="{FF2B5EF4-FFF2-40B4-BE49-F238E27FC236}">
                  <a16:creationId xmlns:a16="http://schemas.microsoft.com/office/drawing/2014/main" id="{E48ADB61-4E68-B845-91F7-CB744FCA18AC}"/>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6" name="Oval 725">
              <a:extLst>
                <a:ext uri="{FF2B5EF4-FFF2-40B4-BE49-F238E27FC236}">
                  <a16:creationId xmlns:a16="http://schemas.microsoft.com/office/drawing/2014/main" id="{E13B7388-EF1B-814F-A9F1-58CD8F7722F3}"/>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7" name="Freeform 726">
              <a:extLst>
                <a:ext uri="{FF2B5EF4-FFF2-40B4-BE49-F238E27FC236}">
                  <a16:creationId xmlns:a16="http://schemas.microsoft.com/office/drawing/2014/main" id="{4843FC37-9EC7-1C4B-BCA0-68FCF1DFAE06}"/>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8" name="Freeform 727">
              <a:extLst>
                <a:ext uri="{FF2B5EF4-FFF2-40B4-BE49-F238E27FC236}">
                  <a16:creationId xmlns:a16="http://schemas.microsoft.com/office/drawing/2014/main" id="{ADD9764F-7789-8A4D-8A6D-8D10AC916D74}"/>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9" name="Freeform 728">
              <a:extLst>
                <a:ext uri="{FF2B5EF4-FFF2-40B4-BE49-F238E27FC236}">
                  <a16:creationId xmlns:a16="http://schemas.microsoft.com/office/drawing/2014/main" id="{65565C85-7846-8C40-BCE3-B24C18F98DF7}"/>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0" name="Freeform 729">
              <a:extLst>
                <a:ext uri="{FF2B5EF4-FFF2-40B4-BE49-F238E27FC236}">
                  <a16:creationId xmlns:a16="http://schemas.microsoft.com/office/drawing/2014/main" id="{CB43DDA5-FA61-D044-94EB-E73495F3D86D}"/>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1" name="Oval 730">
              <a:extLst>
                <a:ext uri="{FF2B5EF4-FFF2-40B4-BE49-F238E27FC236}">
                  <a16:creationId xmlns:a16="http://schemas.microsoft.com/office/drawing/2014/main" id="{37C32F16-11B1-1945-96FA-D0172396121D}"/>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2" name="Freeform 731">
              <a:extLst>
                <a:ext uri="{FF2B5EF4-FFF2-40B4-BE49-F238E27FC236}">
                  <a16:creationId xmlns:a16="http://schemas.microsoft.com/office/drawing/2014/main" id="{1CD90B71-3745-2440-95FB-6EA6DC1A04CB}"/>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3" name="Freeform 732">
              <a:extLst>
                <a:ext uri="{FF2B5EF4-FFF2-40B4-BE49-F238E27FC236}">
                  <a16:creationId xmlns:a16="http://schemas.microsoft.com/office/drawing/2014/main" id="{32C0748D-6FC4-C646-9614-C499F9134B97}"/>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4" name="Freeform 733">
              <a:extLst>
                <a:ext uri="{FF2B5EF4-FFF2-40B4-BE49-F238E27FC236}">
                  <a16:creationId xmlns:a16="http://schemas.microsoft.com/office/drawing/2014/main" id="{1EE35261-A6DF-114F-908F-C31B2245BA01}"/>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5" name="Freeform 734">
              <a:extLst>
                <a:ext uri="{FF2B5EF4-FFF2-40B4-BE49-F238E27FC236}">
                  <a16:creationId xmlns:a16="http://schemas.microsoft.com/office/drawing/2014/main" id="{8B6F0F0C-645E-5144-8AED-7AB67FD5DE27}"/>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6" name="Freeform 735">
              <a:extLst>
                <a:ext uri="{FF2B5EF4-FFF2-40B4-BE49-F238E27FC236}">
                  <a16:creationId xmlns:a16="http://schemas.microsoft.com/office/drawing/2014/main" id="{83C212C4-1B65-724E-BC98-233DC9D9E046}"/>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22" name="Oval Callout 14">
            <a:extLst>
              <a:ext uri="{FF2B5EF4-FFF2-40B4-BE49-F238E27FC236}">
                <a16:creationId xmlns:a16="http://schemas.microsoft.com/office/drawing/2014/main" id="{633BE68F-4B96-C64E-842D-18B3675310F9}"/>
              </a:ext>
            </a:extLst>
          </p:cNvPr>
          <p:cNvSpPr/>
          <p:nvPr/>
        </p:nvSpPr>
        <p:spPr>
          <a:xfrm>
            <a:off x="1887176" y="2263878"/>
            <a:ext cx="9084350" cy="688024"/>
          </a:xfrm>
          <a:prstGeom prst="wedgeRectCallout">
            <a:avLst>
              <a:gd name="adj1" fmla="val -56310"/>
              <a:gd name="adj2" fmla="val 6959"/>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We had an hour's training before our first shift on how to turn a patient on a ventilator. The rest was training 'on the job'</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Band 7 redeployed SALT, NWL</a:t>
            </a:r>
          </a:p>
        </p:txBody>
      </p:sp>
      <p:grpSp>
        <p:nvGrpSpPr>
          <p:cNvPr id="79" name="Group 78">
            <a:extLst>
              <a:ext uri="{FF2B5EF4-FFF2-40B4-BE49-F238E27FC236}">
                <a16:creationId xmlns:a16="http://schemas.microsoft.com/office/drawing/2014/main" id="{8B99BCB4-1336-7241-97CC-626C67718957}"/>
              </a:ext>
            </a:extLst>
          </p:cNvPr>
          <p:cNvGrpSpPr>
            <a:grpSpLocks noChangeAspect="1"/>
          </p:cNvGrpSpPr>
          <p:nvPr/>
        </p:nvGrpSpPr>
        <p:grpSpPr>
          <a:xfrm>
            <a:off x="767341" y="5760817"/>
            <a:ext cx="836631" cy="835759"/>
            <a:chOff x="5069815" y="1676599"/>
            <a:chExt cx="788060" cy="787236"/>
          </a:xfrm>
        </p:grpSpPr>
        <p:sp>
          <p:nvSpPr>
            <p:cNvPr id="80" name="Oval 895">
              <a:extLst>
                <a:ext uri="{FF2B5EF4-FFF2-40B4-BE49-F238E27FC236}">
                  <a16:creationId xmlns:a16="http://schemas.microsoft.com/office/drawing/2014/main" id="{DF26674E-7F7D-F346-9022-8940BD788063}"/>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81" name="Freeform 709">
              <a:extLst>
                <a:ext uri="{FF2B5EF4-FFF2-40B4-BE49-F238E27FC236}">
                  <a16:creationId xmlns:a16="http://schemas.microsoft.com/office/drawing/2014/main" id="{ACFF5F8B-9A43-2A4B-8EDE-AC502AB069FE}"/>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2" name="Freeform 710">
              <a:extLst>
                <a:ext uri="{FF2B5EF4-FFF2-40B4-BE49-F238E27FC236}">
                  <a16:creationId xmlns:a16="http://schemas.microsoft.com/office/drawing/2014/main" id="{1E0D3793-5919-AC4C-B712-4BA2E4D9AD97}"/>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3" name="Freeform 711">
              <a:extLst>
                <a:ext uri="{FF2B5EF4-FFF2-40B4-BE49-F238E27FC236}">
                  <a16:creationId xmlns:a16="http://schemas.microsoft.com/office/drawing/2014/main" id="{5718B2A2-3DDD-6D47-B159-BDC5D7876CA1}"/>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4" name="Freeform 712">
              <a:extLst>
                <a:ext uri="{FF2B5EF4-FFF2-40B4-BE49-F238E27FC236}">
                  <a16:creationId xmlns:a16="http://schemas.microsoft.com/office/drawing/2014/main" id="{812CFB5A-1158-8548-BB59-ED04F435C80F}"/>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5" name="Freeform 713">
              <a:extLst>
                <a:ext uri="{FF2B5EF4-FFF2-40B4-BE49-F238E27FC236}">
                  <a16:creationId xmlns:a16="http://schemas.microsoft.com/office/drawing/2014/main" id="{DE47529E-C926-FD4A-ACB0-096D6727F928}"/>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6" name="Rectangle 714">
              <a:extLst>
                <a:ext uri="{FF2B5EF4-FFF2-40B4-BE49-F238E27FC236}">
                  <a16:creationId xmlns:a16="http://schemas.microsoft.com/office/drawing/2014/main" id="{45DA588E-9A3C-E042-9C6A-CE69D45E3C4B}"/>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7" name="Freeform 715">
              <a:extLst>
                <a:ext uri="{FF2B5EF4-FFF2-40B4-BE49-F238E27FC236}">
                  <a16:creationId xmlns:a16="http://schemas.microsoft.com/office/drawing/2014/main" id="{AE86396B-EB65-5248-BBEB-A0FE0AA9761A}"/>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8" name="Freeform 716">
              <a:extLst>
                <a:ext uri="{FF2B5EF4-FFF2-40B4-BE49-F238E27FC236}">
                  <a16:creationId xmlns:a16="http://schemas.microsoft.com/office/drawing/2014/main" id="{28156B4B-7BEF-2040-989F-2D45409D2BB1}"/>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9" name="Freeform 717">
              <a:extLst>
                <a:ext uri="{FF2B5EF4-FFF2-40B4-BE49-F238E27FC236}">
                  <a16:creationId xmlns:a16="http://schemas.microsoft.com/office/drawing/2014/main" id="{968E838A-ED36-5946-B4DB-9E5875804F6A}"/>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0" name="Freeform 718">
              <a:extLst>
                <a:ext uri="{FF2B5EF4-FFF2-40B4-BE49-F238E27FC236}">
                  <a16:creationId xmlns:a16="http://schemas.microsoft.com/office/drawing/2014/main" id="{6F4BA594-9CC5-274F-9BFE-FE02788F02F7}"/>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1" name="Freeform 719">
              <a:extLst>
                <a:ext uri="{FF2B5EF4-FFF2-40B4-BE49-F238E27FC236}">
                  <a16:creationId xmlns:a16="http://schemas.microsoft.com/office/drawing/2014/main" id="{0251AAE7-7768-3544-852C-BD7A3C20082B}"/>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2" name="Freeform 720">
              <a:extLst>
                <a:ext uri="{FF2B5EF4-FFF2-40B4-BE49-F238E27FC236}">
                  <a16:creationId xmlns:a16="http://schemas.microsoft.com/office/drawing/2014/main" id="{C6CB07D4-C739-BF4F-BC9A-B00C64B0EE5D}"/>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3" name="Freeform 721">
              <a:extLst>
                <a:ext uri="{FF2B5EF4-FFF2-40B4-BE49-F238E27FC236}">
                  <a16:creationId xmlns:a16="http://schemas.microsoft.com/office/drawing/2014/main" id="{83D5F4A3-7180-4545-8956-9C41C9C33FD3}"/>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4" name="Oval 722">
              <a:extLst>
                <a:ext uri="{FF2B5EF4-FFF2-40B4-BE49-F238E27FC236}">
                  <a16:creationId xmlns:a16="http://schemas.microsoft.com/office/drawing/2014/main" id="{CD884DFA-E16E-E443-B3A2-CA4C770EAC5B}"/>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5" name="Oval 723">
              <a:extLst>
                <a:ext uri="{FF2B5EF4-FFF2-40B4-BE49-F238E27FC236}">
                  <a16:creationId xmlns:a16="http://schemas.microsoft.com/office/drawing/2014/main" id="{F7694FD7-79E5-C54C-B0C7-2A1FBE0E8619}"/>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6" name="Oval 724">
              <a:extLst>
                <a:ext uri="{FF2B5EF4-FFF2-40B4-BE49-F238E27FC236}">
                  <a16:creationId xmlns:a16="http://schemas.microsoft.com/office/drawing/2014/main" id="{1A97DB52-C793-5442-8C68-BA00452C70EE}"/>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7" name="Oval 725">
              <a:extLst>
                <a:ext uri="{FF2B5EF4-FFF2-40B4-BE49-F238E27FC236}">
                  <a16:creationId xmlns:a16="http://schemas.microsoft.com/office/drawing/2014/main" id="{10E73993-AFC5-DD48-8012-3E8CCEB444D0}"/>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8" name="Freeform 726">
              <a:extLst>
                <a:ext uri="{FF2B5EF4-FFF2-40B4-BE49-F238E27FC236}">
                  <a16:creationId xmlns:a16="http://schemas.microsoft.com/office/drawing/2014/main" id="{9060D416-29DA-FA4C-9FE4-2B3F51E9E0D4}"/>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9" name="Freeform 727">
              <a:extLst>
                <a:ext uri="{FF2B5EF4-FFF2-40B4-BE49-F238E27FC236}">
                  <a16:creationId xmlns:a16="http://schemas.microsoft.com/office/drawing/2014/main" id="{6B2FD9A1-D4D3-0E4C-8F9B-C2C7B7DEF7FE}"/>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0" name="Freeform 728">
              <a:extLst>
                <a:ext uri="{FF2B5EF4-FFF2-40B4-BE49-F238E27FC236}">
                  <a16:creationId xmlns:a16="http://schemas.microsoft.com/office/drawing/2014/main" id="{EF6C79B8-C300-E74E-A03C-13EBDCC6D5CD}"/>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1" name="Freeform 729">
              <a:extLst>
                <a:ext uri="{FF2B5EF4-FFF2-40B4-BE49-F238E27FC236}">
                  <a16:creationId xmlns:a16="http://schemas.microsoft.com/office/drawing/2014/main" id="{A5B60932-6E16-FA4B-8420-FAA525551D28}"/>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2" name="Oval 730">
              <a:extLst>
                <a:ext uri="{FF2B5EF4-FFF2-40B4-BE49-F238E27FC236}">
                  <a16:creationId xmlns:a16="http://schemas.microsoft.com/office/drawing/2014/main" id="{3B763804-3A06-CB41-AF71-DB24534B03E0}"/>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3" name="Freeform 731">
              <a:extLst>
                <a:ext uri="{FF2B5EF4-FFF2-40B4-BE49-F238E27FC236}">
                  <a16:creationId xmlns:a16="http://schemas.microsoft.com/office/drawing/2014/main" id="{DEFBBBC3-BB6B-AB41-BC2C-84566671D64C}"/>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4" name="Freeform 732">
              <a:extLst>
                <a:ext uri="{FF2B5EF4-FFF2-40B4-BE49-F238E27FC236}">
                  <a16:creationId xmlns:a16="http://schemas.microsoft.com/office/drawing/2014/main" id="{0F4B6658-3B8B-674C-92D5-D1FE30333667}"/>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5" name="Freeform 733">
              <a:extLst>
                <a:ext uri="{FF2B5EF4-FFF2-40B4-BE49-F238E27FC236}">
                  <a16:creationId xmlns:a16="http://schemas.microsoft.com/office/drawing/2014/main" id="{44450361-E605-5A44-A100-DB5357EB0349}"/>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6" name="Freeform 734">
              <a:extLst>
                <a:ext uri="{FF2B5EF4-FFF2-40B4-BE49-F238E27FC236}">
                  <a16:creationId xmlns:a16="http://schemas.microsoft.com/office/drawing/2014/main" id="{CD918F76-CEBD-8047-97AD-BEDBBF8A1024}"/>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7" name="Freeform 735">
              <a:extLst>
                <a:ext uri="{FF2B5EF4-FFF2-40B4-BE49-F238E27FC236}">
                  <a16:creationId xmlns:a16="http://schemas.microsoft.com/office/drawing/2014/main" id="{D8F9EAC8-FC58-5A42-9E9C-B55F30EFADFD}"/>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78" name="Oval Callout 14">
            <a:extLst>
              <a:ext uri="{FF2B5EF4-FFF2-40B4-BE49-F238E27FC236}">
                <a16:creationId xmlns:a16="http://schemas.microsoft.com/office/drawing/2014/main" id="{9F54AF9A-81CC-EF49-B54D-744F8EC03DAF}"/>
              </a:ext>
            </a:extLst>
          </p:cNvPr>
          <p:cNvSpPr/>
          <p:nvPr/>
        </p:nvSpPr>
        <p:spPr>
          <a:xfrm>
            <a:off x="1907970" y="5908552"/>
            <a:ext cx="9084350" cy="688024"/>
          </a:xfrm>
          <a:prstGeom prst="wedgeRectCallout">
            <a:avLst>
              <a:gd name="adj1" fmla="val -56164"/>
              <a:gd name="adj2" fmla="val -14228"/>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On the job training from nurses and doctors. The induction day was helpful as well but too rushed</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Band 6 redeployed SALT, SWL</a:t>
            </a:r>
          </a:p>
        </p:txBody>
      </p:sp>
    </p:spTree>
    <p:extLst>
      <p:ext uri="{BB962C8B-B14F-4D97-AF65-F5344CB8AC3E}">
        <p14:creationId xmlns:p14="http://schemas.microsoft.com/office/powerpoint/2010/main" val="4197727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Q2: What do you wish you had known more about / had more specific training before you worked in CC?</a:t>
            </a:r>
            <a:br>
              <a:rPr lang="en-US" sz="3200" b="1" dirty="0"/>
            </a:b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graphicFrame>
        <p:nvGraphicFramePr>
          <p:cNvPr id="6" name="Table 4">
            <a:extLst>
              <a:ext uri="{FF2B5EF4-FFF2-40B4-BE49-F238E27FC236}">
                <a16:creationId xmlns:a16="http://schemas.microsoft.com/office/drawing/2014/main" id="{CA76F3D9-206E-8E4A-B43B-5748182EB2CB}"/>
              </a:ext>
            </a:extLst>
          </p:cNvPr>
          <p:cNvGraphicFramePr>
            <a:graphicFrameLocks noGrp="1"/>
          </p:cNvGraphicFramePr>
          <p:nvPr>
            <p:extLst>
              <p:ext uri="{D42A27DB-BD31-4B8C-83A1-F6EECF244321}">
                <p14:modId xmlns:p14="http://schemas.microsoft.com/office/powerpoint/2010/main" val="3701049553"/>
              </p:ext>
            </p:extLst>
          </p:nvPr>
        </p:nvGraphicFramePr>
        <p:xfrm>
          <a:off x="528221" y="1751229"/>
          <a:ext cx="11136969" cy="4104874"/>
        </p:xfrm>
        <a:graphic>
          <a:graphicData uri="http://schemas.openxmlformats.org/drawingml/2006/table">
            <a:tbl>
              <a:tblPr firstRow="1" bandRow="1">
                <a:tableStyleId>{5C22544A-7EE6-4342-B048-85BDC9FD1C3A}</a:tableStyleId>
              </a:tblPr>
              <a:tblGrid>
                <a:gridCol w="4534109">
                  <a:extLst>
                    <a:ext uri="{9D8B030D-6E8A-4147-A177-3AD203B41FA5}">
                      <a16:colId xmlns:a16="http://schemas.microsoft.com/office/drawing/2014/main" val="3846423990"/>
                    </a:ext>
                  </a:extLst>
                </a:gridCol>
                <a:gridCol w="768627">
                  <a:extLst>
                    <a:ext uri="{9D8B030D-6E8A-4147-A177-3AD203B41FA5}">
                      <a16:colId xmlns:a16="http://schemas.microsoft.com/office/drawing/2014/main" val="2122518428"/>
                    </a:ext>
                  </a:extLst>
                </a:gridCol>
                <a:gridCol w="5106099">
                  <a:extLst>
                    <a:ext uri="{9D8B030D-6E8A-4147-A177-3AD203B41FA5}">
                      <a16:colId xmlns:a16="http://schemas.microsoft.com/office/drawing/2014/main" val="2365030933"/>
                    </a:ext>
                  </a:extLst>
                </a:gridCol>
                <a:gridCol w="728134">
                  <a:extLst>
                    <a:ext uri="{9D8B030D-6E8A-4147-A177-3AD203B41FA5}">
                      <a16:colId xmlns:a16="http://schemas.microsoft.com/office/drawing/2014/main" val="2685137121"/>
                    </a:ext>
                  </a:extLst>
                </a:gridCol>
              </a:tblGrid>
              <a:tr h="351911">
                <a:tc gridSpan="2">
                  <a:txBody>
                    <a:bodyPr/>
                    <a:lstStyle/>
                    <a:p>
                      <a:pPr algn="ctr"/>
                      <a:r>
                        <a:rPr lang="en-GB" dirty="0"/>
                        <a:t>ICU Skills and Knowledge</a:t>
                      </a:r>
                    </a:p>
                  </a:txBody>
                  <a:tcPr/>
                </a:tc>
                <a:tc hMerge="1">
                  <a:txBody>
                    <a:bodyPr/>
                    <a:lstStyle/>
                    <a:p>
                      <a:endParaRPr lang="en-GB" dirty="0"/>
                    </a:p>
                  </a:txBody>
                  <a:tcPr/>
                </a:tc>
                <a:tc gridSpan="2">
                  <a:txBody>
                    <a:bodyPr/>
                    <a:lstStyle/>
                    <a:p>
                      <a:pPr algn="ctr"/>
                      <a:r>
                        <a:rPr lang="en-GB" dirty="0"/>
                        <a:t>Other</a:t>
                      </a:r>
                    </a:p>
                  </a:txBody>
                  <a:tcPr/>
                </a:tc>
                <a:tc hMerge="1">
                  <a:txBody>
                    <a:bodyPr/>
                    <a:lstStyle/>
                    <a:p>
                      <a:endParaRPr lang="en-GB" dirty="0"/>
                    </a:p>
                  </a:txBody>
                  <a:tcPr/>
                </a:tc>
                <a:extLst>
                  <a:ext uri="{0D108BD9-81ED-4DB2-BD59-A6C34878D82A}">
                    <a16:rowId xmlns:a16="http://schemas.microsoft.com/office/drawing/2014/main" val="2670054699"/>
                  </a:ext>
                </a:extLst>
              </a:tr>
              <a:tr h="410365">
                <a:tc>
                  <a:txBody>
                    <a:bodyPr/>
                    <a:lstStyle/>
                    <a:p>
                      <a:pPr marL="0" algn="l" defTabSz="1073084" rtl="0" eaLnBrk="1" fontAlgn="b" latinLnBrk="0" hangingPunct="1"/>
                      <a:r>
                        <a:rPr lang="en-GB" sz="2112" kern="1200" dirty="0">
                          <a:solidFill>
                            <a:schemeClr val="dk1"/>
                          </a:solidFill>
                          <a:latin typeface="+mn-lt"/>
                          <a:ea typeface="+mn-ea"/>
                          <a:cs typeface="+mn-cs"/>
                        </a:rPr>
                        <a:t>Patient observations/monitoring</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10</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Orientation to ward, role and team structure</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10</a:t>
                      </a:r>
                    </a:p>
                  </a:txBody>
                  <a:tcPr marL="9525" marR="9525" marT="9525" marB="0" anchor="b"/>
                </a:tc>
                <a:extLst>
                  <a:ext uri="{0D108BD9-81ED-4DB2-BD59-A6C34878D82A}">
                    <a16:rowId xmlns:a16="http://schemas.microsoft.com/office/drawing/2014/main" val="2431330949"/>
                  </a:ext>
                </a:extLst>
              </a:tr>
              <a:tr h="410365">
                <a:tc>
                  <a:txBody>
                    <a:bodyPr/>
                    <a:lstStyle/>
                    <a:p>
                      <a:pPr algn="l" rtl="0" fontAlgn="b"/>
                      <a:r>
                        <a:rPr lang="en-GB" sz="2112" kern="1200" dirty="0">
                          <a:solidFill>
                            <a:schemeClr val="dk1"/>
                          </a:solidFill>
                          <a:latin typeface="+mn-lt"/>
                          <a:ea typeface="+mn-ea"/>
                          <a:cs typeface="+mn-cs"/>
                        </a:rPr>
                        <a:t>Proning and manual handling</a:t>
                      </a:r>
                    </a:p>
                  </a:txBody>
                  <a:tcPr marL="9525" marR="9525" marT="9525" marB="0" anchor="b"/>
                </a:tc>
                <a:tc>
                  <a:txBody>
                    <a:bodyPr/>
                    <a:lstStyle/>
                    <a:p>
                      <a:pPr algn="ctr" rtl="0" fontAlgn="b"/>
                      <a:r>
                        <a:rPr lang="en-GB" sz="2112" kern="1200" dirty="0">
                          <a:solidFill>
                            <a:schemeClr val="dk1"/>
                          </a:solidFill>
                          <a:latin typeface="+mn-lt"/>
                          <a:ea typeface="+mn-ea"/>
                          <a:cs typeface="+mn-cs"/>
                        </a:rPr>
                        <a:t>7</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ICU terminology</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1204432891"/>
                  </a:ext>
                </a:extLst>
              </a:tr>
              <a:tr h="410365">
                <a:tc>
                  <a:txBody>
                    <a:bodyPr/>
                    <a:lstStyle/>
                    <a:p>
                      <a:pPr algn="l" rtl="0" fontAlgn="b"/>
                      <a:r>
                        <a:rPr lang="en-GB" sz="2112" kern="1200" dirty="0">
                          <a:solidFill>
                            <a:schemeClr val="dk1"/>
                          </a:solidFill>
                          <a:latin typeface="+mn-lt"/>
                          <a:ea typeface="+mn-ea"/>
                          <a:cs typeface="+mn-cs"/>
                        </a:rPr>
                        <a:t>Patient care</a:t>
                      </a:r>
                    </a:p>
                  </a:txBody>
                  <a:tcPr marL="9525" marR="9525" marT="9525" marB="0" anchor="b"/>
                </a:tc>
                <a:tc>
                  <a:txBody>
                    <a:bodyPr/>
                    <a:lstStyle/>
                    <a:p>
                      <a:pPr algn="ctr" rtl="0" fontAlgn="b"/>
                      <a:r>
                        <a:rPr lang="en-GB" sz="2112" kern="1200" dirty="0">
                          <a:solidFill>
                            <a:schemeClr val="dk1"/>
                          </a:solidFill>
                          <a:latin typeface="+mn-lt"/>
                          <a:ea typeface="+mn-ea"/>
                          <a:cs typeface="+mn-cs"/>
                        </a:rPr>
                        <a:t>5</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Psychological support</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2417201025"/>
                  </a:ext>
                </a:extLst>
              </a:tr>
              <a:tr h="410365">
                <a:tc>
                  <a:txBody>
                    <a:bodyPr/>
                    <a:lstStyle/>
                    <a:p>
                      <a:pPr algn="l" rtl="0" fontAlgn="b"/>
                      <a:r>
                        <a:rPr lang="en-GB" sz="2112" kern="1200" dirty="0">
                          <a:solidFill>
                            <a:schemeClr val="dk1"/>
                          </a:solidFill>
                          <a:latin typeface="+mn-lt"/>
                          <a:ea typeface="+mn-ea"/>
                          <a:cs typeface="+mn-cs"/>
                        </a:rPr>
                        <a:t>Ventilators </a:t>
                      </a:r>
                    </a:p>
                  </a:txBody>
                  <a:tcPr marL="9525" marR="9525" marT="9525" marB="0" anchor="b"/>
                </a:tc>
                <a:tc>
                  <a:txBody>
                    <a:bodyPr/>
                    <a:lstStyle/>
                    <a:p>
                      <a:pPr algn="ctr" rtl="0" fontAlgn="b"/>
                      <a:r>
                        <a:rPr lang="en-GB" sz="2112" kern="1200" dirty="0">
                          <a:solidFill>
                            <a:schemeClr val="dk1"/>
                          </a:solidFill>
                          <a:latin typeface="+mn-lt"/>
                          <a:ea typeface="+mn-ea"/>
                          <a:cs typeface="+mn-cs"/>
                        </a:rPr>
                        <a:t>5</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Nothing</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1156859848"/>
                  </a:ext>
                </a:extLst>
              </a:tr>
              <a:tr h="410365">
                <a:tc>
                  <a:txBody>
                    <a:bodyPr/>
                    <a:lstStyle/>
                    <a:p>
                      <a:pPr algn="l" rtl="0" fontAlgn="b"/>
                      <a:r>
                        <a:rPr lang="en-GB" sz="2112" kern="1200" dirty="0">
                          <a:solidFill>
                            <a:schemeClr val="dk1"/>
                          </a:solidFill>
                          <a:latin typeface="+mn-lt"/>
                          <a:ea typeface="+mn-ea"/>
                          <a:cs typeface="+mn-cs"/>
                        </a:rPr>
                        <a:t>Patient assessment</a:t>
                      </a:r>
                    </a:p>
                  </a:txBody>
                  <a:tcPr marL="9525" marR="9525" marT="9525" marB="0" anchor="b"/>
                </a:tc>
                <a:tc>
                  <a:txBody>
                    <a:bodyPr/>
                    <a:lstStyle/>
                    <a:p>
                      <a:pPr algn="ctr" rtl="0" fontAlgn="b"/>
                      <a:r>
                        <a:rPr lang="en-GB" sz="2112" kern="1200">
                          <a:solidFill>
                            <a:schemeClr val="dk1"/>
                          </a:solidFill>
                          <a:latin typeface="+mn-lt"/>
                          <a:ea typeface="+mn-ea"/>
                          <a:cs typeface="+mn-cs"/>
                        </a:rPr>
                        <a:t>2</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More training generally</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1735771730"/>
                  </a:ext>
                </a:extLst>
              </a:tr>
              <a:tr h="410365">
                <a:tc>
                  <a:txBody>
                    <a:bodyPr/>
                    <a:lstStyle/>
                    <a:p>
                      <a:pPr algn="l" rtl="0" fontAlgn="b"/>
                      <a:r>
                        <a:rPr lang="en-GB" sz="2112" kern="1200" dirty="0">
                          <a:solidFill>
                            <a:schemeClr val="dk1"/>
                          </a:solidFill>
                          <a:latin typeface="+mn-lt"/>
                          <a:ea typeface="+mn-ea"/>
                          <a:cs typeface="+mn-cs"/>
                        </a:rPr>
                        <a:t>Suctioning</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tc>
                  <a:txBody>
                    <a:bodyPr/>
                    <a:lstStyle/>
                    <a:p>
                      <a:pPr marL="0" algn="l" defTabSz="1073084" rtl="0" eaLnBrk="1" fontAlgn="b" latinLnBrk="0" hangingPunct="1"/>
                      <a:endParaRPr lang="en-GB" sz="2112" kern="1200" dirty="0">
                        <a:solidFill>
                          <a:schemeClr val="dk1"/>
                        </a:solidFill>
                        <a:latin typeface="+mn-lt"/>
                        <a:ea typeface="+mn-ea"/>
                        <a:cs typeface="+mn-cs"/>
                      </a:endParaRPr>
                    </a:p>
                  </a:txBody>
                  <a:tcPr marL="9525" marR="9525" marT="9525" marB="0" anchor="b"/>
                </a:tc>
                <a:tc>
                  <a:txBody>
                    <a:bodyPr/>
                    <a:lstStyle/>
                    <a:p>
                      <a:pPr marL="0" algn="ctr" defTabSz="1073084" rtl="0" eaLnBrk="1" fontAlgn="b" latinLnBrk="0" hangingPunct="1"/>
                      <a:endParaRPr lang="en-GB" sz="2112" kern="1200" dirty="0">
                        <a:solidFill>
                          <a:schemeClr val="dk1"/>
                        </a:solidFill>
                        <a:latin typeface="+mn-lt"/>
                        <a:ea typeface="+mn-ea"/>
                        <a:cs typeface="+mn-cs"/>
                      </a:endParaRPr>
                    </a:p>
                  </a:txBody>
                  <a:tcPr marL="9525" marR="9525" marT="9525" marB="0" anchor="b"/>
                </a:tc>
                <a:extLst>
                  <a:ext uri="{0D108BD9-81ED-4DB2-BD59-A6C34878D82A}">
                    <a16:rowId xmlns:a16="http://schemas.microsoft.com/office/drawing/2014/main" val="1323827341"/>
                  </a:ext>
                </a:extLst>
              </a:tr>
              <a:tr h="410365">
                <a:tc>
                  <a:txBody>
                    <a:bodyPr/>
                    <a:lstStyle/>
                    <a:p>
                      <a:pPr algn="l" rtl="0" fontAlgn="b"/>
                      <a:r>
                        <a:rPr lang="en-GB" sz="2112" kern="1200" dirty="0">
                          <a:solidFill>
                            <a:schemeClr val="dk1"/>
                          </a:solidFill>
                          <a:latin typeface="+mn-lt"/>
                          <a:ea typeface="+mn-ea"/>
                          <a:cs typeface="+mn-cs"/>
                        </a:rPr>
                        <a:t>Lines</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tc>
                  <a:txBody>
                    <a:bodyPr/>
                    <a:lstStyle/>
                    <a:p>
                      <a:pPr marL="0" algn="l" defTabSz="1073084" rtl="0" eaLnBrk="1" fontAlgn="b" latinLnBrk="0" hangingPunct="1"/>
                      <a:endParaRPr lang="en-GB" sz="2112" kern="1200" dirty="0">
                        <a:solidFill>
                          <a:schemeClr val="dk1"/>
                        </a:solidFill>
                        <a:latin typeface="+mn-lt"/>
                        <a:ea typeface="+mn-ea"/>
                        <a:cs typeface="+mn-cs"/>
                      </a:endParaRPr>
                    </a:p>
                  </a:txBody>
                  <a:tcPr marL="9525" marR="9525" marT="9525" marB="0" anchor="b"/>
                </a:tc>
                <a:tc>
                  <a:txBody>
                    <a:bodyPr/>
                    <a:lstStyle/>
                    <a:p>
                      <a:pPr marL="0" algn="ctr" defTabSz="1073084" rtl="0" eaLnBrk="1" fontAlgn="b" latinLnBrk="0" hangingPunct="1"/>
                      <a:endParaRPr lang="en-GB" sz="2112" kern="1200" dirty="0">
                        <a:solidFill>
                          <a:schemeClr val="dk1"/>
                        </a:solidFill>
                        <a:latin typeface="+mn-lt"/>
                        <a:ea typeface="+mn-ea"/>
                        <a:cs typeface="+mn-cs"/>
                      </a:endParaRPr>
                    </a:p>
                  </a:txBody>
                  <a:tcPr marL="9525" marR="9525" marT="9525" marB="0" anchor="b"/>
                </a:tc>
                <a:extLst>
                  <a:ext uri="{0D108BD9-81ED-4DB2-BD59-A6C34878D82A}">
                    <a16:rowId xmlns:a16="http://schemas.microsoft.com/office/drawing/2014/main" val="2342498034"/>
                  </a:ext>
                </a:extLst>
              </a:tr>
              <a:tr h="410365">
                <a:tc>
                  <a:txBody>
                    <a:bodyPr/>
                    <a:lstStyle/>
                    <a:p>
                      <a:pPr algn="l" rtl="0" fontAlgn="b"/>
                      <a:r>
                        <a:rPr lang="en-GB" sz="2112" kern="1200" dirty="0">
                          <a:solidFill>
                            <a:schemeClr val="dk1"/>
                          </a:solidFill>
                          <a:latin typeface="+mn-lt"/>
                          <a:ea typeface="+mn-ea"/>
                          <a:cs typeface="+mn-cs"/>
                        </a:rPr>
                        <a:t>PPE</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tc>
                  <a:txBody>
                    <a:bodyPr/>
                    <a:lstStyle/>
                    <a:p>
                      <a:pPr marL="0" algn="l" defTabSz="1073084" rtl="0" eaLnBrk="1" fontAlgn="b" latinLnBrk="0" hangingPunct="1"/>
                      <a:endParaRPr lang="en-GB" sz="2112" kern="1200" dirty="0">
                        <a:solidFill>
                          <a:schemeClr val="dk1"/>
                        </a:solidFill>
                        <a:latin typeface="+mn-lt"/>
                        <a:ea typeface="+mn-ea"/>
                        <a:cs typeface="+mn-cs"/>
                      </a:endParaRPr>
                    </a:p>
                  </a:txBody>
                  <a:tcPr marL="9525" marR="9525" marT="9525" marB="0" anchor="b"/>
                </a:tc>
                <a:tc>
                  <a:txBody>
                    <a:bodyPr/>
                    <a:lstStyle/>
                    <a:p>
                      <a:pPr marL="0" algn="ctr" defTabSz="1073084" rtl="0" eaLnBrk="1" fontAlgn="b" latinLnBrk="0" hangingPunct="1"/>
                      <a:endParaRPr lang="en-GB" sz="2112" kern="1200" dirty="0">
                        <a:solidFill>
                          <a:schemeClr val="dk1"/>
                        </a:solidFill>
                        <a:latin typeface="+mn-lt"/>
                        <a:ea typeface="+mn-ea"/>
                        <a:cs typeface="+mn-cs"/>
                      </a:endParaRPr>
                    </a:p>
                  </a:txBody>
                  <a:tcPr marL="9525" marR="9525" marT="9525" marB="0" anchor="b"/>
                </a:tc>
                <a:extLst>
                  <a:ext uri="{0D108BD9-81ED-4DB2-BD59-A6C34878D82A}">
                    <a16:rowId xmlns:a16="http://schemas.microsoft.com/office/drawing/2014/main" val="799069424"/>
                  </a:ext>
                </a:extLst>
              </a:tr>
              <a:tr h="408632">
                <a:tc>
                  <a:txBody>
                    <a:bodyPr/>
                    <a:lstStyle/>
                    <a:p>
                      <a:pPr marL="0" algn="l" defTabSz="1073084" rtl="0" eaLnBrk="1" fontAlgn="b" latinLnBrk="0" hangingPunct="1"/>
                      <a:r>
                        <a:rPr lang="en-GB" sz="2112" kern="1200" dirty="0">
                          <a:solidFill>
                            <a:schemeClr val="dk1"/>
                          </a:solidFill>
                          <a:latin typeface="+mn-lt"/>
                          <a:ea typeface="+mn-ea"/>
                          <a:cs typeface="+mn-cs"/>
                        </a:rPr>
                        <a:t>ABGs</a:t>
                      </a:r>
                    </a:p>
                  </a:txBody>
                  <a:tcPr marL="9525" marR="9525" marT="9525" marB="0" anchor="b"/>
                </a:tc>
                <a:tc>
                  <a:txBody>
                    <a:bodyPr/>
                    <a:lstStyle/>
                    <a:p>
                      <a:pPr marL="0" marR="0" lvl="0" indent="0" algn="ctr" defTabSz="1073084" rtl="0" eaLnBrk="1" fontAlgn="b" latinLnBrk="0" hangingPunct="1">
                        <a:lnSpc>
                          <a:spcPct val="100000"/>
                        </a:lnSpc>
                        <a:spcBef>
                          <a:spcPts val="0"/>
                        </a:spcBef>
                        <a:spcAft>
                          <a:spcPts val="0"/>
                        </a:spcAft>
                        <a:buClrTx/>
                        <a:buSzTx/>
                        <a:buFontTx/>
                        <a:buNone/>
                        <a:tabLst/>
                        <a:defRPr/>
                      </a:pPr>
                      <a:r>
                        <a:rPr lang="en-GB" sz="2112" kern="1200" dirty="0">
                          <a:solidFill>
                            <a:schemeClr val="dk1"/>
                          </a:solidFill>
                          <a:latin typeface="+mn-lt"/>
                          <a:ea typeface="+mn-ea"/>
                          <a:cs typeface="+mn-cs"/>
                        </a:rPr>
                        <a:t>1</a:t>
                      </a:r>
                    </a:p>
                  </a:txBody>
                  <a:tcPr marL="9525" marR="9525" marT="9525" marB="0" anchor="b"/>
                </a:tc>
                <a:tc>
                  <a:txBody>
                    <a:bodyPr/>
                    <a:lstStyle/>
                    <a:p>
                      <a:pPr marL="0" algn="l" defTabSz="1073084" rtl="0" eaLnBrk="1" fontAlgn="b" latinLnBrk="0" hangingPunct="1"/>
                      <a:endParaRPr lang="en-GB" sz="2112" kern="1200" dirty="0">
                        <a:solidFill>
                          <a:schemeClr val="dk1"/>
                        </a:solidFill>
                        <a:latin typeface="+mn-lt"/>
                        <a:ea typeface="+mn-ea"/>
                        <a:cs typeface="+mn-cs"/>
                      </a:endParaRPr>
                    </a:p>
                  </a:txBody>
                  <a:tcPr marL="9525" marR="9525" marT="9525" marB="0" anchor="b"/>
                </a:tc>
                <a:tc>
                  <a:txBody>
                    <a:bodyPr/>
                    <a:lstStyle/>
                    <a:p>
                      <a:pPr marL="0" algn="ctr" defTabSz="1073084" rtl="0" eaLnBrk="1" fontAlgn="b" latinLnBrk="0" hangingPunct="1"/>
                      <a:endParaRPr lang="en-GB" sz="2112" kern="1200" dirty="0">
                        <a:solidFill>
                          <a:schemeClr val="dk1"/>
                        </a:solidFill>
                        <a:latin typeface="+mn-lt"/>
                        <a:ea typeface="+mn-ea"/>
                        <a:cs typeface="+mn-cs"/>
                      </a:endParaRPr>
                    </a:p>
                  </a:txBody>
                  <a:tcPr marL="9525" marR="9525" marT="9525" marB="0" anchor="b"/>
                </a:tc>
                <a:extLst>
                  <a:ext uri="{0D108BD9-81ED-4DB2-BD59-A6C34878D82A}">
                    <a16:rowId xmlns:a16="http://schemas.microsoft.com/office/drawing/2014/main" val="4150995473"/>
                  </a:ext>
                </a:extLst>
              </a:tr>
            </a:tbl>
          </a:graphicData>
        </a:graphic>
      </p:graphicFrame>
    </p:spTree>
    <p:extLst>
      <p:ext uri="{BB962C8B-B14F-4D97-AF65-F5344CB8AC3E}">
        <p14:creationId xmlns:p14="http://schemas.microsoft.com/office/powerpoint/2010/main" val="26402252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Office Theme">
  <a:themeElements>
    <a:clrScheme name="NHS Improvement">
      <a:dk1>
        <a:srgbClr val="000000"/>
      </a:dk1>
      <a:lt1>
        <a:srgbClr val="FFFFFF"/>
      </a:lt1>
      <a:dk2>
        <a:srgbClr val="003087"/>
      </a:dk2>
      <a:lt2>
        <a:srgbClr val="005EB8"/>
      </a:lt2>
      <a:accent1>
        <a:srgbClr val="005EB8"/>
      </a:accent1>
      <a:accent2>
        <a:srgbClr val="41B6E6"/>
      </a:accent2>
      <a:accent3>
        <a:srgbClr val="768692"/>
      </a:accent3>
      <a:accent4>
        <a:srgbClr val="00A499"/>
      </a:accent4>
      <a:accent5>
        <a:srgbClr val="006747"/>
      </a:accent5>
      <a:accent6>
        <a:srgbClr val="00A9CE"/>
      </a:accent6>
      <a:hlink>
        <a:srgbClr val="0072CE"/>
      </a:hlink>
      <a:folHlink>
        <a:srgbClr val="41B6E6"/>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a:lstStyle>
        <a:defPPr algn="l">
          <a:defRPr sz="1625" dirty="0"/>
        </a:defPPr>
      </a:lstStyle>
    </a:txDef>
  </a:objectDefaults>
  <a:extraClrSchemeLst/>
  <a:extLst>
    <a:ext uri="{05A4C25C-085E-4340-85A3-A5531E510DB2}">
      <thm15:themeFamily xmlns:thm15="http://schemas.microsoft.com/office/thememl/2012/main" name="PPT 4.3 plain template.pptx" id="{2F2F0580-1474-4B7A-A11B-8505B61FADB3}" vid="{956D579C-3B86-4FDD-8A79-810CF4E924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3FFC56DA90C6444BEEA692472786832" ma:contentTypeVersion="10" ma:contentTypeDescription="Create a new document." ma:contentTypeScope="" ma:versionID="beb684d0b1a535b4d5eb79e0e5461b84">
  <xsd:schema xmlns:xsd="http://www.w3.org/2001/XMLSchema" xmlns:xs="http://www.w3.org/2001/XMLSchema" xmlns:p="http://schemas.microsoft.com/office/2006/metadata/properties" xmlns:ns3="fed76616-9294-4a8c-86b2-9f6bb1b65724" xmlns:ns4="063600e6-7ce1-43b7-a29e-0e0cc2ac80e5" targetNamespace="http://schemas.microsoft.com/office/2006/metadata/properties" ma:root="true" ma:fieldsID="e7195a4ef59938c52b551c7894f06152" ns3:_="" ns4:_="">
    <xsd:import namespace="fed76616-9294-4a8c-86b2-9f6bb1b65724"/>
    <xsd:import namespace="063600e6-7ce1-43b7-a29e-0e0cc2ac80e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d76616-9294-4a8c-86b2-9f6bb1b657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3600e6-7ce1-43b7-a29e-0e0cc2ac80e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343A2D-64D9-4E87-B6BA-2F87417FAD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d76616-9294-4a8c-86b2-9f6bb1b65724"/>
    <ds:schemaRef ds:uri="063600e6-7ce1-43b7-a29e-0e0cc2ac80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6333066-D95F-4DC9-8F45-8431A5C3C76B}">
  <ds:schemaRefs>
    <ds:schemaRef ds:uri="http://schemas.microsoft.com/sharepoint/v3/contenttype/forms"/>
  </ds:schemaRefs>
</ds:datastoreItem>
</file>

<file path=customXml/itemProps3.xml><?xml version="1.0" encoding="utf-8"?>
<ds:datastoreItem xmlns:ds="http://schemas.openxmlformats.org/officeDocument/2006/customXml" ds:itemID="{A4D9FD49-C1C5-400A-B04D-90A236984D1F}">
  <ds:schemaRefs>
    <ds:schemaRef ds:uri="http://purl.org/dc/elements/1.1/"/>
    <ds:schemaRef ds:uri="http://schemas.microsoft.com/office/2006/metadata/properties"/>
    <ds:schemaRef ds:uri="063600e6-7ce1-43b7-a29e-0e0cc2ac80e5"/>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fed76616-9294-4a8c-86b2-9f6bb1b6572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blank</Template>
  <TotalTime>22323</TotalTime>
  <Words>2508</Words>
  <Application>Microsoft Macintosh PowerPoint</Application>
  <PresentationFormat>Widescreen</PresentationFormat>
  <Paragraphs>459</Paragraphs>
  <Slides>19</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Courier New</vt:lpstr>
      <vt:lpstr>Times New Roman</vt:lpstr>
      <vt:lpstr>Wingdings</vt:lpstr>
      <vt:lpstr>Office Theme</vt:lpstr>
      <vt:lpstr>Exploring the ICU Education Experience Across London During the COVID Pandemic: Survey Results   Speech and Language Therapists Redeployed to ICU  </vt:lpstr>
      <vt:lpstr>PowerPoint Presentation</vt:lpstr>
      <vt:lpstr>Purpose</vt:lpstr>
      <vt:lpstr>Survey Aims and Research Questions</vt:lpstr>
      <vt:lpstr>Survey Results: Reponses from Speech and Language Therapists that were redeployed to ICU during the pandemic        *Resources that were suggested in the survey responses are being collated separately and are not discussed in this summary</vt:lpstr>
      <vt:lpstr>Redeployed Speech and Language Therapists:  Area and Location  </vt:lpstr>
      <vt:lpstr>Q1: During the initial COVID response what was the most useful and important elements of training you received?</vt:lpstr>
      <vt:lpstr>Discussion Q1: During the initial COVID response what was the most useful and important elements of training you received?</vt:lpstr>
      <vt:lpstr>Q2: What do you wish you had known more about / had more specific training before you worked in CC? </vt:lpstr>
      <vt:lpstr>Discussion Q2: What do you wish you had known more about/ had more specific training before you worked in CC?</vt:lpstr>
      <vt:lpstr>Q3. What were the most useful things you learnt whilst looking after patients in CC?* Who did you learn this from and how?</vt:lpstr>
      <vt:lpstr>Discussion Q3: What were the most useful things you learnt whilst looking after patient in CC? Who did you learn this from and how?</vt:lpstr>
      <vt:lpstr>Q4a: What were the steepest learning curves you faced on redeployment? How did you overcome them?</vt:lpstr>
      <vt:lpstr>Discussion Q4: What were the steepest learning curves you faced on redeployment? How did you overcome them?</vt:lpstr>
      <vt:lpstr>Q5: What would you do differently if you had to go back to your initial redeployment?</vt:lpstr>
      <vt:lpstr>Q6: What is the one piece of advice you would give a colleague going to work on CC?</vt:lpstr>
      <vt:lpstr>Conclusions:</vt:lpstr>
      <vt:lpstr>The LTLC: Education Workstream</vt:lpstr>
      <vt:lpstr>Close</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care</dc:title>
  <dc:creator>Sebastian Nai</dc:creator>
  <cp:lastModifiedBy>Microsoft Office User</cp:lastModifiedBy>
  <cp:revision>386</cp:revision>
  <dcterms:created xsi:type="dcterms:W3CDTF">2020-05-28T09:14:18Z</dcterms:created>
  <dcterms:modified xsi:type="dcterms:W3CDTF">2020-09-21T14:09:39Z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0x010100F3FFC56DA90C6444BEEA692472786832</vt:lpwstr>
  </property>
  <property fmtid="{D5CDD505-2E9C-101B-9397-08002B2CF9AE}" pid="3" name="TaxKeyword">
    <vt:lpwstr/>
  </property>
  <property fmtid="{D5CDD505-2E9C-101B-9397-08002B2CF9AE}" pid="4" name="Subject0">
    <vt:lpwstr/>
  </property>
  <property fmtid="{D5CDD505-2E9C-101B-9397-08002B2CF9AE}" pid="5" name="Document type0">
    <vt:lpwstr/>
  </property>
  <property fmtid="{D5CDD505-2E9C-101B-9397-08002B2CF9AE}" pid="6" name="WTTeamSiteDocumentType">
    <vt:lpwstr/>
  </property>
  <property fmtid="{D5CDD505-2E9C-101B-9397-08002B2CF9AE}" pid="7" name="WTTeamSiteDocumentTypeTaxHTField0">
    <vt:lpwstr/>
  </property>
  <property fmtid="{D5CDD505-2E9C-101B-9397-08002B2CF9AE}" pid="8" name="cebceaf3e3574cdab9f9dab6bbd34ddb">
    <vt:lpwstr/>
  </property>
  <property fmtid="{D5CDD505-2E9C-101B-9397-08002B2CF9AE}" pid="9" name="n2fe4ed80ae84f2cbc880662fe0a8735">
    <vt:lpwstr/>
  </property>
  <property fmtid="{D5CDD505-2E9C-101B-9397-08002B2CF9AE}" pid="10" name="TaxCatchAll">
    <vt:lpwstr/>
  </property>
  <property fmtid="{D5CDD505-2E9C-101B-9397-08002B2CF9AE}" pid="11" name="TaxKeywordTaxHTField">
    <vt:lpwstr/>
  </property>
</Properties>
</file>