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notesMasterIdLst>
    <p:notesMasterId r:id="rId24"/>
  </p:notesMasterIdLst>
  <p:handoutMasterIdLst>
    <p:handoutMasterId r:id="rId25"/>
  </p:handoutMasterIdLst>
  <p:sldIdLst>
    <p:sldId id="256" r:id="rId5"/>
    <p:sldId id="5105" r:id="rId6"/>
    <p:sldId id="5029" r:id="rId7"/>
    <p:sldId id="259" r:id="rId8"/>
    <p:sldId id="271" r:id="rId9"/>
    <p:sldId id="279" r:id="rId10"/>
    <p:sldId id="260" r:id="rId11"/>
    <p:sldId id="5111" r:id="rId12"/>
    <p:sldId id="272" r:id="rId13"/>
    <p:sldId id="5116" r:id="rId14"/>
    <p:sldId id="275" r:id="rId15"/>
    <p:sldId id="5112" r:id="rId16"/>
    <p:sldId id="5106" r:id="rId17"/>
    <p:sldId id="5114" r:id="rId18"/>
    <p:sldId id="5107" r:id="rId19"/>
    <p:sldId id="5109" r:id="rId20"/>
    <p:sldId id="274" r:id="rId21"/>
    <p:sldId id="282" r:id="rId22"/>
    <p:sldId id="265" r:id="rId23"/>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3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ya Rathod" initials="PR" lastIdx="1" clrIdx="0">
    <p:extLst>
      <p:ext uri="{19B8F6BF-5375-455C-9EA6-DF929625EA0E}">
        <p15:presenceInfo xmlns:p15="http://schemas.microsoft.com/office/powerpoint/2012/main" userId="S::Priya.Rathod@uk.ey.com::cba029b9-8253-4059-bb06-2fc8d2759072" providerId="AD"/>
      </p:ext>
    </p:extLst>
  </p:cmAuthor>
  <p:cmAuthor id="2" name="Julie Combes" initials="JC" lastIdx="10" clrIdx="1">
    <p:extLst>
      <p:ext uri="{19B8F6BF-5375-455C-9EA6-DF929625EA0E}">
        <p15:presenceInfo xmlns:p15="http://schemas.microsoft.com/office/powerpoint/2012/main" userId="10cde069d4d23ba1" providerId="Windows Live"/>
      </p:ext>
    </p:extLst>
  </p:cmAuthor>
  <p:cmAuthor id="3" name="Mamta Vaidya" initials="MV" lastIdx="1" clrIdx="2">
    <p:extLst>
      <p:ext uri="{19B8F6BF-5375-455C-9EA6-DF929625EA0E}">
        <p15:presenceInfo xmlns:p15="http://schemas.microsoft.com/office/powerpoint/2012/main" userId="f5dc5c8bbb2aff8b" providerId="Windows Live"/>
      </p:ext>
    </p:extLst>
  </p:cmAuthor>
  <p:cmAuthor id="4" name="Nuttall, Ella" initials="NE" lastIdx="15" clrIdx="3">
    <p:extLst>
      <p:ext uri="{19B8F6BF-5375-455C-9EA6-DF929625EA0E}">
        <p15:presenceInfo xmlns:p15="http://schemas.microsoft.com/office/powerpoint/2012/main" userId="Nuttall, E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9"/>
    <a:srgbClr val="005EB8"/>
    <a:srgbClr val="FFFFFF"/>
    <a:srgbClr val="003087"/>
    <a:srgbClr val="D9D9D9"/>
    <a:srgbClr val="00A499"/>
    <a:srgbClr val="41B6E6"/>
    <a:srgbClr val="D2D2D2"/>
    <a:srgbClr val="00A9C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16" autoAdjust="0"/>
    <p:restoredTop sz="92572" autoAdjust="0"/>
  </p:normalViewPr>
  <p:slideViewPr>
    <p:cSldViewPr snapToGrid="0" snapToObjects="1">
      <p:cViewPr>
        <p:scale>
          <a:sx n="90" d="100"/>
          <a:sy n="90" d="100"/>
        </p:scale>
        <p:origin x="456" y="2168"/>
      </p:cViewPr>
      <p:guideLst>
        <p:guide pos="3840"/>
        <p:guide orient="horz" pos="213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7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a:effectLst/>
              </a:rPr>
              <a:t>Response Rates by Area of London</a:t>
            </a:r>
            <a:endParaRPr lang="en-GB" dirty="0">
              <a:effectLst/>
            </a:endParaRPr>
          </a:p>
        </c:rich>
      </c:tx>
      <c:layout>
        <c:manualLayout>
          <c:xMode val="edge"/>
          <c:yMode val="edge"/>
          <c:x val="0.1155391808507947"/>
          <c:y val="0.1052236390704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D4-BA4E-9A89-B74873D543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D4-BA4E-9A89-B74873D543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D4-BA4E-9A89-B74873D5430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D4-BA4E-9A89-B74873D5430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1D4-BA4E-9A89-B74873D5430B}"/>
              </c:ext>
            </c:extLst>
          </c:dPt>
          <c:cat>
            <c:strRef>
              <c:f>Sheet1!$A$2:$A$6</c:f>
              <c:strCache>
                <c:ptCount val="5"/>
                <c:pt idx="0">
                  <c:v>South West London</c:v>
                </c:pt>
                <c:pt idx="1">
                  <c:v>South East London</c:v>
                </c:pt>
                <c:pt idx="2">
                  <c:v>North East London</c:v>
                </c:pt>
                <c:pt idx="3">
                  <c:v>North West London</c:v>
                </c:pt>
                <c:pt idx="4">
                  <c:v>North Central London</c:v>
                </c:pt>
              </c:strCache>
            </c:strRef>
          </c:cat>
          <c:val>
            <c:numRef>
              <c:f>Sheet1!$B$2:$B$6</c:f>
              <c:numCache>
                <c:formatCode>General</c:formatCode>
                <c:ptCount val="5"/>
                <c:pt idx="0">
                  <c:v>6</c:v>
                </c:pt>
                <c:pt idx="1">
                  <c:v>7</c:v>
                </c:pt>
                <c:pt idx="2">
                  <c:v>2</c:v>
                </c:pt>
                <c:pt idx="3">
                  <c:v>4</c:v>
                </c:pt>
                <c:pt idx="4">
                  <c:v>9</c:v>
                </c:pt>
              </c:numCache>
            </c:numRef>
          </c:val>
          <c:extLst>
            <c:ext xmlns:c16="http://schemas.microsoft.com/office/drawing/2014/chart" uri="{C3380CC4-5D6E-409C-BE32-E72D297353CC}">
              <c16:uniqueId val="{0000000A-61D4-BA4E-9A89-B74873D543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797CD-A731-4561-9249-94BDFD6648A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6049378F-F68F-4CAB-A2CD-3C76FAA4BA5E}">
      <dgm:prSet phldrT="[Text]"/>
      <dgm:spPr/>
      <dgm:t>
        <a:bodyPr/>
        <a:lstStyle/>
        <a:p>
          <a:r>
            <a:rPr lang="en-GB" dirty="0"/>
            <a:t>Support role definition</a:t>
          </a:r>
        </a:p>
      </dgm:t>
    </dgm:pt>
    <dgm:pt modelId="{AEC9C983-872B-4FD5-98CA-C560ED247995}" type="parTrans" cxnId="{6D3B0805-EC4F-47EE-A9D3-1981AF50C660}">
      <dgm:prSet/>
      <dgm:spPr/>
      <dgm:t>
        <a:bodyPr/>
        <a:lstStyle/>
        <a:p>
          <a:endParaRPr lang="en-GB"/>
        </a:p>
      </dgm:t>
    </dgm:pt>
    <dgm:pt modelId="{14EC2B1C-6717-4D2A-8A21-5FCC7BFC51B8}" type="sibTrans" cxnId="{6D3B0805-EC4F-47EE-A9D3-1981AF50C660}">
      <dgm:prSet/>
      <dgm:spPr/>
      <dgm:t>
        <a:bodyPr/>
        <a:lstStyle/>
        <a:p>
          <a:endParaRPr lang="en-GB"/>
        </a:p>
      </dgm:t>
    </dgm:pt>
    <dgm:pt modelId="{DC8459C3-40A4-4FD5-AF31-2641EE821AB8}">
      <dgm:prSet phldrT="[Text]" custT="1"/>
      <dgm:spPr/>
      <dgm:t>
        <a:bodyPr/>
        <a:lstStyle/>
        <a:p>
          <a:pPr marL="0" indent="0" defTabSz="179388">
            <a:buFont typeface="Arial" panose="020B0604020202020204" pitchFamily="34" charset="0"/>
            <a:buNone/>
            <a:tabLst/>
          </a:pPr>
          <a:r>
            <a:rPr lang="en-GB" sz="2000" dirty="0"/>
            <a:t>Publish a skills matrix mapped to existing competency frameworks for all critical care roles </a:t>
          </a:r>
        </a:p>
      </dgm:t>
    </dgm:pt>
    <dgm:pt modelId="{191BE5D1-3F09-4813-9CFB-910237B1A870}" type="parTrans" cxnId="{712E7C25-82B5-4041-802C-2A91197CDE4C}">
      <dgm:prSet/>
      <dgm:spPr/>
      <dgm:t>
        <a:bodyPr/>
        <a:lstStyle/>
        <a:p>
          <a:endParaRPr lang="en-GB"/>
        </a:p>
      </dgm:t>
    </dgm:pt>
    <dgm:pt modelId="{B3B8926C-D6F4-40D3-88D8-66B5E85C54AE}" type="sibTrans" cxnId="{712E7C25-82B5-4041-802C-2A91197CDE4C}">
      <dgm:prSet/>
      <dgm:spPr/>
      <dgm:t>
        <a:bodyPr/>
        <a:lstStyle/>
        <a:p>
          <a:endParaRPr lang="en-GB"/>
        </a:p>
      </dgm:t>
    </dgm:pt>
    <dgm:pt modelId="{69836248-B8C6-4D62-AFC6-0A96BA0DEFBB}">
      <dgm:prSet phldrT="[Text]"/>
      <dgm:spPr/>
      <dgm:t>
        <a:bodyPr/>
        <a:lstStyle/>
        <a:p>
          <a:r>
            <a:rPr lang="en-GB" dirty="0"/>
            <a:t>Share Education Content</a:t>
          </a:r>
        </a:p>
      </dgm:t>
    </dgm:pt>
    <dgm:pt modelId="{121A3C64-1C23-4DBB-958C-72EB937BFB7D}" type="parTrans" cxnId="{7E0FD34E-2C43-4848-A88B-92A183C67F59}">
      <dgm:prSet/>
      <dgm:spPr/>
      <dgm:t>
        <a:bodyPr/>
        <a:lstStyle/>
        <a:p>
          <a:endParaRPr lang="en-GB"/>
        </a:p>
      </dgm:t>
    </dgm:pt>
    <dgm:pt modelId="{C5C2F794-7B24-4496-B8A0-5CB1EEE2A6D7}" type="sibTrans" cxnId="{7E0FD34E-2C43-4848-A88B-92A183C67F59}">
      <dgm:prSet/>
      <dgm:spPr/>
      <dgm:t>
        <a:bodyPr/>
        <a:lstStyle/>
        <a:p>
          <a:endParaRPr lang="en-GB"/>
        </a:p>
      </dgm:t>
    </dgm:pt>
    <dgm:pt modelId="{C5FC0E69-E7BB-4B58-84DF-280CDB25D18B}">
      <dgm:prSet phldrT="[Text]" custT="1"/>
      <dgm:spPr/>
      <dgm:t>
        <a:bodyPr/>
        <a:lstStyle/>
        <a:p>
          <a:pPr marL="0" indent="0">
            <a:buFont typeface="Arial" panose="020B0604020202020204" pitchFamily="34" charset="0"/>
            <a:buNone/>
          </a:pPr>
          <a:r>
            <a:rPr lang="en-GB" sz="2000" dirty="0"/>
            <a:t>Curate existing high quality education content into modules mapped to the skills matrix </a:t>
          </a:r>
        </a:p>
      </dgm:t>
    </dgm:pt>
    <dgm:pt modelId="{4D590111-334D-45C3-94D1-C9A2B1CCF730}" type="parTrans" cxnId="{D7602A21-A2A7-4C14-8BEB-CF8EDE442488}">
      <dgm:prSet/>
      <dgm:spPr/>
      <dgm:t>
        <a:bodyPr/>
        <a:lstStyle/>
        <a:p>
          <a:endParaRPr lang="en-GB"/>
        </a:p>
      </dgm:t>
    </dgm:pt>
    <dgm:pt modelId="{7353F553-C44A-4848-9C6A-0DD39968C99F}" type="sibTrans" cxnId="{D7602A21-A2A7-4C14-8BEB-CF8EDE442488}">
      <dgm:prSet/>
      <dgm:spPr/>
      <dgm:t>
        <a:bodyPr/>
        <a:lstStyle/>
        <a:p>
          <a:endParaRPr lang="en-GB"/>
        </a:p>
      </dgm:t>
    </dgm:pt>
    <dgm:pt modelId="{818965D1-A72A-4EA5-8302-8B75AFC28295}">
      <dgm:prSet phldrT="[Text]"/>
      <dgm:spPr/>
      <dgm:t>
        <a:bodyPr/>
        <a:lstStyle/>
        <a:p>
          <a:r>
            <a:rPr lang="en-GB" dirty="0"/>
            <a:t>Create a Skills Passport</a:t>
          </a:r>
        </a:p>
      </dgm:t>
    </dgm:pt>
    <dgm:pt modelId="{558D6B25-BB36-48FA-B199-14A793C61E0F}" type="parTrans" cxnId="{5E3B37BE-0271-4D78-9495-06502519428B}">
      <dgm:prSet/>
      <dgm:spPr/>
      <dgm:t>
        <a:bodyPr/>
        <a:lstStyle/>
        <a:p>
          <a:endParaRPr lang="en-GB"/>
        </a:p>
      </dgm:t>
    </dgm:pt>
    <dgm:pt modelId="{5B4F2551-34AF-48C0-B236-D76E21ADF25E}" type="sibTrans" cxnId="{5E3B37BE-0271-4D78-9495-06502519428B}">
      <dgm:prSet/>
      <dgm:spPr/>
      <dgm:t>
        <a:bodyPr/>
        <a:lstStyle/>
        <a:p>
          <a:endParaRPr lang="en-GB"/>
        </a:p>
      </dgm:t>
    </dgm:pt>
    <dgm:pt modelId="{E8732461-6E10-4186-973D-9F516C24967D}">
      <dgm:prSet phldrT="[Text]" custT="1"/>
      <dgm:spPr/>
      <dgm:t>
        <a:bodyPr/>
        <a:lstStyle/>
        <a:p>
          <a:pPr marL="0" indent="0">
            <a:buNone/>
          </a:pPr>
          <a:r>
            <a:rPr lang="en-GB" sz="2000" dirty="0"/>
            <a:t>Create electronic competency passports, interfacing with IT systems, e-learning  and face to face education</a:t>
          </a:r>
        </a:p>
      </dgm:t>
    </dgm:pt>
    <dgm:pt modelId="{8E186A51-B3A2-41A0-A031-26C032AFFD70}" type="parTrans" cxnId="{E58F9B0D-31AD-4D3E-A10C-9FFEE12D2E42}">
      <dgm:prSet/>
      <dgm:spPr/>
      <dgm:t>
        <a:bodyPr/>
        <a:lstStyle/>
        <a:p>
          <a:endParaRPr lang="en-GB"/>
        </a:p>
      </dgm:t>
    </dgm:pt>
    <dgm:pt modelId="{5ACA9159-35CA-4C24-B719-7E95DA055C1C}" type="sibTrans" cxnId="{E58F9B0D-31AD-4D3E-A10C-9FFEE12D2E42}">
      <dgm:prSet/>
      <dgm:spPr/>
      <dgm:t>
        <a:bodyPr/>
        <a:lstStyle/>
        <a:p>
          <a:endParaRPr lang="en-GB"/>
        </a:p>
      </dgm:t>
    </dgm:pt>
    <dgm:pt modelId="{8C01DC6C-8F0F-4700-B4E3-978AE8372B54}">
      <dgm:prSet phldrT="[Text]" custT="1"/>
      <dgm:spPr/>
      <dgm:t>
        <a:bodyPr/>
        <a:lstStyle/>
        <a:p>
          <a:pPr marL="228600" indent="0" defTabSz="889000">
            <a:buFont typeface="Arial" panose="020B0604020202020204" pitchFamily="34" charset="0"/>
            <a:buChar char="•"/>
          </a:pPr>
          <a:endParaRPr lang="en-GB" sz="2000" dirty="0"/>
        </a:p>
      </dgm:t>
    </dgm:pt>
    <dgm:pt modelId="{03200875-6D8E-4073-B595-6D9BDA0B3F3C}" type="parTrans" cxnId="{1F6F5042-DDBC-4F94-AC37-4B5A0F07D20B}">
      <dgm:prSet/>
      <dgm:spPr/>
      <dgm:t>
        <a:bodyPr/>
        <a:lstStyle/>
        <a:p>
          <a:endParaRPr lang="en-GB"/>
        </a:p>
      </dgm:t>
    </dgm:pt>
    <dgm:pt modelId="{FD417685-11FC-4E05-9843-799B9E787694}" type="sibTrans" cxnId="{1F6F5042-DDBC-4F94-AC37-4B5A0F07D20B}">
      <dgm:prSet/>
      <dgm:spPr/>
      <dgm:t>
        <a:bodyPr/>
        <a:lstStyle/>
        <a:p>
          <a:endParaRPr lang="en-GB"/>
        </a:p>
      </dgm:t>
    </dgm:pt>
    <dgm:pt modelId="{7AEF5F1F-19E1-4083-98B9-07368370EE27}">
      <dgm:prSet phldrT="[Text]" custT="1"/>
      <dgm:spPr/>
      <dgm:t>
        <a:bodyPr/>
        <a:lstStyle/>
        <a:p>
          <a:pPr marL="182563" indent="-182563">
            <a:buFont typeface="Arial" panose="020B0604020202020204" pitchFamily="34" charset="0"/>
            <a:buChar char="•"/>
          </a:pPr>
          <a:r>
            <a:rPr lang="en-GB" sz="1800" dirty="0"/>
            <a:t>Leadership training</a:t>
          </a:r>
        </a:p>
      </dgm:t>
    </dgm:pt>
    <dgm:pt modelId="{E832BF49-402C-4C03-861A-6763871D6554}" type="parTrans" cxnId="{D566B535-F924-439F-9E2F-E9F48390DB4A}">
      <dgm:prSet/>
      <dgm:spPr/>
      <dgm:t>
        <a:bodyPr/>
        <a:lstStyle/>
        <a:p>
          <a:endParaRPr lang="en-GB"/>
        </a:p>
      </dgm:t>
    </dgm:pt>
    <dgm:pt modelId="{0AF64939-1AEE-4F6F-BDC7-C0796A21661A}" type="sibTrans" cxnId="{D566B535-F924-439F-9E2F-E9F48390DB4A}">
      <dgm:prSet/>
      <dgm:spPr/>
      <dgm:t>
        <a:bodyPr/>
        <a:lstStyle/>
        <a:p>
          <a:endParaRPr lang="en-GB"/>
        </a:p>
      </dgm:t>
    </dgm:pt>
    <dgm:pt modelId="{47D30914-A7E8-4CAF-B20B-E9418494DDA5}">
      <dgm:prSet phldrT="[Text]" custT="1"/>
      <dgm:spPr/>
      <dgm:t>
        <a:bodyPr/>
        <a:lstStyle/>
        <a:p>
          <a:pPr marL="0" indent="0">
            <a:buNone/>
          </a:pPr>
          <a:r>
            <a:rPr lang="en-GB" sz="2000" dirty="0"/>
            <a:t>Explore compatibility with e-rostering platforms </a:t>
          </a:r>
        </a:p>
      </dgm:t>
    </dgm:pt>
    <dgm:pt modelId="{0F8BFB30-E8EA-4C5F-ADC1-BDB9A99E9EA3}" type="parTrans" cxnId="{4DAA2BE4-7301-4948-BA4F-09B8AB01D554}">
      <dgm:prSet/>
      <dgm:spPr/>
      <dgm:t>
        <a:bodyPr/>
        <a:lstStyle/>
        <a:p>
          <a:endParaRPr lang="en-GB"/>
        </a:p>
      </dgm:t>
    </dgm:pt>
    <dgm:pt modelId="{E485F8AD-6E54-4D49-B1F1-62897E080A6A}" type="sibTrans" cxnId="{4DAA2BE4-7301-4948-BA4F-09B8AB01D554}">
      <dgm:prSet/>
      <dgm:spPr/>
      <dgm:t>
        <a:bodyPr/>
        <a:lstStyle/>
        <a:p>
          <a:endParaRPr lang="en-GB"/>
        </a:p>
      </dgm:t>
    </dgm:pt>
    <dgm:pt modelId="{39D1FCA1-E3D9-45BE-B049-0B83E9EB8D18}">
      <dgm:prSet phldrT="[Text]" custT="1"/>
      <dgm:spPr/>
      <dgm:t>
        <a:bodyPr/>
        <a:lstStyle/>
        <a:p>
          <a:pPr marL="0" indent="0">
            <a:buNone/>
          </a:pPr>
          <a:endParaRPr lang="en-GB" sz="2000" dirty="0"/>
        </a:p>
      </dgm:t>
    </dgm:pt>
    <dgm:pt modelId="{C678EA09-5A3E-4333-BE65-B68AF4119C04}" type="parTrans" cxnId="{4F4A470F-4E9F-42FF-97EF-69E01DD89881}">
      <dgm:prSet/>
      <dgm:spPr/>
      <dgm:t>
        <a:bodyPr/>
        <a:lstStyle/>
        <a:p>
          <a:endParaRPr lang="en-GB"/>
        </a:p>
      </dgm:t>
    </dgm:pt>
    <dgm:pt modelId="{8BD990E6-AAB1-4738-BADF-AEDB561976F8}" type="sibTrans" cxnId="{4F4A470F-4E9F-42FF-97EF-69E01DD89881}">
      <dgm:prSet/>
      <dgm:spPr/>
      <dgm:t>
        <a:bodyPr/>
        <a:lstStyle/>
        <a:p>
          <a:endParaRPr lang="en-GB"/>
        </a:p>
      </dgm:t>
    </dgm:pt>
    <dgm:pt modelId="{E32D3D39-11CA-4C9A-B0CB-3AA94F8627CF}">
      <dgm:prSet phldrT="[Text]" custT="1"/>
      <dgm:spPr/>
      <dgm:t>
        <a:bodyPr/>
        <a:lstStyle/>
        <a:p>
          <a:pPr marL="182563" indent="-182563">
            <a:buFont typeface="Arial" panose="020B0604020202020204" pitchFamily="34" charset="0"/>
            <a:buChar char="•"/>
          </a:pPr>
          <a:r>
            <a:rPr lang="en-GB" sz="1800" dirty="0"/>
            <a:t>ICU equipment </a:t>
          </a:r>
        </a:p>
      </dgm:t>
    </dgm:pt>
    <dgm:pt modelId="{9AF5D77D-30DB-457B-BC09-7FF261D8D419}" type="parTrans" cxnId="{EACAD7A5-17BA-46E6-9590-D4D1CF25AA8C}">
      <dgm:prSet/>
      <dgm:spPr/>
      <dgm:t>
        <a:bodyPr/>
        <a:lstStyle/>
        <a:p>
          <a:endParaRPr lang="en-GB"/>
        </a:p>
      </dgm:t>
    </dgm:pt>
    <dgm:pt modelId="{6D6CE7AF-9228-44AE-B021-D857F06214AB}" type="sibTrans" cxnId="{EACAD7A5-17BA-46E6-9590-D4D1CF25AA8C}">
      <dgm:prSet/>
      <dgm:spPr/>
      <dgm:t>
        <a:bodyPr/>
        <a:lstStyle/>
        <a:p>
          <a:endParaRPr lang="en-GB"/>
        </a:p>
      </dgm:t>
    </dgm:pt>
    <dgm:pt modelId="{AA34461C-FE7C-46CF-B48B-A1D0F58AD4AB}">
      <dgm:prSet phldrT="[Text]" custT="1"/>
      <dgm:spPr/>
      <dgm:t>
        <a:bodyPr/>
        <a:lstStyle/>
        <a:p>
          <a:pPr marL="182563" indent="-182563">
            <a:buFont typeface="Arial" panose="020B0604020202020204" pitchFamily="34" charset="0"/>
            <a:buChar char="•"/>
          </a:pPr>
          <a:r>
            <a:rPr lang="en-GB" sz="1800" dirty="0"/>
            <a:t>Wellbeing</a:t>
          </a:r>
        </a:p>
      </dgm:t>
    </dgm:pt>
    <dgm:pt modelId="{E1893474-1A3E-4F4E-BCCB-8486923C4DC2}" type="parTrans" cxnId="{8591ADC7-A424-4593-858D-C49DE4CC6C99}">
      <dgm:prSet/>
      <dgm:spPr/>
      <dgm:t>
        <a:bodyPr/>
        <a:lstStyle/>
        <a:p>
          <a:endParaRPr lang="en-GB"/>
        </a:p>
      </dgm:t>
    </dgm:pt>
    <dgm:pt modelId="{EF8C4420-9B2E-478C-B78E-661D748851D9}" type="sibTrans" cxnId="{8591ADC7-A424-4593-858D-C49DE4CC6C99}">
      <dgm:prSet/>
      <dgm:spPr/>
      <dgm:t>
        <a:bodyPr/>
        <a:lstStyle/>
        <a:p>
          <a:endParaRPr lang="en-GB"/>
        </a:p>
      </dgm:t>
    </dgm:pt>
    <dgm:pt modelId="{F7B4B543-ABFB-4C18-996F-5B1C54F57B11}">
      <dgm:prSet phldrT="[Text]" custT="1"/>
      <dgm:spPr/>
      <dgm:t>
        <a:bodyPr/>
        <a:lstStyle/>
        <a:p>
          <a:pPr marL="0" indent="0" defTabSz="179388">
            <a:buFont typeface="Arial" panose="020B0604020202020204" pitchFamily="34" charset="0"/>
            <a:buNone/>
            <a:tabLst/>
          </a:pPr>
          <a:r>
            <a:rPr lang="en-GB" sz="2000" dirty="0"/>
            <a:t>This can be used locally to inform learning objectives and avoid “over-teaching”</a:t>
          </a:r>
        </a:p>
      </dgm:t>
    </dgm:pt>
    <dgm:pt modelId="{40C903A4-B912-4164-B988-866E9806CA38}" type="parTrans" cxnId="{BA0B722A-1B53-43CE-BE69-D320A2F51EAD}">
      <dgm:prSet/>
      <dgm:spPr/>
      <dgm:t>
        <a:bodyPr/>
        <a:lstStyle/>
        <a:p>
          <a:endParaRPr lang="en-GB"/>
        </a:p>
      </dgm:t>
    </dgm:pt>
    <dgm:pt modelId="{ED96A39C-832A-4E71-8893-7695FD0E9841}" type="sibTrans" cxnId="{BA0B722A-1B53-43CE-BE69-D320A2F51EAD}">
      <dgm:prSet/>
      <dgm:spPr/>
      <dgm:t>
        <a:bodyPr/>
        <a:lstStyle/>
        <a:p>
          <a:endParaRPr lang="en-GB"/>
        </a:p>
      </dgm:t>
    </dgm:pt>
    <dgm:pt modelId="{84E676F4-C339-9E4C-AC8F-E6B2400730D6}">
      <dgm:prSet phldrT="[Text]" custT="1"/>
      <dgm:spPr/>
      <dgm:t>
        <a:bodyPr/>
        <a:lstStyle/>
        <a:p>
          <a:pPr marL="0" indent="0">
            <a:buFont typeface="Arial" panose="020B0604020202020204" pitchFamily="34" charset="0"/>
            <a:buNone/>
          </a:pPr>
          <a:r>
            <a:rPr lang="en-GB" sz="2000" dirty="0"/>
            <a:t>Specific areas include:</a:t>
          </a:r>
        </a:p>
      </dgm:t>
    </dgm:pt>
    <dgm:pt modelId="{D11C5CB2-DA1C-E740-A8D2-342E6E798A39}" type="parTrans" cxnId="{DF54D4B4-E33A-9646-B2E4-C9F0BD47F56C}">
      <dgm:prSet/>
      <dgm:spPr/>
      <dgm:t>
        <a:bodyPr/>
        <a:lstStyle/>
        <a:p>
          <a:endParaRPr lang="en-US"/>
        </a:p>
      </dgm:t>
    </dgm:pt>
    <dgm:pt modelId="{55CBAABB-903C-FD46-A24B-D102249F5BA1}" type="sibTrans" cxnId="{DF54D4B4-E33A-9646-B2E4-C9F0BD47F56C}">
      <dgm:prSet/>
      <dgm:spPr/>
      <dgm:t>
        <a:bodyPr/>
        <a:lstStyle/>
        <a:p>
          <a:endParaRPr lang="en-US"/>
        </a:p>
      </dgm:t>
    </dgm:pt>
    <dgm:pt modelId="{3E4F2ACC-9C68-2449-8E8B-635401A3D8DB}">
      <dgm:prSet phldrT="[Text]" custT="1"/>
      <dgm:spPr/>
      <dgm:t>
        <a:bodyPr/>
        <a:lstStyle/>
        <a:p>
          <a:pPr marL="0" indent="0">
            <a:buFont typeface="Arial" panose="020B0604020202020204" pitchFamily="34" charset="0"/>
            <a:buNone/>
          </a:pPr>
          <a:endParaRPr lang="en-GB" sz="2000" dirty="0"/>
        </a:p>
      </dgm:t>
    </dgm:pt>
    <dgm:pt modelId="{6591700E-464F-0840-AE71-491BB962200D}" type="parTrans" cxnId="{9B98C6CC-795D-B74D-B322-2439A72A523A}">
      <dgm:prSet/>
      <dgm:spPr/>
      <dgm:t>
        <a:bodyPr/>
        <a:lstStyle/>
        <a:p>
          <a:endParaRPr lang="en-US"/>
        </a:p>
      </dgm:t>
    </dgm:pt>
    <dgm:pt modelId="{32BCB708-F1BB-2F43-809B-F1586E1AD671}" type="sibTrans" cxnId="{9B98C6CC-795D-B74D-B322-2439A72A523A}">
      <dgm:prSet/>
      <dgm:spPr/>
      <dgm:t>
        <a:bodyPr/>
        <a:lstStyle/>
        <a:p>
          <a:endParaRPr lang="en-US"/>
        </a:p>
      </dgm:t>
    </dgm:pt>
    <dgm:pt modelId="{A16F5F29-8A02-374B-9534-55F9FE07AFE3}">
      <dgm:prSet phldrT="[Text]" custT="1"/>
      <dgm:spPr/>
      <dgm:t>
        <a:bodyPr/>
        <a:lstStyle/>
        <a:p>
          <a:pPr marL="182563" indent="-182563">
            <a:buFont typeface="Arial" panose="020B0604020202020204" pitchFamily="34" charset="0"/>
            <a:buChar char="•"/>
          </a:pPr>
          <a:r>
            <a:rPr lang="en-GB" sz="1800" dirty="0"/>
            <a:t>Teamworking</a:t>
          </a:r>
        </a:p>
      </dgm:t>
    </dgm:pt>
    <dgm:pt modelId="{FAD211C3-3834-7F44-9E42-9732A24CAC74}" type="parTrans" cxnId="{7A48BA9A-ED00-B84F-9C4B-4E2109D8EF1F}">
      <dgm:prSet/>
      <dgm:spPr/>
      <dgm:t>
        <a:bodyPr/>
        <a:lstStyle/>
        <a:p>
          <a:endParaRPr lang="en-US"/>
        </a:p>
      </dgm:t>
    </dgm:pt>
    <dgm:pt modelId="{AB314C4D-EA9E-834F-8EE3-809BD19F7526}" type="sibTrans" cxnId="{7A48BA9A-ED00-B84F-9C4B-4E2109D8EF1F}">
      <dgm:prSet/>
      <dgm:spPr/>
      <dgm:t>
        <a:bodyPr/>
        <a:lstStyle/>
        <a:p>
          <a:endParaRPr lang="en-US"/>
        </a:p>
      </dgm:t>
    </dgm:pt>
    <dgm:pt modelId="{F46EAC0A-376D-864D-BA49-80ED1CBB80AF}">
      <dgm:prSet phldrT="[Text]" custT="1"/>
      <dgm:spPr/>
      <dgm:t>
        <a:bodyPr/>
        <a:lstStyle/>
        <a:p>
          <a:pPr marL="0" indent="0" defTabSz="179388">
            <a:buFont typeface="Arial" panose="020B0604020202020204" pitchFamily="34" charset="0"/>
            <a:buNone/>
            <a:tabLst/>
          </a:pPr>
          <a:endParaRPr lang="en-GB" sz="2000" dirty="0"/>
        </a:p>
      </dgm:t>
    </dgm:pt>
    <dgm:pt modelId="{B21838C4-72E1-4E4E-A0CE-12E5C81A35D9}" type="parTrans" cxnId="{ED96CD96-ADE4-C744-8506-575346731BAC}">
      <dgm:prSet/>
      <dgm:spPr/>
      <dgm:t>
        <a:bodyPr/>
        <a:lstStyle/>
        <a:p>
          <a:endParaRPr lang="en-US"/>
        </a:p>
      </dgm:t>
    </dgm:pt>
    <dgm:pt modelId="{BC47D376-888C-E947-B449-803D342550D3}" type="sibTrans" cxnId="{ED96CD96-ADE4-C744-8506-575346731BAC}">
      <dgm:prSet/>
      <dgm:spPr/>
      <dgm:t>
        <a:bodyPr/>
        <a:lstStyle/>
        <a:p>
          <a:endParaRPr lang="en-US"/>
        </a:p>
      </dgm:t>
    </dgm:pt>
    <dgm:pt modelId="{1B9085F2-7167-4710-9635-B8827A98625E}" type="pres">
      <dgm:prSet presAssocID="{03B797CD-A731-4561-9249-94BDFD6648AB}" presName="Name0" presStyleCnt="0">
        <dgm:presLayoutVars>
          <dgm:dir/>
          <dgm:animLvl val="lvl"/>
          <dgm:resizeHandles val="exact"/>
        </dgm:presLayoutVars>
      </dgm:prSet>
      <dgm:spPr/>
    </dgm:pt>
    <dgm:pt modelId="{90B5735D-4483-4E22-ADCC-1FEED8B099F5}" type="pres">
      <dgm:prSet presAssocID="{6049378F-F68F-4CAB-A2CD-3C76FAA4BA5E}" presName="composite" presStyleCnt="0"/>
      <dgm:spPr/>
    </dgm:pt>
    <dgm:pt modelId="{5BA4C418-6769-4A33-B157-89F8736AE097}" type="pres">
      <dgm:prSet presAssocID="{6049378F-F68F-4CAB-A2CD-3C76FAA4BA5E}" presName="parTx" presStyleLbl="alignNode1" presStyleIdx="0" presStyleCnt="3">
        <dgm:presLayoutVars>
          <dgm:chMax val="0"/>
          <dgm:chPref val="0"/>
          <dgm:bulletEnabled val="1"/>
        </dgm:presLayoutVars>
      </dgm:prSet>
      <dgm:spPr/>
    </dgm:pt>
    <dgm:pt modelId="{FF070764-07CD-4FB9-9A23-0B83EC42A6C0}" type="pres">
      <dgm:prSet presAssocID="{6049378F-F68F-4CAB-A2CD-3C76FAA4BA5E}" presName="desTx" presStyleLbl="alignAccFollowNode1" presStyleIdx="0" presStyleCnt="3">
        <dgm:presLayoutVars>
          <dgm:bulletEnabled val="1"/>
        </dgm:presLayoutVars>
      </dgm:prSet>
      <dgm:spPr/>
    </dgm:pt>
    <dgm:pt modelId="{B4EC7AC9-C78B-483D-8C90-B9B608A7B120}" type="pres">
      <dgm:prSet presAssocID="{14EC2B1C-6717-4D2A-8A21-5FCC7BFC51B8}" presName="space" presStyleCnt="0"/>
      <dgm:spPr/>
    </dgm:pt>
    <dgm:pt modelId="{2081C727-AD82-4484-9278-CE191A68A528}" type="pres">
      <dgm:prSet presAssocID="{69836248-B8C6-4D62-AFC6-0A96BA0DEFBB}" presName="composite" presStyleCnt="0"/>
      <dgm:spPr/>
    </dgm:pt>
    <dgm:pt modelId="{BEE04524-8E20-44AC-8C66-AA36BC0A3D25}" type="pres">
      <dgm:prSet presAssocID="{69836248-B8C6-4D62-AFC6-0A96BA0DEFBB}" presName="parTx" presStyleLbl="alignNode1" presStyleIdx="1" presStyleCnt="3">
        <dgm:presLayoutVars>
          <dgm:chMax val="0"/>
          <dgm:chPref val="0"/>
          <dgm:bulletEnabled val="1"/>
        </dgm:presLayoutVars>
      </dgm:prSet>
      <dgm:spPr/>
    </dgm:pt>
    <dgm:pt modelId="{1EDBF3E4-D91C-4BBA-A8F3-541C5F4A8822}" type="pres">
      <dgm:prSet presAssocID="{69836248-B8C6-4D62-AFC6-0A96BA0DEFBB}" presName="desTx" presStyleLbl="alignAccFollowNode1" presStyleIdx="1" presStyleCnt="3">
        <dgm:presLayoutVars>
          <dgm:bulletEnabled val="1"/>
        </dgm:presLayoutVars>
      </dgm:prSet>
      <dgm:spPr/>
    </dgm:pt>
    <dgm:pt modelId="{5D9D7A29-C6C4-4604-9E74-BDECD9003302}" type="pres">
      <dgm:prSet presAssocID="{C5C2F794-7B24-4496-B8A0-5CB1EEE2A6D7}" presName="space" presStyleCnt="0"/>
      <dgm:spPr/>
    </dgm:pt>
    <dgm:pt modelId="{DA895C80-E706-4E1F-B443-3B9AD9841C62}" type="pres">
      <dgm:prSet presAssocID="{818965D1-A72A-4EA5-8302-8B75AFC28295}" presName="composite" presStyleCnt="0"/>
      <dgm:spPr/>
    </dgm:pt>
    <dgm:pt modelId="{54E9825F-BA12-4263-B765-326C8A4A2717}" type="pres">
      <dgm:prSet presAssocID="{818965D1-A72A-4EA5-8302-8B75AFC28295}" presName="parTx" presStyleLbl="alignNode1" presStyleIdx="2" presStyleCnt="3">
        <dgm:presLayoutVars>
          <dgm:chMax val="0"/>
          <dgm:chPref val="0"/>
          <dgm:bulletEnabled val="1"/>
        </dgm:presLayoutVars>
      </dgm:prSet>
      <dgm:spPr/>
    </dgm:pt>
    <dgm:pt modelId="{EA77D6C5-1A96-40C6-8547-31C87F408186}" type="pres">
      <dgm:prSet presAssocID="{818965D1-A72A-4EA5-8302-8B75AFC28295}" presName="desTx" presStyleLbl="alignAccFollowNode1" presStyleIdx="2" presStyleCnt="3">
        <dgm:presLayoutVars>
          <dgm:bulletEnabled val="1"/>
        </dgm:presLayoutVars>
      </dgm:prSet>
      <dgm:spPr/>
    </dgm:pt>
  </dgm:ptLst>
  <dgm:cxnLst>
    <dgm:cxn modelId="{6D3B0805-EC4F-47EE-A9D3-1981AF50C660}" srcId="{03B797CD-A731-4561-9249-94BDFD6648AB}" destId="{6049378F-F68F-4CAB-A2CD-3C76FAA4BA5E}" srcOrd="0" destOrd="0" parTransId="{AEC9C983-872B-4FD5-98CA-C560ED247995}" sibTransId="{14EC2B1C-6717-4D2A-8A21-5FCC7BFC51B8}"/>
    <dgm:cxn modelId="{E58F9B0D-31AD-4D3E-A10C-9FFEE12D2E42}" srcId="{818965D1-A72A-4EA5-8302-8B75AFC28295}" destId="{E8732461-6E10-4186-973D-9F516C24967D}" srcOrd="0" destOrd="0" parTransId="{8E186A51-B3A2-41A0-A031-26C032AFFD70}" sibTransId="{5ACA9159-35CA-4C24-B719-7E95DA055C1C}"/>
    <dgm:cxn modelId="{4F4A470F-4E9F-42FF-97EF-69E01DD89881}" srcId="{818965D1-A72A-4EA5-8302-8B75AFC28295}" destId="{39D1FCA1-E3D9-45BE-B049-0B83E9EB8D18}" srcOrd="1" destOrd="0" parTransId="{C678EA09-5A3E-4333-BE65-B68AF4119C04}" sibTransId="{8BD990E6-AAB1-4738-BADF-AEDB561976F8}"/>
    <dgm:cxn modelId="{4B1D8013-269A-4D61-ADA0-2E2D70D8F74E}" type="presOf" srcId="{F7B4B543-ABFB-4C18-996F-5B1C54F57B11}" destId="{FF070764-07CD-4FB9-9A23-0B83EC42A6C0}" srcOrd="0" destOrd="2" presId="urn:microsoft.com/office/officeart/2005/8/layout/hList1"/>
    <dgm:cxn modelId="{D7602A21-A2A7-4C14-8BEB-CF8EDE442488}" srcId="{69836248-B8C6-4D62-AFC6-0A96BA0DEFBB}" destId="{C5FC0E69-E7BB-4B58-84DF-280CDB25D18B}" srcOrd="0" destOrd="0" parTransId="{4D590111-334D-45C3-94D1-C9A2B1CCF730}" sibTransId="{7353F553-C44A-4848-9C6A-0DD39968C99F}"/>
    <dgm:cxn modelId="{9BC5D524-C031-BF4A-B029-A4E54D7B4F6C}" type="presOf" srcId="{F46EAC0A-376D-864D-BA49-80ED1CBB80AF}" destId="{FF070764-07CD-4FB9-9A23-0B83EC42A6C0}" srcOrd="0" destOrd="1" presId="urn:microsoft.com/office/officeart/2005/8/layout/hList1"/>
    <dgm:cxn modelId="{712E7C25-82B5-4041-802C-2A91197CDE4C}" srcId="{6049378F-F68F-4CAB-A2CD-3C76FAA4BA5E}" destId="{DC8459C3-40A4-4FD5-AF31-2641EE821AB8}" srcOrd="0" destOrd="0" parTransId="{191BE5D1-3F09-4813-9CFB-910237B1A870}" sibTransId="{B3B8926C-D6F4-40D3-88D8-66B5E85C54AE}"/>
    <dgm:cxn modelId="{BA0B722A-1B53-43CE-BE69-D320A2F51EAD}" srcId="{6049378F-F68F-4CAB-A2CD-3C76FAA4BA5E}" destId="{F7B4B543-ABFB-4C18-996F-5B1C54F57B11}" srcOrd="2" destOrd="0" parTransId="{40C903A4-B912-4164-B988-866E9806CA38}" sibTransId="{ED96A39C-832A-4E71-8893-7695FD0E9841}"/>
    <dgm:cxn modelId="{D566B535-F924-439F-9E2F-E9F48390DB4A}" srcId="{69836248-B8C6-4D62-AFC6-0A96BA0DEFBB}" destId="{7AEF5F1F-19E1-4083-98B9-07368370EE27}" srcOrd="3" destOrd="0" parTransId="{E832BF49-402C-4C03-861A-6763871D6554}" sibTransId="{0AF64939-1AEE-4F6F-BDC7-C0796A21661A}"/>
    <dgm:cxn modelId="{D4CAD536-BF69-4B96-ACED-E845C44E331E}" type="presOf" srcId="{03B797CD-A731-4561-9249-94BDFD6648AB}" destId="{1B9085F2-7167-4710-9635-B8827A98625E}" srcOrd="0" destOrd="0" presId="urn:microsoft.com/office/officeart/2005/8/layout/hList1"/>
    <dgm:cxn modelId="{931D3239-E222-4842-BF28-E3EDD5307972}" type="presOf" srcId="{3E4F2ACC-9C68-2449-8E8B-635401A3D8DB}" destId="{1EDBF3E4-D91C-4BBA-A8F3-541C5F4A8822}" srcOrd="0" destOrd="1" presId="urn:microsoft.com/office/officeart/2005/8/layout/hList1"/>
    <dgm:cxn modelId="{68A4E63C-2739-4549-8B81-05FD3611B9A6}" type="presOf" srcId="{47D30914-A7E8-4CAF-B20B-E9418494DDA5}" destId="{EA77D6C5-1A96-40C6-8547-31C87F408186}" srcOrd="0" destOrd="2" presId="urn:microsoft.com/office/officeart/2005/8/layout/hList1"/>
    <dgm:cxn modelId="{1F6F5042-DDBC-4F94-AC37-4B5A0F07D20B}" srcId="{6049378F-F68F-4CAB-A2CD-3C76FAA4BA5E}" destId="{8C01DC6C-8F0F-4700-B4E3-978AE8372B54}" srcOrd="3" destOrd="0" parTransId="{03200875-6D8E-4073-B595-6D9BDA0B3F3C}" sibTransId="{FD417685-11FC-4E05-9843-799B9E787694}"/>
    <dgm:cxn modelId="{CBE3A84B-3D1A-42C3-B59A-ADA57C79B86F}" type="presOf" srcId="{DC8459C3-40A4-4FD5-AF31-2641EE821AB8}" destId="{FF070764-07CD-4FB9-9A23-0B83EC42A6C0}" srcOrd="0" destOrd="0" presId="urn:microsoft.com/office/officeart/2005/8/layout/hList1"/>
    <dgm:cxn modelId="{90EA604E-EC8D-44CC-97BA-AC57C2A23BB9}" type="presOf" srcId="{6049378F-F68F-4CAB-A2CD-3C76FAA4BA5E}" destId="{5BA4C418-6769-4A33-B157-89F8736AE097}" srcOrd="0" destOrd="0" presId="urn:microsoft.com/office/officeart/2005/8/layout/hList1"/>
    <dgm:cxn modelId="{7E0FD34E-2C43-4848-A88B-92A183C67F59}" srcId="{03B797CD-A731-4561-9249-94BDFD6648AB}" destId="{69836248-B8C6-4D62-AFC6-0A96BA0DEFBB}" srcOrd="1" destOrd="0" parTransId="{121A3C64-1C23-4DBB-958C-72EB937BFB7D}" sibTransId="{C5C2F794-7B24-4496-B8A0-5CB1EEE2A6D7}"/>
    <dgm:cxn modelId="{7E5BF85A-84C6-4A3C-A719-ACEF3AA5F655}" type="presOf" srcId="{39D1FCA1-E3D9-45BE-B049-0B83E9EB8D18}" destId="{EA77D6C5-1A96-40C6-8547-31C87F408186}" srcOrd="0" destOrd="1" presId="urn:microsoft.com/office/officeart/2005/8/layout/hList1"/>
    <dgm:cxn modelId="{E0FD496B-A953-45CE-AE14-FDACF1068D50}" type="presOf" srcId="{8C01DC6C-8F0F-4700-B4E3-978AE8372B54}" destId="{FF070764-07CD-4FB9-9A23-0B83EC42A6C0}" srcOrd="0" destOrd="3" presId="urn:microsoft.com/office/officeart/2005/8/layout/hList1"/>
    <dgm:cxn modelId="{35C74288-0BDD-AC42-856B-51E5B82827EE}" type="presOf" srcId="{84E676F4-C339-9E4C-AC8F-E6B2400730D6}" destId="{1EDBF3E4-D91C-4BBA-A8F3-541C5F4A8822}" srcOrd="0" destOrd="2" presId="urn:microsoft.com/office/officeart/2005/8/layout/hList1"/>
    <dgm:cxn modelId="{FC6B5591-DFEB-4103-B3D0-BA7FD6A8D43C}" type="presOf" srcId="{69836248-B8C6-4D62-AFC6-0A96BA0DEFBB}" destId="{BEE04524-8E20-44AC-8C66-AA36BC0A3D25}" srcOrd="0" destOrd="0" presId="urn:microsoft.com/office/officeart/2005/8/layout/hList1"/>
    <dgm:cxn modelId="{ED96CD96-ADE4-C744-8506-575346731BAC}" srcId="{6049378F-F68F-4CAB-A2CD-3C76FAA4BA5E}" destId="{F46EAC0A-376D-864D-BA49-80ED1CBB80AF}" srcOrd="1" destOrd="0" parTransId="{B21838C4-72E1-4E4E-A0CE-12E5C81A35D9}" sibTransId="{BC47D376-888C-E947-B449-803D342550D3}"/>
    <dgm:cxn modelId="{7A48BA9A-ED00-B84F-9C4B-4E2109D8EF1F}" srcId="{69836248-B8C6-4D62-AFC6-0A96BA0DEFBB}" destId="{A16F5F29-8A02-374B-9534-55F9FE07AFE3}" srcOrd="4" destOrd="0" parTransId="{FAD211C3-3834-7F44-9E42-9732A24CAC74}" sibTransId="{AB314C4D-EA9E-834F-8EE3-809BD19F7526}"/>
    <dgm:cxn modelId="{4302E49D-E1DC-4BE7-ADBA-6592270DD247}" type="presOf" srcId="{AA34461C-FE7C-46CF-B48B-A1D0F58AD4AB}" destId="{1EDBF3E4-D91C-4BBA-A8F3-541C5F4A8822}" srcOrd="0" destOrd="5" presId="urn:microsoft.com/office/officeart/2005/8/layout/hList1"/>
    <dgm:cxn modelId="{EACAD7A5-17BA-46E6-9590-D4D1CF25AA8C}" srcId="{69836248-B8C6-4D62-AFC6-0A96BA0DEFBB}" destId="{E32D3D39-11CA-4C9A-B0CB-3AA94F8627CF}" srcOrd="6" destOrd="0" parTransId="{9AF5D77D-30DB-457B-BC09-7FF261D8D419}" sibTransId="{6D6CE7AF-9228-44AE-B021-D857F06214AB}"/>
    <dgm:cxn modelId="{61C023AA-504B-4FF6-802F-4BD1498A3231}" type="presOf" srcId="{C5FC0E69-E7BB-4B58-84DF-280CDB25D18B}" destId="{1EDBF3E4-D91C-4BBA-A8F3-541C5F4A8822}" srcOrd="0" destOrd="0" presId="urn:microsoft.com/office/officeart/2005/8/layout/hList1"/>
    <dgm:cxn modelId="{E74CB0AB-A362-4E9D-AECA-CC6FF22A9B2F}" type="presOf" srcId="{818965D1-A72A-4EA5-8302-8B75AFC28295}" destId="{54E9825F-BA12-4263-B765-326C8A4A2717}" srcOrd="0" destOrd="0" presId="urn:microsoft.com/office/officeart/2005/8/layout/hList1"/>
    <dgm:cxn modelId="{DF54D4B4-E33A-9646-B2E4-C9F0BD47F56C}" srcId="{69836248-B8C6-4D62-AFC6-0A96BA0DEFBB}" destId="{84E676F4-C339-9E4C-AC8F-E6B2400730D6}" srcOrd="2" destOrd="0" parTransId="{D11C5CB2-DA1C-E740-A8D2-342E6E798A39}" sibTransId="{55CBAABB-903C-FD46-A24B-D102249F5BA1}"/>
    <dgm:cxn modelId="{5E3B37BE-0271-4D78-9495-06502519428B}" srcId="{03B797CD-A731-4561-9249-94BDFD6648AB}" destId="{818965D1-A72A-4EA5-8302-8B75AFC28295}" srcOrd="2" destOrd="0" parTransId="{558D6B25-BB36-48FA-B199-14A793C61E0F}" sibTransId="{5B4F2551-34AF-48C0-B236-D76E21ADF25E}"/>
    <dgm:cxn modelId="{8591ADC7-A424-4593-858D-C49DE4CC6C99}" srcId="{69836248-B8C6-4D62-AFC6-0A96BA0DEFBB}" destId="{AA34461C-FE7C-46CF-B48B-A1D0F58AD4AB}" srcOrd="5" destOrd="0" parTransId="{E1893474-1A3E-4F4E-BCCB-8486923C4DC2}" sibTransId="{EF8C4420-9B2E-478C-B78E-661D748851D9}"/>
    <dgm:cxn modelId="{9B98C6CC-795D-B74D-B322-2439A72A523A}" srcId="{69836248-B8C6-4D62-AFC6-0A96BA0DEFBB}" destId="{3E4F2ACC-9C68-2449-8E8B-635401A3D8DB}" srcOrd="1" destOrd="0" parTransId="{6591700E-464F-0840-AE71-491BB962200D}" sibTransId="{32BCB708-F1BB-2F43-809B-F1586E1AD671}"/>
    <dgm:cxn modelId="{881F31E2-3F7F-41CA-AB8C-5270AE65D454}" type="presOf" srcId="{7AEF5F1F-19E1-4083-98B9-07368370EE27}" destId="{1EDBF3E4-D91C-4BBA-A8F3-541C5F4A8822}" srcOrd="0" destOrd="3" presId="urn:microsoft.com/office/officeart/2005/8/layout/hList1"/>
    <dgm:cxn modelId="{4DAA2BE4-7301-4948-BA4F-09B8AB01D554}" srcId="{818965D1-A72A-4EA5-8302-8B75AFC28295}" destId="{47D30914-A7E8-4CAF-B20B-E9418494DDA5}" srcOrd="2" destOrd="0" parTransId="{0F8BFB30-E8EA-4C5F-ADC1-BDB9A99E9EA3}" sibTransId="{E485F8AD-6E54-4D49-B1F1-62897E080A6A}"/>
    <dgm:cxn modelId="{082263F3-5627-4DFD-9D6D-F26FAB1F41C7}" type="presOf" srcId="{E32D3D39-11CA-4C9A-B0CB-3AA94F8627CF}" destId="{1EDBF3E4-D91C-4BBA-A8F3-541C5F4A8822}" srcOrd="0" destOrd="6" presId="urn:microsoft.com/office/officeart/2005/8/layout/hList1"/>
    <dgm:cxn modelId="{3A4458FA-B9A1-4909-A1A6-0C13D7736FAA}" type="presOf" srcId="{E8732461-6E10-4186-973D-9F516C24967D}" destId="{EA77D6C5-1A96-40C6-8547-31C87F408186}" srcOrd="0" destOrd="0" presId="urn:microsoft.com/office/officeart/2005/8/layout/hList1"/>
    <dgm:cxn modelId="{00B98EFF-BAA0-9D4E-B396-4D69FF019982}" type="presOf" srcId="{A16F5F29-8A02-374B-9534-55F9FE07AFE3}" destId="{1EDBF3E4-D91C-4BBA-A8F3-541C5F4A8822}" srcOrd="0" destOrd="4" presId="urn:microsoft.com/office/officeart/2005/8/layout/hList1"/>
    <dgm:cxn modelId="{267DDEF8-F57A-43E9-A3CD-085F4A9291DB}" type="presParOf" srcId="{1B9085F2-7167-4710-9635-B8827A98625E}" destId="{90B5735D-4483-4E22-ADCC-1FEED8B099F5}" srcOrd="0" destOrd="0" presId="urn:microsoft.com/office/officeart/2005/8/layout/hList1"/>
    <dgm:cxn modelId="{EE11A099-FC3F-420A-911F-8707D4E15B8E}" type="presParOf" srcId="{90B5735D-4483-4E22-ADCC-1FEED8B099F5}" destId="{5BA4C418-6769-4A33-B157-89F8736AE097}" srcOrd="0" destOrd="0" presId="urn:microsoft.com/office/officeart/2005/8/layout/hList1"/>
    <dgm:cxn modelId="{5EFC5C5E-DDC2-40D1-921A-5747DD576469}" type="presParOf" srcId="{90B5735D-4483-4E22-ADCC-1FEED8B099F5}" destId="{FF070764-07CD-4FB9-9A23-0B83EC42A6C0}" srcOrd="1" destOrd="0" presId="urn:microsoft.com/office/officeart/2005/8/layout/hList1"/>
    <dgm:cxn modelId="{1CCCB777-4461-4393-B6FC-B61E3FB6A854}" type="presParOf" srcId="{1B9085F2-7167-4710-9635-B8827A98625E}" destId="{B4EC7AC9-C78B-483D-8C90-B9B608A7B120}" srcOrd="1" destOrd="0" presId="urn:microsoft.com/office/officeart/2005/8/layout/hList1"/>
    <dgm:cxn modelId="{87CFB959-DD79-4579-A493-9E154252D00A}" type="presParOf" srcId="{1B9085F2-7167-4710-9635-B8827A98625E}" destId="{2081C727-AD82-4484-9278-CE191A68A528}" srcOrd="2" destOrd="0" presId="urn:microsoft.com/office/officeart/2005/8/layout/hList1"/>
    <dgm:cxn modelId="{4C626082-2900-4EBA-B2F9-07087D247B7A}" type="presParOf" srcId="{2081C727-AD82-4484-9278-CE191A68A528}" destId="{BEE04524-8E20-44AC-8C66-AA36BC0A3D25}" srcOrd="0" destOrd="0" presId="urn:microsoft.com/office/officeart/2005/8/layout/hList1"/>
    <dgm:cxn modelId="{259EB6B3-D1AA-477C-8147-926B61CC8148}" type="presParOf" srcId="{2081C727-AD82-4484-9278-CE191A68A528}" destId="{1EDBF3E4-D91C-4BBA-A8F3-541C5F4A8822}" srcOrd="1" destOrd="0" presId="urn:microsoft.com/office/officeart/2005/8/layout/hList1"/>
    <dgm:cxn modelId="{9C2A2F96-FFA1-456B-B1BF-6243DA1211EF}" type="presParOf" srcId="{1B9085F2-7167-4710-9635-B8827A98625E}" destId="{5D9D7A29-C6C4-4604-9E74-BDECD9003302}" srcOrd="3" destOrd="0" presId="urn:microsoft.com/office/officeart/2005/8/layout/hList1"/>
    <dgm:cxn modelId="{AF28C322-5522-44C8-984E-710A191EFCB8}" type="presParOf" srcId="{1B9085F2-7167-4710-9635-B8827A98625E}" destId="{DA895C80-E706-4E1F-B443-3B9AD9841C62}" srcOrd="4" destOrd="0" presId="urn:microsoft.com/office/officeart/2005/8/layout/hList1"/>
    <dgm:cxn modelId="{543C7F4B-CE14-43B8-AC08-07A91FB2B311}" type="presParOf" srcId="{DA895C80-E706-4E1F-B443-3B9AD9841C62}" destId="{54E9825F-BA12-4263-B765-326C8A4A2717}" srcOrd="0" destOrd="0" presId="urn:microsoft.com/office/officeart/2005/8/layout/hList1"/>
    <dgm:cxn modelId="{665C68C6-5003-4194-AD8E-8399D7431D81}" type="presParOf" srcId="{DA895C80-E706-4E1F-B443-3B9AD9841C62}" destId="{EA77D6C5-1A96-40C6-8547-31C87F4081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4C418-6769-4A33-B157-89F8736AE097}">
      <dsp:nvSpPr>
        <dsp:cNvPr id="0" name=""/>
        <dsp:cNvSpPr/>
      </dsp:nvSpPr>
      <dsp:spPr>
        <a:xfrm>
          <a:off x="3480" y="314285"/>
          <a:ext cx="3393307" cy="122734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Support role definition</a:t>
          </a:r>
        </a:p>
      </dsp:txBody>
      <dsp:txXfrm>
        <a:off x="3480" y="314285"/>
        <a:ext cx="3393307" cy="1227343"/>
      </dsp:txXfrm>
    </dsp:sp>
    <dsp:sp modelId="{FF070764-07CD-4FB9-9A23-0B83EC42A6C0}">
      <dsp:nvSpPr>
        <dsp:cNvPr id="0" name=""/>
        <dsp:cNvSpPr/>
      </dsp:nvSpPr>
      <dsp:spPr>
        <a:xfrm>
          <a:off x="3480" y="1541628"/>
          <a:ext cx="3393307" cy="321551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179388">
            <a:lnSpc>
              <a:spcPct val="90000"/>
            </a:lnSpc>
            <a:spcBef>
              <a:spcPct val="0"/>
            </a:spcBef>
            <a:spcAft>
              <a:spcPct val="15000"/>
            </a:spcAft>
            <a:buFont typeface="Arial" panose="020B0604020202020204" pitchFamily="34" charset="0"/>
            <a:buNone/>
            <a:tabLst/>
          </a:pPr>
          <a:r>
            <a:rPr lang="en-GB" sz="2000" kern="1200" dirty="0"/>
            <a:t>Publish a skills matrix mapped to existing competency frameworks for all critical care roles </a:t>
          </a:r>
        </a:p>
        <a:p>
          <a:pPr marL="0" lvl="1" indent="0" algn="l" defTabSz="179388">
            <a:lnSpc>
              <a:spcPct val="90000"/>
            </a:lnSpc>
            <a:spcBef>
              <a:spcPct val="0"/>
            </a:spcBef>
            <a:spcAft>
              <a:spcPct val="15000"/>
            </a:spcAft>
            <a:buFont typeface="Arial" panose="020B0604020202020204" pitchFamily="34" charset="0"/>
            <a:buNone/>
            <a:tabLst/>
          </a:pPr>
          <a:endParaRPr lang="en-GB" sz="2000" kern="1200" dirty="0"/>
        </a:p>
        <a:p>
          <a:pPr marL="0" lvl="1" indent="0" algn="l" defTabSz="179388">
            <a:lnSpc>
              <a:spcPct val="90000"/>
            </a:lnSpc>
            <a:spcBef>
              <a:spcPct val="0"/>
            </a:spcBef>
            <a:spcAft>
              <a:spcPct val="15000"/>
            </a:spcAft>
            <a:buFont typeface="Arial" panose="020B0604020202020204" pitchFamily="34" charset="0"/>
            <a:buNone/>
            <a:tabLst/>
          </a:pPr>
          <a:r>
            <a:rPr lang="en-GB" sz="2000" kern="1200" dirty="0"/>
            <a:t>This can be used locally to inform learning objectives and avoid “over-teaching”</a:t>
          </a:r>
        </a:p>
        <a:p>
          <a:pPr marL="228600" lvl="1" indent="0" algn="l" defTabSz="889000">
            <a:lnSpc>
              <a:spcPct val="90000"/>
            </a:lnSpc>
            <a:spcBef>
              <a:spcPct val="0"/>
            </a:spcBef>
            <a:spcAft>
              <a:spcPct val="15000"/>
            </a:spcAft>
            <a:buFont typeface="Arial" panose="020B0604020202020204" pitchFamily="34" charset="0"/>
            <a:buChar char="•"/>
          </a:pPr>
          <a:endParaRPr lang="en-GB" sz="2000" kern="1200" dirty="0"/>
        </a:p>
      </dsp:txBody>
      <dsp:txXfrm>
        <a:off x="3480" y="1541628"/>
        <a:ext cx="3393307" cy="3215510"/>
      </dsp:txXfrm>
    </dsp:sp>
    <dsp:sp modelId="{BEE04524-8E20-44AC-8C66-AA36BC0A3D25}">
      <dsp:nvSpPr>
        <dsp:cNvPr id="0" name=""/>
        <dsp:cNvSpPr/>
      </dsp:nvSpPr>
      <dsp:spPr>
        <a:xfrm>
          <a:off x="3871850" y="314285"/>
          <a:ext cx="3393307" cy="122734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Share Education Content</a:t>
          </a:r>
        </a:p>
      </dsp:txBody>
      <dsp:txXfrm>
        <a:off x="3871850" y="314285"/>
        <a:ext cx="3393307" cy="1227343"/>
      </dsp:txXfrm>
    </dsp:sp>
    <dsp:sp modelId="{1EDBF3E4-D91C-4BBA-A8F3-541C5F4A8822}">
      <dsp:nvSpPr>
        <dsp:cNvPr id="0" name=""/>
        <dsp:cNvSpPr/>
      </dsp:nvSpPr>
      <dsp:spPr>
        <a:xfrm>
          <a:off x="3871850" y="1541628"/>
          <a:ext cx="3393307" cy="321551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Font typeface="Arial" panose="020B0604020202020204" pitchFamily="34" charset="0"/>
            <a:buNone/>
          </a:pPr>
          <a:r>
            <a:rPr lang="en-GB" sz="2000" kern="1200" dirty="0"/>
            <a:t>Curate existing high quality education content into modules mapped to the skills matrix </a:t>
          </a:r>
        </a:p>
        <a:p>
          <a:pPr marL="0" lvl="1" indent="0" algn="l" defTabSz="889000">
            <a:lnSpc>
              <a:spcPct val="90000"/>
            </a:lnSpc>
            <a:spcBef>
              <a:spcPct val="0"/>
            </a:spcBef>
            <a:spcAft>
              <a:spcPct val="15000"/>
            </a:spcAft>
            <a:buFont typeface="Arial" panose="020B0604020202020204" pitchFamily="34" charset="0"/>
            <a:buNone/>
          </a:pPr>
          <a:endParaRPr lang="en-GB" sz="2000" kern="1200" dirty="0"/>
        </a:p>
        <a:p>
          <a:pPr marL="0" lvl="1" indent="0" algn="l" defTabSz="889000">
            <a:lnSpc>
              <a:spcPct val="90000"/>
            </a:lnSpc>
            <a:spcBef>
              <a:spcPct val="0"/>
            </a:spcBef>
            <a:spcAft>
              <a:spcPct val="15000"/>
            </a:spcAft>
            <a:buFont typeface="Arial" panose="020B0604020202020204" pitchFamily="34" charset="0"/>
            <a:buNone/>
          </a:pPr>
          <a:r>
            <a:rPr lang="en-GB" sz="2000" kern="1200" dirty="0"/>
            <a:t>Specific areas include:</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Leadership training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Teamworking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Wellbeing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ICU equipment </a:t>
          </a:r>
        </a:p>
      </dsp:txBody>
      <dsp:txXfrm>
        <a:off x="3871850" y="1541628"/>
        <a:ext cx="3393307" cy="3215510"/>
      </dsp:txXfrm>
    </dsp:sp>
    <dsp:sp modelId="{54E9825F-BA12-4263-B765-326C8A4A2717}">
      <dsp:nvSpPr>
        <dsp:cNvPr id="0" name=""/>
        <dsp:cNvSpPr/>
      </dsp:nvSpPr>
      <dsp:spPr>
        <a:xfrm>
          <a:off x="7740220" y="314285"/>
          <a:ext cx="3393307" cy="122734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Create a Skills Passport</a:t>
          </a:r>
        </a:p>
      </dsp:txBody>
      <dsp:txXfrm>
        <a:off x="7740220" y="314285"/>
        <a:ext cx="3393307" cy="1227343"/>
      </dsp:txXfrm>
    </dsp:sp>
    <dsp:sp modelId="{EA77D6C5-1A96-40C6-8547-31C87F408186}">
      <dsp:nvSpPr>
        <dsp:cNvPr id="0" name=""/>
        <dsp:cNvSpPr/>
      </dsp:nvSpPr>
      <dsp:spPr>
        <a:xfrm>
          <a:off x="7740220" y="1541628"/>
          <a:ext cx="3393307" cy="321551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None/>
          </a:pPr>
          <a:r>
            <a:rPr lang="en-GB" sz="2000" kern="1200" dirty="0"/>
            <a:t>Create electronic competency passports, interfacing with IT systems, e-learning  and face to face education</a:t>
          </a:r>
        </a:p>
        <a:p>
          <a:pPr marL="0" lvl="1" indent="0" algn="l" defTabSz="889000">
            <a:lnSpc>
              <a:spcPct val="90000"/>
            </a:lnSpc>
            <a:spcBef>
              <a:spcPct val="0"/>
            </a:spcBef>
            <a:spcAft>
              <a:spcPct val="15000"/>
            </a:spcAft>
            <a:buNone/>
          </a:pPr>
          <a:endParaRPr lang="en-GB" sz="2000" kern="1200" dirty="0"/>
        </a:p>
        <a:p>
          <a:pPr marL="0" lvl="1" indent="0" algn="l" defTabSz="889000">
            <a:lnSpc>
              <a:spcPct val="90000"/>
            </a:lnSpc>
            <a:spcBef>
              <a:spcPct val="0"/>
            </a:spcBef>
            <a:spcAft>
              <a:spcPct val="15000"/>
            </a:spcAft>
            <a:buNone/>
          </a:pPr>
          <a:r>
            <a:rPr lang="en-GB" sz="2000" kern="1200" dirty="0"/>
            <a:t>Explore compatibility with e-rostering platforms </a:t>
          </a:r>
        </a:p>
      </dsp:txBody>
      <dsp:txXfrm>
        <a:off x="7740220" y="1541628"/>
        <a:ext cx="3393307" cy="32155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21/09/2020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21/09/2020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 of the collaborative is to:</a:t>
            </a:r>
          </a:p>
          <a:p>
            <a:r>
              <a:rPr lang="en-GB" dirty="0"/>
              <a:t>shift towards thinking collaboratively to optimise the performance of the entire system</a:t>
            </a:r>
          </a:p>
          <a:p>
            <a:endParaRPr lang="en-GB" dirty="0"/>
          </a:p>
          <a:p>
            <a:r>
              <a:rPr lang="en-GB" dirty="0"/>
              <a:t>to work together, </a:t>
            </a:r>
          </a:p>
          <a:p>
            <a:r>
              <a:rPr lang="en-GB" dirty="0"/>
              <a:t>sharing our strengths, </a:t>
            </a:r>
          </a:p>
          <a:p>
            <a:r>
              <a:rPr lang="en-GB" dirty="0"/>
              <a:t>improving the experiences of our staff and their physical and psychological safety, </a:t>
            </a:r>
          </a:p>
          <a:p>
            <a:r>
              <a:rPr lang="en-GB" dirty="0"/>
              <a:t>improving patient outcomes and </a:t>
            </a:r>
          </a:p>
          <a:p>
            <a:r>
              <a:rPr lang="en-GB" dirty="0"/>
              <a:t>providing training that can be delivered consistently and effectively across the patch.</a:t>
            </a: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195003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a:p>
        </p:txBody>
      </p:sp>
    </p:spTree>
    <p:extLst>
      <p:ext uri="{BB962C8B-B14F-4D97-AF65-F5344CB8AC3E}">
        <p14:creationId xmlns:p14="http://schemas.microsoft.com/office/powerpoint/2010/main" val="3505915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working as a team in a high paced/ at times highly stressful environment 6 NWL</a:t>
            </a:r>
          </a:p>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12</a:t>
            </a:fld>
            <a:endParaRPr lang="en-GB"/>
          </a:p>
        </p:txBody>
      </p:sp>
    </p:spTree>
    <p:extLst>
      <p:ext uri="{BB962C8B-B14F-4D97-AF65-F5344CB8AC3E}">
        <p14:creationId xmlns:p14="http://schemas.microsoft.com/office/powerpoint/2010/main" val="3269352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kern="1200" dirty="0">
              <a:solidFill>
                <a:schemeClr val="dk1"/>
              </a:solidFill>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Everything involved in patient care in ICU NCL 8</a:t>
            </a:r>
          </a:p>
          <a:p>
            <a:pPr rtl="0" eaLnBrk="1" fontAlgn="t" latinLnBrk="0" hangingPunct="1"/>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How to support the nurses in any way - quite exasperating as I did not feel I was much use and they were so busy. NCL 5</a:t>
            </a:r>
          </a:p>
          <a:p>
            <a:pPr rtl="0" eaLnBrk="1" fontAlgn="t" latinLnBrk="0" hangingPunct="1"/>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Learning the names for medical equipment and where things were kept, the set up on ICU and what different people's roles were. NWL 7</a:t>
            </a:r>
          </a:p>
          <a:p>
            <a:pPr rtl="0" eaLnBrk="1" fontAlgn="t" latinLnBrk="0" hangingPunct="1"/>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Probably </a:t>
            </a:r>
            <a:r>
              <a:rPr lang="en-GB" sz="1200" b="0" i="0" u="none" strike="noStrike" kern="1200" dirty="0" err="1">
                <a:solidFill>
                  <a:schemeClr val="tx1"/>
                </a:solidFill>
                <a:effectLst/>
                <a:latin typeface="+mn-lt"/>
                <a:ea typeface="+mn-ea"/>
                <a:cs typeface="+mn-cs"/>
              </a:rPr>
              <a:t>jsut</a:t>
            </a:r>
            <a:r>
              <a:rPr lang="en-GB" sz="1200" b="0" i="0" u="none" strike="noStrike" kern="1200" dirty="0">
                <a:solidFill>
                  <a:schemeClr val="tx1"/>
                </a:solidFill>
                <a:effectLst/>
                <a:latin typeface="+mn-lt"/>
                <a:ea typeface="+mn-ea"/>
                <a:cs typeface="+mn-cs"/>
              </a:rPr>
              <a:t> the environment. It was very overwhelming SWL 6</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13</a:t>
            </a:fld>
            <a:endParaRPr lang="en-GB"/>
          </a:p>
        </p:txBody>
      </p:sp>
    </p:spTree>
    <p:extLst>
      <p:ext uri="{BB962C8B-B14F-4D97-AF65-F5344CB8AC3E}">
        <p14:creationId xmlns:p14="http://schemas.microsoft.com/office/powerpoint/2010/main" val="406389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14</a:t>
            </a:fld>
            <a:endParaRPr lang="en-GB"/>
          </a:p>
        </p:txBody>
      </p:sp>
    </p:spTree>
    <p:extLst>
      <p:ext uri="{BB962C8B-B14F-4D97-AF65-F5344CB8AC3E}">
        <p14:creationId xmlns:p14="http://schemas.microsoft.com/office/powerpoint/2010/main" val="1422951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15</a:t>
            </a:fld>
            <a:endParaRPr lang="en-GB"/>
          </a:p>
        </p:txBody>
      </p:sp>
    </p:spTree>
    <p:extLst>
      <p:ext uri="{BB962C8B-B14F-4D97-AF65-F5344CB8AC3E}">
        <p14:creationId xmlns:p14="http://schemas.microsoft.com/office/powerpoint/2010/main" val="173090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16</a:t>
            </a:fld>
            <a:endParaRPr lang="en-GB"/>
          </a:p>
        </p:txBody>
      </p:sp>
    </p:spTree>
    <p:extLst>
      <p:ext uri="{BB962C8B-B14F-4D97-AF65-F5344CB8AC3E}">
        <p14:creationId xmlns:p14="http://schemas.microsoft.com/office/powerpoint/2010/main" val="856379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17</a:t>
            </a:fld>
            <a:endParaRPr lang="en-GB"/>
          </a:p>
        </p:txBody>
      </p:sp>
    </p:spTree>
    <p:extLst>
      <p:ext uri="{BB962C8B-B14F-4D97-AF65-F5344CB8AC3E}">
        <p14:creationId xmlns:p14="http://schemas.microsoft.com/office/powerpoint/2010/main" val="284921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19</a:t>
            </a:fld>
            <a:endParaRPr lang="en-GB"/>
          </a:p>
        </p:txBody>
      </p:sp>
    </p:spTree>
    <p:extLst>
      <p:ext uri="{BB962C8B-B14F-4D97-AF65-F5344CB8AC3E}">
        <p14:creationId xmlns:p14="http://schemas.microsoft.com/office/powerpoint/2010/main" val="156104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49368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790329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156261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304384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213644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a:p>
        </p:txBody>
      </p:sp>
    </p:spTree>
    <p:extLst>
      <p:ext uri="{BB962C8B-B14F-4D97-AF65-F5344CB8AC3E}">
        <p14:creationId xmlns:p14="http://schemas.microsoft.com/office/powerpoint/2010/main" val="3890738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a:p>
        </p:txBody>
      </p:sp>
    </p:spTree>
    <p:extLst>
      <p:ext uri="{BB962C8B-B14F-4D97-AF65-F5344CB8AC3E}">
        <p14:creationId xmlns:p14="http://schemas.microsoft.com/office/powerpoint/2010/main" val="337337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a:p>
        </p:txBody>
      </p:sp>
    </p:spTree>
    <p:extLst>
      <p:ext uri="{BB962C8B-B14F-4D97-AF65-F5344CB8AC3E}">
        <p14:creationId xmlns:p14="http://schemas.microsoft.com/office/powerpoint/2010/main" val="2108823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27540" y="1713056"/>
            <a:ext cx="11136924" cy="2352217"/>
          </a:xfrm>
          <a:prstGeom prst="rect">
            <a:avLst/>
          </a:prstGeom>
        </p:spPr>
        <p:txBody>
          <a:bodyPr anchor="ctr"/>
          <a:lstStyle>
            <a:lvl1pPr algn="l">
              <a:defRPr sz="4225" b="1"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27540" y="4272593"/>
            <a:ext cx="11136924" cy="473244"/>
          </a:xfrm>
          <a:prstGeom prst="rect">
            <a:avLst/>
          </a:prstGeom>
        </p:spPr>
        <p:txBody>
          <a:bodyPr anchor="ctr"/>
          <a:lstStyle>
            <a:lvl1pPr marL="0" indent="0" algn="l">
              <a:buNone/>
              <a:defRPr sz="2167" b="0" i="0" baseline="0">
                <a:solidFill>
                  <a:srgbClr val="005EB8"/>
                </a:solidFill>
                <a:latin typeface="Arial" charset="0"/>
                <a:ea typeface="Arial" charset="0"/>
                <a:cs typeface="Arial" charset="0"/>
              </a:defRPr>
            </a:lvl1pPr>
            <a:lvl2pPr marL="536542" indent="0" algn="ctr">
              <a:buNone/>
              <a:defRPr sz="2348"/>
            </a:lvl2pPr>
            <a:lvl3pPr marL="1073084" indent="0" algn="ctr">
              <a:buNone/>
              <a:defRPr sz="2112"/>
            </a:lvl3pPr>
            <a:lvl4pPr marL="1609626" indent="0" algn="ctr">
              <a:buNone/>
              <a:defRPr sz="1877"/>
            </a:lvl4pPr>
            <a:lvl5pPr marL="2146168" indent="0" algn="ctr">
              <a:buNone/>
              <a:defRPr sz="1877"/>
            </a:lvl5pPr>
            <a:lvl6pPr marL="2682710" indent="0" algn="ctr">
              <a:buNone/>
              <a:defRPr sz="1877"/>
            </a:lvl6pPr>
            <a:lvl7pPr marL="3219252" indent="0" algn="ctr">
              <a:buNone/>
              <a:defRPr sz="1877"/>
            </a:lvl7pPr>
            <a:lvl8pPr marL="3755794" indent="0" algn="ctr">
              <a:buNone/>
              <a:defRPr sz="1877"/>
            </a:lvl8pPr>
            <a:lvl9pPr marL="4292336" indent="0" algn="ctr">
              <a:buNone/>
              <a:defRPr sz="1877"/>
            </a:lvl9pPr>
          </a:lstStyle>
          <a:p>
            <a:r>
              <a:rPr lang="en-US" dirty="0"/>
              <a:t>Date, Location [if relevant]</a:t>
            </a:r>
          </a:p>
        </p:txBody>
      </p:sp>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46762"/>
            <a:ext cx="5323840" cy="406400"/>
          </a:xfrm>
          <a:prstGeom prst="rect">
            <a:avLst/>
          </a:prstGeom>
          <a:solidFill>
            <a:schemeClr val="lt1"/>
          </a:solidFill>
          <a:ln w="6350">
            <a:noFill/>
          </a:ln>
        </p:spPr>
        <p:txBody>
          <a:bodyPr rot="0" spcFirstLastPara="0" vert="horz" wrap="square" lIns="107315" tIns="53657" rIns="107315" bIns="53657" numCol="1" spcCol="0" rtlCol="0" fromWordArt="0" anchor="t" anchorCtr="0" forceAA="0" compatLnSpc="1">
            <a:prstTxWarp prst="textNoShape">
              <a:avLst/>
            </a:prstTxWarp>
            <a:noAutofit/>
          </a:bodyPr>
          <a:lstStyle/>
          <a:p>
            <a:pPr algn="ctr">
              <a:spcAft>
                <a:spcPts val="0"/>
              </a:spcAft>
            </a:pPr>
            <a:r>
              <a:rPr lang="en-GB" sz="195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EE272BB6-2A8D-4435-9E86-0596521A3951}"/>
              </a:ext>
            </a:extLst>
          </p:cNvPr>
          <p:cNvPicPr>
            <a:picLocks noChangeAspect="1"/>
          </p:cNvPicPr>
          <p:nvPr userDrawn="1"/>
        </p:nvPicPr>
        <p:blipFill>
          <a:blip r:embed="rId2"/>
          <a:stretch>
            <a:fillRect/>
          </a:stretch>
        </p:blipFill>
        <p:spPr>
          <a:xfrm>
            <a:off x="8382000" y="266038"/>
            <a:ext cx="3284187" cy="741179"/>
          </a:xfrm>
          <a:prstGeom prst="rect">
            <a:avLst/>
          </a:prstGeom>
        </p:spPr>
      </p:pic>
      <p:pic>
        <p:nvPicPr>
          <p:cNvPr id="13" name="Picture 12" descr="A picture containing clipart&#10;&#10;Description generated with very high confidence">
            <a:extLst>
              <a:ext uri="{FF2B5EF4-FFF2-40B4-BE49-F238E27FC236}">
                <a16:creationId xmlns:a16="http://schemas.microsoft.com/office/drawing/2014/main" id="{87769B46-6740-4E7C-81A9-9000A20D5658}"/>
              </a:ext>
            </a:extLst>
          </p:cNvPr>
          <p:cNvPicPr>
            <a:picLocks noChangeAspect="1"/>
          </p:cNvPicPr>
          <p:nvPr userDrawn="1"/>
        </p:nvPicPr>
        <p:blipFill>
          <a:blip r:embed="rId3"/>
          <a:stretch>
            <a:fillRect/>
          </a:stretch>
        </p:blipFill>
        <p:spPr>
          <a:xfrm>
            <a:off x="10757829" y="262731"/>
            <a:ext cx="911399" cy="368065"/>
          </a:xfrm>
          <a:prstGeom prst="rect">
            <a:avLst/>
          </a:prstGeom>
        </p:spPr>
      </p:pic>
      <p:pic>
        <p:nvPicPr>
          <p:cNvPr id="14" name="Content Placeholder 16">
            <a:extLst>
              <a:ext uri="{FF2B5EF4-FFF2-40B4-BE49-F238E27FC236}">
                <a16:creationId xmlns:a16="http://schemas.microsoft.com/office/drawing/2014/main" id="{F5147BF3-6E80-4ECF-BF0F-15BE8D89CC6A}"/>
              </a:ext>
            </a:extLst>
          </p:cNvPr>
          <p:cNvPicPr>
            <a:picLocks noChangeAspect="1"/>
          </p:cNvPicPr>
          <p:nvPr userDrawn="1"/>
        </p:nvPicPr>
        <p:blipFill>
          <a:blip r:embed="rId4"/>
          <a:stretch>
            <a:fillRect/>
          </a:stretch>
        </p:blipFill>
        <p:spPr>
          <a:xfrm>
            <a:off x="1" y="6266963"/>
            <a:ext cx="12192000" cy="3808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e slide">
    <p:spTree>
      <p:nvGrpSpPr>
        <p:cNvPr id="1" name=""/>
        <p:cNvGrpSpPr/>
        <p:nvPr/>
      </p:nvGrpSpPr>
      <p:grpSpPr>
        <a:xfrm>
          <a:off x="0" y="0"/>
          <a:ext cx="0" cy="0"/>
          <a:chOff x="0" y="0"/>
          <a:chExt cx="0" cy="0"/>
        </a:xfrm>
      </p:grpSpPr>
      <p:sp>
        <p:nvSpPr>
          <p:cNvPr id="3" name="Title 9">
            <a:extLst>
              <a:ext uri="{FF2B5EF4-FFF2-40B4-BE49-F238E27FC236}">
                <a16:creationId xmlns:a16="http://schemas.microsoft.com/office/drawing/2014/main" id="{1BFF0C81-8608-45E7-BBB8-C4075B6F8C78}"/>
              </a:ext>
            </a:extLst>
          </p:cNvPr>
          <p:cNvSpPr>
            <a:spLocks noGrp="1"/>
          </p:cNvSpPr>
          <p:nvPr>
            <p:ph type="title" hasCustomPrompt="1"/>
          </p:nvPr>
        </p:nvSpPr>
        <p:spPr>
          <a:xfrm>
            <a:off x="4551681" y="1889761"/>
            <a:ext cx="7113269" cy="2092960"/>
          </a:xfrm>
          <a:prstGeom prst="rect">
            <a:avLst/>
          </a:prstGeom>
        </p:spPr>
        <p:txBody>
          <a:bodyPr/>
          <a:lstStyle>
            <a:lvl1pPr algn="l">
              <a:defRPr sz="4225" baseline="0">
                <a:solidFill>
                  <a:srgbClr val="005EB8"/>
                </a:solidFill>
                <a:latin typeface="Arial" panose="020B0604020202020204" pitchFamily="34" charset="0"/>
                <a:cs typeface="Arial" panose="020B0604020202020204" pitchFamily="34" charset="0"/>
              </a:defRPr>
            </a:lvl1pPr>
          </a:lstStyle>
          <a:p>
            <a:r>
              <a:rPr lang="en-US" dirty="0"/>
              <a:t>Closing message</a:t>
            </a:r>
          </a:p>
        </p:txBody>
      </p:sp>
      <p:pic>
        <p:nvPicPr>
          <p:cNvPr id="11" name="Picture 10">
            <a:extLst>
              <a:ext uri="{FF2B5EF4-FFF2-40B4-BE49-F238E27FC236}">
                <a16:creationId xmlns:a16="http://schemas.microsoft.com/office/drawing/2014/main" id="{67D57BB4-C4FB-4690-9627-A916A1B2F4D3}"/>
              </a:ext>
            </a:extLst>
          </p:cNvPr>
          <p:cNvPicPr>
            <a:picLocks noChangeAspect="1"/>
          </p:cNvPicPr>
          <p:nvPr userDrawn="1"/>
        </p:nvPicPr>
        <p:blipFill rotWithShape="1">
          <a:blip r:embed="rId2"/>
          <a:srcRect l="24925" r="24919"/>
          <a:stretch/>
        </p:blipFill>
        <p:spPr>
          <a:xfrm>
            <a:off x="7240987" y="5524509"/>
            <a:ext cx="3823188" cy="788000"/>
          </a:xfrm>
          <a:prstGeom prst="rect">
            <a:avLst/>
          </a:prstGeom>
        </p:spPr>
      </p:pic>
      <p:grpSp>
        <p:nvGrpSpPr>
          <p:cNvPr id="12" name="Group 11">
            <a:extLst>
              <a:ext uri="{FF2B5EF4-FFF2-40B4-BE49-F238E27FC236}">
                <a16:creationId xmlns:a16="http://schemas.microsoft.com/office/drawing/2014/main" id="{1B06C4A3-DBAF-4066-8696-0A7F54B59A34}"/>
              </a:ext>
            </a:extLst>
          </p:cNvPr>
          <p:cNvGrpSpPr/>
          <p:nvPr userDrawn="1"/>
        </p:nvGrpSpPr>
        <p:grpSpPr>
          <a:xfrm>
            <a:off x="1529063" y="5524509"/>
            <a:ext cx="3359484" cy="757378"/>
            <a:chOff x="5841743" y="263656"/>
            <a:chExt cx="3639441" cy="757378"/>
          </a:xfrm>
        </p:grpSpPr>
        <p:pic>
          <p:nvPicPr>
            <p:cNvPr id="13" name="Picture 12">
              <a:extLst>
                <a:ext uri="{FF2B5EF4-FFF2-40B4-BE49-F238E27FC236}">
                  <a16:creationId xmlns:a16="http://schemas.microsoft.com/office/drawing/2014/main" id="{BC9A1E6C-9CF3-4E3F-99CF-1A5AA94D1B56}"/>
                </a:ext>
              </a:extLst>
            </p:cNvPr>
            <p:cNvPicPr>
              <a:picLocks noChangeAspect="1"/>
            </p:cNvPicPr>
            <p:nvPr userDrawn="1"/>
          </p:nvPicPr>
          <p:blipFill>
            <a:blip r:embed="rId3"/>
            <a:stretch>
              <a:fillRect/>
            </a:stretch>
          </p:blipFill>
          <p:spPr>
            <a:xfrm>
              <a:off x="5841743" y="263656"/>
              <a:ext cx="3635632" cy="757378"/>
            </a:xfrm>
            <a:prstGeom prst="rect">
              <a:avLst/>
            </a:prstGeom>
          </p:spPr>
        </p:pic>
        <p:pic>
          <p:nvPicPr>
            <p:cNvPr id="14" name="Picture 13" descr="A picture containing clipart&#10;&#10;Description generated with very high confidence">
              <a:extLst>
                <a:ext uri="{FF2B5EF4-FFF2-40B4-BE49-F238E27FC236}">
                  <a16:creationId xmlns:a16="http://schemas.microsoft.com/office/drawing/2014/main" id="{143F7E2A-A5E5-4FFD-B8AC-BB819EE4DFD3}"/>
                </a:ext>
              </a:extLst>
            </p:cNvPr>
            <p:cNvPicPr>
              <a:picLocks noChangeAspect="1"/>
            </p:cNvPicPr>
            <p:nvPr userDrawn="1"/>
          </p:nvPicPr>
          <p:blipFill>
            <a:blip r:embed="rId4"/>
            <a:stretch>
              <a:fillRect/>
            </a:stretch>
          </p:blipFill>
          <p:spPr>
            <a:xfrm>
              <a:off x="8515349" y="264160"/>
              <a:ext cx="965835" cy="360044"/>
            </a:xfrm>
            <a:prstGeom prst="rect">
              <a:avLst/>
            </a:prstGeom>
          </p:spPr>
        </p:pic>
      </p:grpSp>
    </p:spTree>
    <p:extLst>
      <p:ext uri="{BB962C8B-B14F-4D97-AF65-F5344CB8AC3E}">
        <p14:creationId xmlns:p14="http://schemas.microsoft.com/office/powerpoint/2010/main" val="86989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9C1A2F7B-5A96-452C-8381-3ECB7C7D795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34485" y="6426859"/>
            <a:ext cx="2252980" cy="297180"/>
          </a:xfrm>
          <a:prstGeom prst="rect">
            <a:avLst/>
          </a:prstGeom>
        </p:spPr>
      </p:pic>
      <p:pic>
        <p:nvPicPr>
          <p:cNvPr id="3" name="Picture 2" descr="A close up of a logo&#10;&#10;Description automatically generated">
            <a:extLst>
              <a:ext uri="{FF2B5EF4-FFF2-40B4-BE49-F238E27FC236}">
                <a16:creationId xmlns:a16="http://schemas.microsoft.com/office/drawing/2014/main" id="{B29E81C7-8BCE-4755-815A-3E2323F3B2E3}"/>
              </a:ext>
            </a:extLst>
          </p:cNvPr>
          <p:cNvPicPr/>
          <p:nvPr userDrawn="1"/>
        </p:nvPicPr>
        <p:blipFill rotWithShape="1">
          <a:blip r:embed="rId3" cstate="print">
            <a:extLst>
              <a:ext uri="{28A0092B-C50C-407E-A947-70E740481C1C}">
                <a14:useLocalDpi xmlns:a14="http://schemas.microsoft.com/office/drawing/2010/main" val="0"/>
              </a:ext>
            </a:extLst>
          </a:blip>
          <a:srcRect t="8333" b="45140"/>
          <a:stretch/>
        </p:blipFill>
        <p:spPr bwMode="auto">
          <a:xfrm>
            <a:off x="9896703" y="6345915"/>
            <a:ext cx="2021840" cy="352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28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940" y="1343806"/>
            <a:ext cx="11137012" cy="4965553"/>
          </a:xfrm>
          <a:prstGeom prst="rect">
            <a:avLst/>
          </a:prstGeom>
          <a:ln>
            <a:noFill/>
          </a:ln>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2x)">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
        <p:nvSpPr>
          <p:cNvPr id="5" name="Content Placeholder 9">
            <a:extLst>
              <a:ext uri="{FF2B5EF4-FFF2-40B4-BE49-F238E27FC236}">
                <a16:creationId xmlns:a16="http://schemas.microsoft.com/office/drawing/2014/main" id="{F42FD9BE-2B70-47A5-BF67-F9729A4CE169}"/>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7097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3" y="1343806"/>
            <a:ext cx="11137409" cy="4964921"/>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2" y="548646"/>
            <a:ext cx="11137408"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184389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x)">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6" name="Content Placeholder 9">
            <a:extLst>
              <a:ext uri="{FF2B5EF4-FFF2-40B4-BE49-F238E27FC236}">
                <a16:creationId xmlns:a16="http://schemas.microsoft.com/office/drawing/2014/main" id="{4FC365EA-E211-4639-BC6D-BD134AA2FB80}"/>
              </a:ext>
            </a:extLst>
          </p:cNvPr>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9">
            <a:extLst>
              <a:ext uri="{FF2B5EF4-FFF2-40B4-BE49-F238E27FC236}">
                <a16:creationId xmlns:a16="http://schemas.microsoft.com/office/drawing/2014/main" id="{CD102AD5-AB72-422B-809C-AF3801689FEC}"/>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4524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break_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7461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break_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44986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break_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64447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break_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123313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11275090" y="6315642"/>
            <a:ext cx="863150" cy="308995"/>
          </a:xfrm>
          <a:prstGeom prst="rect">
            <a:avLst/>
          </a:prstGeom>
          <a:noFill/>
        </p:spPr>
        <p:txBody>
          <a:bodyPr wrap="square" rtlCol="0">
            <a:spAutoFit/>
          </a:bodyPr>
          <a:lstStyle/>
          <a:p>
            <a:pPr algn="l"/>
            <a:r>
              <a:rPr lang="en-US" sz="1408" dirty="0">
                <a:solidFill>
                  <a:schemeClr val="accent1"/>
                </a:solidFill>
                <a:latin typeface="Arial" panose="020B0604020202020204" pitchFamily="34" charset="0"/>
                <a:cs typeface="Arial" panose="020B0604020202020204" pitchFamily="34" charset="0"/>
              </a:rPr>
              <a:t>|</a:t>
            </a:r>
            <a:r>
              <a:rPr lang="en-US" sz="1408" dirty="0">
                <a:solidFill>
                  <a:srgbClr val="005EB8"/>
                </a:solidFill>
                <a:latin typeface="Arial" panose="020B0604020202020204" pitchFamily="34" charset="0"/>
                <a:cs typeface="Arial" panose="020B0604020202020204" pitchFamily="34" charset="0"/>
              </a:rPr>
              <a:t> </a:t>
            </a:r>
            <a:fld id="{34F92BC6-D7C3-584B-87F2-0B845776A5AD}" type="slidenum">
              <a:rPr lang="en-US" sz="1408" smtClean="0">
                <a:solidFill>
                  <a:schemeClr val="accent3">
                    <a:lumMod val="60000"/>
                    <a:lumOff val="40000"/>
                  </a:schemeClr>
                </a:solidFill>
                <a:latin typeface="Arial" panose="020B0604020202020204" pitchFamily="34" charset="0"/>
                <a:cs typeface="Arial" panose="020B0604020202020204" pitchFamily="34" charset="0"/>
              </a:rPr>
              <a:pPr algn="l"/>
              <a:t>‹#›</a:t>
            </a:fld>
            <a:endParaRPr lang="en-US" sz="1408" dirty="0">
              <a:solidFill>
                <a:srgbClr val="005EB8"/>
              </a:solidFill>
              <a:latin typeface="Arial" panose="020B0604020202020204" pitchFamily="34" charset="0"/>
              <a:cs typeface="Arial" panose="020B0604020202020204" pitchFamily="34" charset="0"/>
            </a:endParaRPr>
          </a:p>
        </p:txBody>
      </p:sp>
      <p:pic>
        <p:nvPicPr>
          <p:cNvPr id="7" name="Picture 6" descr="A picture containing clipart&#10;&#10;Description generated with very high confidence">
            <a:extLst>
              <a:ext uri="{FF2B5EF4-FFF2-40B4-BE49-F238E27FC236}">
                <a16:creationId xmlns:a16="http://schemas.microsoft.com/office/drawing/2014/main" id="{A2A43156-4C54-4D45-8C7C-DF6BEC8F9390}"/>
              </a:ext>
            </a:extLst>
          </p:cNvPr>
          <p:cNvPicPr>
            <a:picLocks/>
          </p:cNvPicPr>
          <p:nvPr userDrawn="1"/>
        </p:nvPicPr>
        <p:blipFill>
          <a:blip r:embed="rId13"/>
          <a:stretch>
            <a:fillRect/>
          </a:stretch>
        </p:blipFill>
        <p:spPr>
          <a:xfrm>
            <a:off x="10944427" y="260350"/>
            <a:ext cx="723600" cy="291979"/>
          </a:xfrm>
          <a:prstGeom prst="rect">
            <a:avLst/>
          </a:prstGeom>
        </p:spPr>
      </p:pic>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91" r:id="rId1"/>
    <p:sldLayoutId id="2147483662" r:id="rId2"/>
    <p:sldLayoutId id="2147483726" r:id="rId3"/>
    <p:sldLayoutId id="2147483716" r:id="rId4"/>
    <p:sldLayoutId id="2147483727" r:id="rId5"/>
    <p:sldLayoutId id="2147483722" r:id="rId6"/>
    <p:sldLayoutId id="2147483723" r:id="rId7"/>
    <p:sldLayoutId id="2147483724" r:id="rId8"/>
    <p:sldLayoutId id="2147483725" r:id="rId9"/>
    <p:sldLayoutId id="2147483721" r:id="rId10"/>
    <p:sldLayoutId id="2147483728" r:id="rId11"/>
  </p:sldLayoutIdLst>
  <p:hf hdr="0" dt="0"/>
  <p:txStyles>
    <p:titleStyle>
      <a:lvl1pPr algn="l" defTabSz="1073084" rtl="0" eaLnBrk="1" latinLnBrk="0" hangingPunct="1">
        <a:lnSpc>
          <a:spcPct val="90000"/>
        </a:lnSpc>
        <a:spcBef>
          <a:spcPct val="0"/>
        </a:spcBef>
        <a:buNone/>
        <a:defRPr sz="5164" kern="1200">
          <a:solidFill>
            <a:schemeClr val="tx1"/>
          </a:solidFill>
          <a:latin typeface="+mj-lt"/>
          <a:ea typeface="+mj-ea"/>
          <a:cs typeface="+mj-cs"/>
        </a:defRPr>
      </a:lvl1pPr>
    </p:titleStyle>
    <p:bodyStyle>
      <a:lvl1pPr marL="268271" indent="-268271" algn="l" defTabSz="1073084" rtl="0" eaLnBrk="1" latinLnBrk="0" hangingPunct="1">
        <a:lnSpc>
          <a:spcPct val="90000"/>
        </a:lnSpc>
        <a:spcBef>
          <a:spcPts val="1173"/>
        </a:spcBef>
        <a:buFont typeface="Arial" panose="020B0604020202020204" pitchFamily="34" charset="0"/>
        <a:buChar char="•"/>
        <a:defRPr sz="3286" kern="1200">
          <a:solidFill>
            <a:schemeClr val="tx1"/>
          </a:solidFill>
          <a:latin typeface="+mn-lt"/>
          <a:ea typeface="+mn-ea"/>
          <a:cs typeface="+mn-cs"/>
        </a:defRPr>
      </a:lvl1pPr>
      <a:lvl2pPr marL="804813" indent="-268271" algn="l" defTabSz="1073084" rtl="0" eaLnBrk="1" latinLnBrk="0" hangingPunct="1">
        <a:lnSpc>
          <a:spcPct val="90000"/>
        </a:lnSpc>
        <a:spcBef>
          <a:spcPts val="587"/>
        </a:spcBef>
        <a:buFont typeface="Arial" panose="020B0604020202020204" pitchFamily="34" charset="0"/>
        <a:buChar char="•"/>
        <a:defRPr sz="2817" kern="1200">
          <a:solidFill>
            <a:schemeClr val="tx1"/>
          </a:solidFill>
          <a:latin typeface="+mn-lt"/>
          <a:ea typeface="+mn-ea"/>
          <a:cs typeface="+mn-cs"/>
        </a:defRPr>
      </a:lvl2pPr>
      <a:lvl3pPr marL="1341355" indent="-268271" algn="l" defTabSz="1073084" rtl="0" eaLnBrk="1" latinLnBrk="0" hangingPunct="1">
        <a:lnSpc>
          <a:spcPct val="90000"/>
        </a:lnSpc>
        <a:spcBef>
          <a:spcPts val="587"/>
        </a:spcBef>
        <a:buFont typeface="Arial" panose="020B0604020202020204" pitchFamily="34" charset="0"/>
        <a:buChar char="•"/>
        <a:defRPr sz="2348" kern="1200">
          <a:solidFill>
            <a:schemeClr val="tx1"/>
          </a:solidFill>
          <a:latin typeface="+mn-lt"/>
          <a:ea typeface="+mn-ea"/>
          <a:cs typeface="+mn-cs"/>
        </a:defRPr>
      </a:lvl3pPr>
      <a:lvl4pPr marL="1877897"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4pPr>
      <a:lvl5pPr marL="2414438"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p:bodyStyle>
    <p:otherStyle>
      <a:defPPr>
        <a:defRPr lang="en-US"/>
      </a:defPPr>
      <a:lvl1pPr marL="0" algn="l" defTabSz="1073084" rtl="0" eaLnBrk="1" latinLnBrk="0" hangingPunct="1">
        <a:defRPr sz="2112" kern="1200">
          <a:solidFill>
            <a:schemeClr val="tx1"/>
          </a:solidFill>
          <a:latin typeface="+mn-lt"/>
          <a:ea typeface="+mn-ea"/>
          <a:cs typeface="+mn-cs"/>
        </a:defRPr>
      </a:lvl1pPr>
      <a:lvl2pPr marL="536542" algn="l" defTabSz="1073084" rtl="0" eaLnBrk="1" latinLnBrk="0" hangingPunct="1">
        <a:defRPr sz="2112" kern="1200">
          <a:solidFill>
            <a:schemeClr val="tx1"/>
          </a:solidFill>
          <a:latin typeface="+mn-lt"/>
          <a:ea typeface="+mn-ea"/>
          <a:cs typeface="+mn-cs"/>
        </a:defRPr>
      </a:lvl2pPr>
      <a:lvl3pPr marL="1073084" algn="l" defTabSz="1073084" rtl="0" eaLnBrk="1" latinLnBrk="0" hangingPunct="1">
        <a:defRPr sz="2112" kern="1200">
          <a:solidFill>
            <a:schemeClr val="tx1"/>
          </a:solidFill>
          <a:latin typeface="+mn-lt"/>
          <a:ea typeface="+mn-ea"/>
          <a:cs typeface="+mn-cs"/>
        </a:defRPr>
      </a:lvl3pPr>
      <a:lvl4pPr marL="1609626" algn="l" defTabSz="1073084" rtl="0" eaLnBrk="1" latinLnBrk="0" hangingPunct="1">
        <a:defRPr sz="2112" kern="1200">
          <a:solidFill>
            <a:schemeClr val="tx1"/>
          </a:solidFill>
          <a:latin typeface="+mn-lt"/>
          <a:ea typeface="+mn-ea"/>
          <a:cs typeface="+mn-cs"/>
        </a:defRPr>
      </a:lvl4pPr>
      <a:lvl5pPr marL="2146168" algn="l" defTabSz="1073084" rtl="0" eaLnBrk="1" latinLnBrk="0" hangingPunct="1">
        <a:defRPr sz="2112" kern="1200">
          <a:solidFill>
            <a:schemeClr val="tx1"/>
          </a:solidFill>
          <a:latin typeface="+mn-lt"/>
          <a:ea typeface="+mn-ea"/>
          <a:cs typeface="+mn-cs"/>
        </a:defRPr>
      </a:lvl5pPr>
      <a:lvl6pPr marL="2682710" algn="l" defTabSz="1073084" rtl="0" eaLnBrk="1" latinLnBrk="0" hangingPunct="1">
        <a:defRPr sz="2112" kern="1200">
          <a:solidFill>
            <a:schemeClr val="tx1"/>
          </a:solidFill>
          <a:latin typeface="+mn-lt"/>
          <a:ea typeface="+mn-ea"/>
          <a:cs typeface="+mn-cs"/>
        </a:defRPr>
      </a:lvl6pPr>
      <a:lvl7pPr marL="3219252" algn="l" defTabSz="1073084" rtl="0" eaLnBrk="1" latinLnBrk="0" hangingPunct="1">
        <a:defRPr sz="2112" kern="1200">
          <a:solidFill>
            <a:schemeClr val="tx1"/>
          </a:solidFill>
          <a:latin typeface="+mn-lt"/>
          <a:ea typeface="+mn-ea"/>
          <a:cs typeface="+mn-cs"/>
        </a:defRPr>
      </a:lvl7pPr>
      <a:lvl8pPr marL="3755794" algn="l" defTabSz="1073084" rtl="0" eaLnBrk="1" latinLnBrk="0" hangingPunct="1">
        <a:defRPr sz="2112" kern="1200">
          <a:solidFill>
            <a:schemeClr val="tx1"/>
          </a:solidFill>
          <a:latin typeface="+mn-lt"/>
          <a:ea typeface="+mn-ea"/>
          <a:cs typeface="+mn-cs"/>
        </a:defRPr>
      </a:lvl8pPr>
      <a:lvl9pPr marL="4292336" algn="l" defTabSz="1073084" rtl="0" eaLnBrk="1" latinLnBrk="0" hangingPunct="1">
        <a:defRPr sz="211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90" userDrawn="1">
          <p15:clr>
            <a:srgbClr val="F26B43"/>
          </p15:clr>
        </p15:guide>
        <p15:guide id="3" orient="horz" pos="346" userDrawn="1">
          <p15:clr>
            <a:srgbClr val="F26B43"/>
          </p15:clr>
        </p15:guide>
        <p15:guide id="4" orient="horz" pos="3974" userDrawn="1">
          <p15:clr>
            <a:srgbClr val="F26B43"/>
          </p15:clr>
        </p15:guide>
        <p15:guide id="5" pos="7348" userDrawn="1">
          <p15:clr>
            <a:srgbClr val="F26B43"/>
          </p15:clr>
        </p15:guide>
        <p15:guide id="6" pos="7190" userDrawn="1">
          <p15:clr>
            <a:srgbClr val="F26B43"/>
          </p15:clr>
        </p15:guide>
        <p15:guide id="7" pos="332" userDrawn="1">
          <p15:clr>
            <a:srgbClr val="F26B43"/>
          </p15:clr>
        </p15:guide>
        <p15:guide id="8" pos="3701" userDrawn="1">
          <p15:clr>
            <a:srgbClr val="F26B43"/>
          </p15:clr>
        </p15:guide>
        <p15:guide id="9" pos="3979" userDrawn="1">
          <p15:clr>
            <a:srgbClr val="F26B43"/>
          </p15:clr>
        </p15:guide>
        <p15:guide id="10" orient="horz" pos="164" userDrawn="1">
          <p15:clr>
            <a:srgbClr val="F26B43"/>
          </p15:clr>
        </p15:guide>
        <p15:guide id="11" orient="horz" pos="41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0349-B9D1-4318-ADB9-22BFA1942A14}"/>
              </a:ext>
            </a:extLst>
          </p:cNvPr>
          <p:cNvSpPr>
            <a:spLocks noGrp="1"/>
          </p:cNvSpPr>
          <p:nvPr>
            <p:ph type="title"/>
          </p:nvPr>
        </p:nvSpPr>
        <p:spPr>
          <a:xfrm>
            <a:off x="527540" y="1914525"/>
            <a:ext cx="11136924" cy="2579373"/>
          </a:xfrm>
        </p:spPr>
        <p:txBody>
          <a:bodyPr/>
          <a:lstStyle/>
          <a:p>
            <a:r>
              <a:rPr lang="en-GB" dirty="0"/>
              <a:t>Exploring the ICU Education Experience Across London During the COVID Pandemic: </a:t>
            </a:r>
            <a:r>
              <a:rPr lang="en-US" dirty="0"/>
              <a:t>Survey Results </a:t>
            </a:r>
            <a:br>
              <a:rPr lang="en-US" dirty="0"/>
            </a:br>
            <a:br>
              <a:rPr lang="en-US" sz="3600" b="0" dirty="0"/>
            </a:br>
            <a:r>
              <a:rPr lang="en-US" sz="3600" b="0" dirty="0">
                <a:solidFill>
                  <a:schemeClr val="accent3"/>
                </a:solidFill>
              </a:rPr>
              <a:t>Speech and Language Therapists Redeployed to ICU </a:t>
            </a:r>
            <a:br>
              <a:rPr lang="en-US" sz="3600" b="0" dirty="0"/>
            </a:br>
            <a:endParaRPr lang="en-GB" sz="3600" b="0" dirty="0"/>
          </a:p>
        </p:txBody>
      </p:sp>
      <p:sp>
        <p:nvSpPr>
          <p:cNvPr id="3" name="Subtitle 2">
            <a:extLst>
              <a:ext uri="{FF2B5EF4-FFF2-40B4-BE49-F238E27FC236}">
                <a16:creationId xmlns:a16="http://schemas.microsoft.com/office/drawing/2014/main" id="{0AF694AA-D88C-4F9E-B7D7-6E67CC9B7C72}"/>
              </a:ext>
            </a:extLst>
          </p:cNvPr>
          <p:cNvSpPr>
            <a:spLocks noGrp="1"/>
          </p:cNvSpPr>
          <p:nvPr>
            <p:ph type="subTitle" idx="1"/>
          </p:nvPr>
        </p:nvSpPr>
        <p:spPr>
          <a:xfrm>
            <a:off x="527540" y="4844093"/>
            <a:ext cx="11136924" cy="473244"/>
          </a:xfrm>
        </p:spPr>
        <p:txBody>
          <a:bodyPr/>
          <a:lstStyle/>
          <a:p>
            <a:r>
              <a:rPr lang="en-GB" dirty="0"/>
              <a:t>London Transformation and Learning Collaboration (LTLC)</a:t>
            </a:r>
          </a:p>
        </p:txBody>
      </p:sp>
    </p:spTree>
    <p:extLst>
      <p:ext uri="{BB962C8B-B14F-4D97-AF65-F5344CB8AC3E}">
        <p14:creationId xmlns:p14="http://schemas.microsoft.com/office/powerpoint/2010/main" val="309139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509885"/>
            <a:ext cx="11137409" cy="4751389"/>
          </a:xfrm>
        </p:spPr>
        <p:txBody>
          <a:bodyPr/>
          <a:lstStyle/>
          <a:p>
            <a:pPr marL="285750" indent="-285750"/>
            <a:r>
              <a:rPr lang="en-GB" sz="1800" dirty="0"/>
              <a:t>Elements of training felt to be lacking were: interpretation of patient observations and monitoring, proning and manual handling, aspects of patient care, assessment of an ICU patient and suctioning </a:t>
            </a:r>
          </a:p>
          <a:p>
            <a:pPr marL="285750" indent="-285750"/>
            <a:endParaRPr lang="en-GB" sz="1800" dirty="0"/>
          </a:p>
          <a:p>
            <a:pPr marL="285750" indent="-285750"/>
            <a:endParaRPr lang="en-GB" sz="1800" dirty="0"/>
          </a:p>
          <a:p>
            <a:pPr marL="285750" indent="-285750"/>
            <a:endParaRPr lang="en-GB" sz="1800" dirty="0"/>
          </a:p>
          <a:p>
            <a:pPr marL="285750" indent="-285750"/>
            <a:endParaRPr lang="en-GB" sz="1800" dirty="0"/>
          </a:p>
          <a:p>
            <a:pPr marL="285750" indent="-285750"/>
            <a:r>
              <a:rPr lang="en-GB" sz="1800" dirty="0"/>
              <a:t>Orientation to the ICU ward and the role was felt to be lacking. Many commented that the role expectations were not known by them or other staff groups</a:t>
            </a:r>
            <a:r>
              <a:rPr lang="en-US" sz="1800" dirty="0"/>
              <a:t>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r>
              <a:rPr lang="en-US" sz="1800" dirty="0"/>
              <a:t>Psychological support was felt to be lacking</a:t>
            </a:r>
          </a:p>
          <a:p>
            <a:pPr marL="0" indent="0">
              <a:buNone/>
            </a:pPr>
            <a:endParaRPr lang="en-US" sz="1800"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900" b="1" dirty="0">
                <a:solidFill>
                  <a:schemeClr val="accent1"/>
                </a:solidFill>
              </a:rPr>
              <a:t>Discussion Q</a:t>
            </a:r>
            <a:r>
              <a:rPr lang="en-US" sz="2900" b="1" i="1" dirty="0">
                <a:solidFill>
                  <a:schemeClr val="accent1"/>
                </a:solidFill>
              </a:rPr>
              <a:t>2: </a:t>
            </a:r>
            <a:r>
              <a:rPr lang="en-US" sz="2900" b="1" dirty="0"/>
              <a:t>What do you wish you had known more about/ had more specific training before you worked in CC?</a:t>
            </a:r>
            <a:endParaRPr lang="en-US" sz="2900" dirty="0"/>
          </a:p>
        </p:txBody>
      </p:sp>
      <p:grpSp>
        <p:nvGrpSpPr>
          <p:cNvPr id="4" name="Group 3">
            <a:extLst>
              <a:ext uri="{FF2B5EF4-FFF2-40B4-BE49-F238E27FC236}">
                <a16:creationId xmlns:a16="http://schemas.microsoft.com/office/drawing/2014/main" id="{D9E779FC-60C0-1D40-A226-7BAFC04A6B4C}"/>
              </a:ext>
            </a:extLst>
          </p:cNvPr>
          <p:cNvGrpSpPr>
            <a:grpSpLocks noChangeAspect="1"/>
          </p:cNvGrpSpPr>
          <p:nvPr/>
        </p:nvGrpSpPr>
        <p:grpSpPr>
          <a:xfrm>
            <a:off x="816028" y="2924400"/>
            <a:ext cx="816436" cy="815547"/>
            <a:chOff x="3405188" y="1804988"/>
            <a:chExt cx="1454150" cy="1452563"/>
          </a:xfrm>
        </p:grpSpPr>
        <p:sp>
          <p:nvSpPr>
            <p:cNvPr id="5" name="Oval 166">
              <a:extLst>
                <a:ext uri="{FF2B5EF4-FFF2-40B4-BE49-F238E27FC236}">
                  <a16:creationId xmlns:a16="http://schemas.microsoft.com/office/drawing/2014/main" id="{19CE8C7F-5331-F64C-8220-DA48EBD730E9}"/>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6" name="Freeform 153">
              <a:extLst>
                <a:ext uri="{FF2B5EF4-FFF2-40B4-BE49-F238E27FC236}">
                  <a16:creationId xmlns:a16="http://schemas.microsoft.com/office/drawing/2014/main" id="{5F713BE5-608B-8F4A-B001-F3A1969B4781}"/>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 name="Freeform 154">
              <a:extLst>
                <a:ext uri="{FF2B5EF4-FFF2-40B4-BE49-F238E27FC236}">
                  <a16:creationId xmlns:a16="http://schemas.microsoft.com/office/drawing/2014/main" id="{0AC1482A-EF55-8541-A838-F8E8D3F0E35F}"/>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 name="Freeform 155">
              <a:extLst>
                <a:ext uri="{FF2B5EF4-FFF2-40B4-BE49-F238E27FC236}">
                  <a16:creationId xmlns:a16="http://schemas.microsoft.com/office/drawing/2014/main" id="{CDC4A74A-F6FC-F84F-B7FE-3A53DEC23CA5}"/>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 name="Freeform 156">
              <a:extLst>
                <a:ext uri="{FF2B5EF4-FFF2-40B4-BE49-F238E27FC236}">
                  <a16:creationId xmlns:a16="http://schemas.microsoft.com/office/drawing/2014/main" id="{D8E14E23-8C59-E749-B90A-82E4194EED94}"/>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 name="Oval 157">
              <a:extLst>
                <a:ext uri="{FF2B5EF4-FFF2-40B4-BE49-F238E27FC236}">
                  <a16:creationId xmlns:a16="http://schemas.microsoft.com/office/drawing/2014/main" id="{8CC9EFA3-4926-8548-8EE6-570385FB603E}"/>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 name="Oval 158">
              <a:extLst>
                <a:ext uri="{FF2B5EF4-FFF2-40B4-BE49-F238E27FC236}">
                  <a16:creationId xmlns:a16="http://schemas.microsoft.com/office/drawing/2014/main" id="{9D5175A0-59DC-724C-89DB-E738F6FB52B3}"/>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 name="Freeform 159">
              <a:extLst>
                <a:ext uri="{FF2B5EF4-FFF2-40B4-BE49-F238E27FC236}">
                  <a16:creationId xmlns:a16="http://schemas.microsoft.com/office/drawing/2014/main" id="{04FDC5CB-CC52-5149-9757-93EC469BF85E}"/>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 name="Freeform 160">
              <a:extLst>
                <a:ext uri="{FF2B5EF4-FFF2-40B4-BE49-F238E27FC236}">
                  <a16:creationId xmlns:a16="http://schemas.microsoft.com/office/drawing/2014/main" id="{5E5B962A-AA1E-6448-96E4-BE58C9D030C5}"/>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 name="Freeform 161">
              <a:extLst>
                <a:ext uri="{FF2B5EF4-FFF2-40B4-BE49-F238E27FC236}">
                  <a16:creationId xmlns:a16="http://schemas.microsoft.com/office/drawing/2014/main" id="{BC2C0731-7B24-A842-BC4B-30A831A86630}"/>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162">
              <a:extLst>
                <a:ext uri="{FF2B5EF4-FFF2-40B4-BE49-F238E27FC236}">
                  <a16:creationId xmlns:a16="http://schemas.microsoft.com/office/drawing/2014/main" id="{43C26DAE-C5CA-7146-B70A-CCE9D50AEE1C}"/>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163">
              <a:extLst>
                <a:ext uri="{FF2B5EF4-FFF2-40B4-BE49-F238E27FC236}">
                  <a16:creationId xmlns:a16="http://schemas.microsoft.com/office/drawing/2014/main" id="{B7007923-3D6D-B647-8E35-13C8ABA5D40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164">
              <a:extLst>
                <a:ext uri="{FF2B5EF4-FFF2-40B4-BE49-F238E27FC236}">
                  <a16:creationId xmlns:a16="http://schemas.microsoft.com/office/drawing/2014/main" id="{565AA37B-6BA6-8B44-99C6-C5EE7C5A495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8" name="Freeform 165">
              <a:extLst>
                <a:ext uri="{FF2B5EF4-FFF2-40B4-BE49-F238E27FC236}">
                  <a16:creationId xmlns:a16="http://schemas.microsoft.com/office/drawing/2014/main" id="{C9F962CC-C7A4-8440-A7EA-9297C7F9D892}"/>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21" name="Group 20">
            <a:extLst>
              <a:ext uri="{FF2B5EF4-FFF2-40B4-BE49-F238E27FC236}">
                <a16:creationId xmlns:a16="http://schemas.microsoft.com/office/drawing/2014/main" id="{07F678B0-4FEE-2341-87AC-A4D0B3454D25}"/>
              </a:ext>
            </a:extLst>
          </p:cNvPr>
          <p:cNvGrpSpPr>
            <a:grpSpLocks noChangeAspect="1"/>
          </p:cNvGrpSpPr>
          <p:nvPr/>
        </p:nvGrpSpPr>
        <p:grpSpPr>
          <a:xfrm>
            <a:off x="808116" y="2066063"/>
            <a:ext cx="836631" cy="835759"/>
            <a:chOff x="5069815" y="1676599"/>
            <a:chExt cx="788060" cy="787236"/>
          </a:xfrm>
        </p:grpSpPr>
        <p:sp>
          <p:nvSpPr>
            <p:cNvPr id="22" name="Oval 895">
              <a:extLst>
                <a:ext uri="{FF2B5EF4-FFF2-40B4-BE49-F238E27FC236}">
                  <a16:creationId xmlns:a16="http://schemas.microsoft.com/office/drawing/2014/main" id="{01BD7295-CBDC-0549-891B-F0FF4C089B45}"/>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3" name="Freeform 709">
              <a:extLst>
                <a:ext uri="{FF2B5EF4-FFF2-40B4-BE49-F238E27FC236}">
                  <a16:creationId xmlns:a16="http://schemas.microsoft.com/office/drawing/2014/main" id="{B96C4842-5950-3D48-B642-7FD53D1B354F}"/>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0">
              <a:extLst>
                <a:ext uri="{FF2B5EF4-FFF2-40B4-BE49-F238E27FC236}">
                  <a16:creationId xmlns:a16="http://schemas.microsoft.com/office/drawing/2014/main" id="{26188A22-E6B1-004C-A7B7-1937C65A201C}"/>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1">
              <a:extLst>
                <a:ext uri="{FF2B5EF4-FFF2-40B4-BE49-F238E27FC236}">
                  <a16:creationId xmlns:a16="http://schemas.microsoft.com/office/drawing/2014/main" id="{8A177BD8-654F-2B4A-AA8E-7B1F37456F52}"/>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12">
              <a:extLst>
                <a:ext uri="{FF2B5EF4-FFF2-40B4-BE49-F238E27FC236}">
                  <a16:creationId xmlns:a16="http://schemas.microsoft.com/office/drawing/2014/main" id="{78173792-E176-8F4E-8314-C3E21FE9B306}"/>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13">
              <a:extLst>
                <a:ext uri="{FF2B5EF4-FFF2-40B4-BE49-F238E27FC236}">
                  <a16:creationId xmlns:a16="http://schemas.microsoft.com/office/drawing/2014/main" id="{E1715C41-856B-AE43-937D-91DDBB16A702}"/>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Rectangle 714">
              <a:extLst>
                <a:ext uri="{FF2B5EF4-FFF2-40B4-BE49-F238E27FC236}">
                  <a16:creationId xmlns:a16="http://schemas.microsoft.com/office/drawing/2014/main" id="{40B3F4BA-FBEF-1F4B-9193-33F6F6C99B3F}"/>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715">
              <a:extLst>
                <a:ext uri="{FF2B5EF4-FFF2-40B4-BE49-F238E27FC236}">
                  <a16:creationId xmlns:a16="http://schemas.microsoft.com/office/drawing/2014/main" id="{50AD26BD-D917-6F4E-B348-77400A6D6593}"/>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716">
              <a:extLst>
                <a:ext uri="{FF2B5EF4-FFF2-40B4-BE49-F238E27FC236}">
                  <a16:creationId xmlns:a16="http://schemas.microsoft.com/office/drawing/2014/main" id="{8FB11A7F-4DEE-0446-BF1A-3F993C6DE238}"/>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717">
              <a:extLst>
                <a:ext uri="{FF2B5EF4-FFF2-40B4-BE49-F238E27FC236}">
                  <a16:creationId xmlns:a16="http://schemas.microsoft.com/office/drawing/2014/main" id="{D6A10F18-567B-234B-B7D8-7E34D352DCFC}"/>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18">
              <a:extLst>
                <a:ext uri="{FF2B5EF4-FFF2-40B4-BE49-F238E27FC236}">
                  <a16:creationId xmlns:a16="http://schemas.microsoft.com/office/drawing/2014/main" id="{561C8941-5A03-004F-A646-BFB46BB55704}"/>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19">
              <a:extLst>
                <a:ext uri="{FF2B5EF4-FFF2-40B4-BE49-F238E27FC236}">
                  <a16:creationId xmlns:a16="http://schemas.microsoft.com/office/drawing/2014/main" id="{6D445C71-60EC-D84C-A622-96F7BA3AB40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0">
              <a:extLst>
                <a:ext uri="{FF2B5EF4-FFF2-40B4-BE49-F238E27FC236}">
                  <a16:creationId xmlns:a16="http://schemas.microsoft.com/office/drawing/2014/main" id="{6E166B22-9849-AD48-A37A-82F03B74EE6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1">
              <a:extLst>
                <a:ext uri="{FF2B5EF4-FFF2-40B4-BE49-F238E27FC236}">
                  <a16:creationId xmlns:a16="http://schemas.microsoft.com/office/drawing/2014/main" id="{8F9AED5A-9742-074C-8278-575CBC64E07A}"/>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22">
              <a:extLst>
                <a:ext uri="{FF2B5EF4-FFF2-40B4-BE49-F238E27FC236}">
                  <a16:creationId xmlns:a16="http://schemas.microsoft.com/office/drawing/2014/main" id="{65209D10-15A3-CD4F-999A-95F9C0032DA3}"/>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Oval 723">
              <a:extLst>
                <a:ext uri="{FF2B5EF4-FFF2-40B4-BE49-F238E27FC236}">
                  <a16:creationId xmlns:a16="http://schemas.microsoft.com/office/drawing/2014/main" id="{71DE6CC8-EF13-274E-97EC-23C0F102A947}"/>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724">
              <a:extLst>
                <a:ext uri="{FF2B5EF4-FFF2-40B4-BE49-F238E27FC236}">
                  <a16:creationId xmlns:a16="http://schemas.microsoft.com/office/drawing/2014/main" id="{90B25A1F-21DD-5041-9108-5DCC6F8E61C4}"/>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725">
              <a:extLst>
                <a:ext uri="{FF2B5EF4-FFF2-40B4-BE49-F238E27FC236}">
                  <a16:creationId xmlns:a16="http://schemas.microsoft.com/office/drawing/2014/main" id="{401E6EAD-3E94-7646-B656-CFB1797D78D4}"/>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26">
              <a:extLst>
                <a:ext uri="{FF2B5EF4-FFF2-40B4-BE49-F238E27FC236}">
                  <a16:creationId xmlns:a16="http://schemas.microsoft.com/office/drawing/2014/main" id="{42DF3541-2B8E-4F4A-B8EB-F1EC4893F4D1}"/>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27">
              <a:extLst>
                <a:ext uri="{FF2B5EF4-FFF2-40B4-BE49-F238E27FC236}">
                  <a16:creationId xmlns:a16="http://schemas.microsoft.com/office/drawing/2014/main" id="{7DCB3662-5F37-0148-9AFB-4459372C2EBD}"/>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728">
              <a:extLst>
                <a:ext uri="{FF2B5EF4-FFF2-40B4-BE49-F238E27FC236}">
                  <a16:creationId xmlns:a16="http://schemas.microsoft.com/office/drawing/2014/main" id="{C17D6E28-F94C-F446-80C1-FA135829C865}"/>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729">
              <a:extLst>
                <a:ext uri="{FF2B5EF4-FFF2-40B4-BE49-F238E27FC236}">
                  <a16:creationId xmlns:a16="http://schemas.microsoft.com/office/drawing/2014/main" id="{D8508E8C-3703-E749-8E9E-432F7EBEECE1}"/>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730">
              <a:extLst>
                <a:ext uri="{FF2B5EF4-FFF2-40B4-BE49-F238E27FC236}">
                  <a16:creationId xmlns:a16="http://schemas.microsoft.com/office/drawing/2014/main" id="{9AAA1DE9-3CCE-4644-A5E4-F3D321449D39}"/>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731">
              <a:extLst>
                <a:ext uri="{FF2B5EF4-FFF2-40B4-BE49-F238E27FC236}">
                  <a16:creationId xmlns:a16="http://schemas.microsoft.com/office/drawing/2014/main" id="{358CA571-2F3C-0D4D-979D-BE3A5BAABCA2}"/>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732">
              <a:extLst>
                <a:ext uri="{FF2B5EF4-FFF2-40B4-BE49-F238E27FC236}">
                  <a16:creationId xmlns:a16="http://schemas.microsoft.com/office/drawing/2014/main" id="{5D0DCBCC-4BFA-4846-8DA0-A6D64C11A5CE}"/>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733">
              <a:extLst>
                <a:ext uri="{FF2B5EF4-FFF2-40B4-BE49-F238E27FC236}">
                  <a16:creationId xmlns:a16="http://schemas.microsoft.com/office/drawing/2014/main" id="{8AA337D5-0A98-E547-8959-A66F1AC7F54E}"/>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734">
              <a:extLst>
                <a:ext uri="{FF2B5EF4-FFF2-40B4-BE49-F238E27FC236}">
                  <a16:creationId xmlns:a16="http://schemas.microsoft.com/office/drawing/2014/main" id="{0EC2BA58-2010-114F-89D2-EDCC4FA649C6}"/>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735">
              <a:extLst>
                <a:ext uri="{FF2B5EF4-FFF2-40B4-BE49-F238E27FC236}">
                  <a16:creationId xmlns:a16="http://schemas.microsoft.com/office/drawing/2014/main" id="{9E766EC2-83F8-BB49-BDF0-AF9E506F045F}"/>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0" name="Oval Callout 14">
            <a:extLst>
              <a:ext uri="{FF2B5EF4-FFF2-40B4-BE49-F238E27FC236}">
                <a16:creationId xmlns:a16="http://schemas.microsoft.com/office/drawing/2014/main" id="{C74E2A0F-3989-164B-844C-5A36237A33D4}"/>
              </a:ext>
            </a:extLst>
          </p:cNvPr>
          <p:cNvSpPr/>
          <p:nvPr/>
        </p:nvSpPr>
        <p:spPr>
          <a:xfrm>
            <a:off x="1956678" y="2080126"/>
            <a:ext cx="9114177" cy="968824"/>
          </a:xfrm>
          <a:prstGeom prst="wedgeRectCallout">
            <a:avLst>
              <a:gd name="adj1" fmla="val -56288"/>
              <a:gd name="adj2" fmla="val -1783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How to read the monitors and complete the monitoring form before starting.  I would like to have known critical levels for the readings on monitors and bloods so to know when to alert the nursing staff</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8, NCL</a:t>
            </a:r>
          </a:p>
        </p:txBody>
      </p:sp>
      <p:sp>
        <p:nvSpPr>
          <p:cNvPr id="52" name="Oval Callout 14">
            <a:extLst>
              <a:ext uri="{FF2B5EF4-FFF2-40B4-BE49-F238E27FC236}">
                <a16:creationId xmlns:a16="http://schemas.microsoft.com/office/drawing/2014/main" id="{47C5880E-FA2F-994E-AA20-357F3B226628}"/>
              </a:ext>
            </a:extLst>
          </p:cNvPr>
          <p:cNvSpPr/>
          <p:nvPr/>
        </p:nvSpPr>
        <p:spPr>
          <a:xfrm>
            <a:off x="1956678" y="3096604"/>
            <a:ext cx="9114177" cy="633490"/>
          </a:xfrm>
          <a:prstGeom prst="wedgeRectCallout">
            <a:avLst>
              <a:gd name="adj1" fmla="val -55270"/>
              <a:gd name="adj2" fmla="val -1590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Practical training on how to support nurses – e.g. how to take </a:t>
            </a:r>
            <a:r>
              <a:rPr lang="en-US" dirty="0" err="1"/>
              <a:t>obs</a:t>
            </a:r>
            <a:r>
              <a:rPr lang="en-US" dirty="0"/>
              <a:t>, empty a catheter </a:t>
            </a:r>
            <a:r>
              <a:rPr lang="en-US" dirty="0" err="1"/>
              <a:t>etc</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5, NCL</a:t>
            </a:r>
          </a:p>
        </p:txBody>
      </p:sp>
      <p:grpSp>
        <p:nvGrpSpPr>
          <p:cNvPr id="55" name="Group 54">
            <a:extLst>
              <a:ext uri="{FF2B5EF4-FFF2-40B4-BE49-F238E27FC236}">
                <a16:creationId xmlns:a16="http://schemas.microsoft.com/office/drawing/2014/main" id="{5CE6412D-64A1-2B46-8333-7EC884CAD3B8}"/>
              </a:ext>
            </a:extLst>
          </p:cNvPr>
          <p:cNvGrpSpPr>
            <a:grpSpLocks noChangeAspect="1"/>
          </p:cNvGrpSpPr>
          <p:nvPr/>
        </p:nvGrpSpPr>
        <p:grpSpPr>
          <a:xfrm>
            <a:off x="816027" y="4377874"/>
            <a:ext cx="827943" cy="827039"/>
            <a:chOff x="3402012" y="5520531"/>
            <a:chExt cx="1454150" cy="1452563"/>
          </a:xfrm>
        </p:grpSpPr>
        <p:sp>
          <p:nvSpPr>
            <p:cNvPr id="56" name="Oval 152">
              <a:extLst>
                <a:ext uri="{FF2B5EF4-FFF2-40B4-BE49-F238E27FC236}">
                  <a16:creationId xmlns:a16="http://schemas.microsoft.com/office/drawing/2014/main" id="{64CE6FF1-235A-AE43-AD36-A7864EAC083D}"/>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57" name="Rectangle 45">
              <a:extLst>
                <a:ext uri="{FF2B5EF4-FFF2-40B4-BE49-F238E27FC236}">
                  <a16:creationId xmlns:a16="http://schemas.microsoft.com/office/drawing/2014/main" id="{A4F06292-ED99-E44A-990E-2A9222DEA4CF}"/>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46">
              <a:extLst>
                <a:ext uri="{FF2B5EF4-FFF2-40B4-BE49-F238E27FC236}">
                  <a16:creationId xmlns:a16="http://schemas.microsoft.com/office/drawing/2014/main" id="{4B30821D-8CA3-0A45-AEE1-150ED406CA81}"/>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47">
              <a:extLst>
                <a:ext uri="{FF2B5EF4-FFF2-40B4-BE49-F238E27FC236}">
                  <a16:creationId xmlns:a16="http://schemas.microsoft.com/office/drawing/2014/main" id="{3A6E064C-4969-0A49-9766-2082ABFCC444}"/>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48">
              <a:extLst>
                <a:ext uri="{FF2B5EF4-FFF2-40B4-BE49-F238E27FC236}">
                  <a16:creationId xmlns:a16="http://schemas.microsoft.com/office/drawing/2014/main" id="{EDCBE6BA-CB2E-9540-8436-2BF463EB7399}"/>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49">
              <a:extLst>
                <a:ext uri="{FF2B5EF4-FFF2-40B4-BE49-F238E27FC236}">
                  <a16:creationId xmlns:a16="http://schemas.microsoft.com/office/drawing/2014/main" id="{59E226B8-1C9F-024B-A4C2-C66BA42A3F7F}"/>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50">
              <a:extLst>
                <a:ext uri="{FF2B5EF4-FFF2-40B4-BE49-F238E27FC236}">
                  <a16:creationId xmlns:a16="http://schemas.microsoft.com/office/drawing/2014/main" id="{A6FA187C-FB10-0A44-BCC5-704817CCE9C3}"/>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51">
              <a:extLst>
                <a:ext uri="{FF2B5EF4-FFF2-40B4-BE49-F238E27FC236}">
                  <a16:creationId xmlns:a16="http://schemas.microsoft.com/office/drawing/2014/main" id="{00D8FE13-5490-7441-BD9B-16BE83DAAD5E}"/>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52">
              <a:extLst>
                <a:ext uri="{FF2B5EF4-FFF2-40B4-BE49-F238E27FC236}">
                  <a16:creationId xmlns:a16="http://schemas.microsoft.com/office/drawing/2014/main" id="{D20D612F-51A9-8C4A-B8BD-630C873B41D6}"/>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53">
              <a:extLst>
                <a:ext uri="{FF2B5EF4-FFF2-40B4-BE49-F238E27FC236}">
                  <a16:creationId xmlns:a16="http://schemas.microsoft.com/office/drawing/2014/main" id="{761FC9AC-AF3A-9546-95D0-9B1326D24BAD}"/>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54">
              <a:extLst>
                <a:ext uri="{FF2B5EF4-FFF2-40B4-BE49-F238E27FC236}">
                  <a16:creationId xmlns:a16="http://schemas.microsoft.com/office/drawing/2014/main" id="{B21F4D80-8C3E-8644-AA3F-DB493FB50E62}"/>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55">
              <a:extLst>
                <a:ext uri="{FF2B5EF4-FFF2-40B4-BE49-F238E27FC236}">
                  <a16:creationId xmlns:a16="http://schemas.microsoft.com/office/drawing/2014/main" id="{093DB5CC-AD0F-5C4C-9744-3EC5AEA5EB08}"/>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56">
              <a:extLst>
                <a:ext uri="{FF2B5EF4-FFF2-40B4-BE49-F238E27FC236}">
                  <a16:creationId xmlns:a16="http://schemas.microsoft.com/office/drawing/2014/main" id="{14065651-761C-784B-A2CD-BED290D8B11E}"/>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57">
              <a:extLst>
                <a:ext uri="{FF2B5EF4-FFF2-40B4-BE49-F238E27FC236}">
                  <a16:creationId xmlns:a16="http://schemas.microsoft.com/office/drawing/2014/main" id="{8674CFB3-381A-C440-931B-B326771F4351}"/>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58">
              <a:extLst>
                <a:ext uri="{FF2B5EF4-FFF2-40B4-BE49-F238E27FC236}">
                  <a16:creationId xmlns:a16="http://schemas.microsoft.com/office/drawing/2014/main" id="{F706C020-738C-A044-8080-BE3A65BCEB47}"/>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59">
              <a:extLst>
                <a:ext uri="{FF2B5EF4-FFF2-40B4-BE49-F238E27FC236}">
                  <a16:creationId xmlns:a16="http://schemas.microsoft.com/office/drawing/2014/main" id="{BAAEE73B-3759-D34D-8866-F0F027B03A63}"/>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60">
              <a:extLst>
                <a:ext uri="{FF2B5EF4-FFF2-40B4-BE49-F238E27FC236}">
                  <a16:creationId xmlns:a16="http://schemas.microsoft.com/office/drawing/2014/main" id="{A3115B24-AE06-CC4F-A8F7-BA0DBA923C11}"/>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61">
              <a:extLst>
                <a:ext uri="{FF2B5EF4-FFF2-40B4-BE49-F238E27FC236}">
                  <a16:creationId xmlns:a16="http://schemas.microsoft.com/office/drawing/2014/main" id="{356A2721-55DC-E744-9F2F-7BD7F4D48E7B}"/>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62">
              <a:extLst>
                <a:ext uri="{FF2B5EF4-FFF2-40B4-BE49-F238E27FC236}">
                  <a16:creationId xmlns:a16="http://schemas.microsoft.com/office/drawing/2014/main" id="{1C714A99-CCE6-2E49-9441-6ABF7E918CC0}"/>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63">
              <a:extLst>
                <a:ext uri="{FF2B5EF4-FFF2-40B4-BE49-F238E27FC236}">
                  <a16:creationId xmlns:a16="http://schemas.microsoft.com/office/drawing/2014/main" id="{6A4EB0A5-9F75-3242-A5E7-53A2DA87310F}"/>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64">
              <a:extLst>
                <a:ext uri="{FF2B5EF4-FFF2-40B4-BE49-F238E27FC236}">
                  <a16:creationId xmlns:a16="http://schemas.microsoft.com/office/drawing/2014/main" id="{C94E488A-EF0E-0B4E-9DD6-2535326E4330}"/>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7" name="Freeform 65">
              <a:extLst>
                <a:ext uri="{FF2B5EF4-FFF2-40B4-BE49-F238E27FC236}">
                  <a16:creationId xmlns:a16="http://schemas.microsoft.com/office/drawing/2014/main" id="{ABA6A433-E732-F44E-A700-990E41197B69}"/>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78" name="Group 77">
            <a:extLst>
              <a:ext uri="{FF2B5EF4-FFF2-40B4-BE49-F238E27FC236}">
                <a16:creationId xmlns:a16="http://schemas.microsoft.com/office/drawing/2014/main" id="{ED5F2C08-9A18-834D-8E2E-0D1BEA230C46}"/>
              </a:ext>
            </a:extLst>
          </p:cNvPr>
          <p:cNvGrpSpPr>
            <a:grpSpLocks noChangeAspect="1"/>
          </p:cNvGrpSpPr>
          <p:nvPr/>
        </p:nvGrpSpPr>
        <p:grpSpPr>
          <a:xfrm>
            <a:off x="823951" y="5326599"/>
            <a:ext cx="836631" cy="835759"/>
            <a:chOff x="5069815" y="1676599"/>
            <a:chExt cx="788060" cy="787236"/>
          </a:xfrm>
        </p:grpSpPr>
        <p:sp>
          <p:nvSpPr>
            <p:cNvPr id="79" name="Oval 895">
              <a:extLst>
                <a:ext uri="{FF2B5EF4-FFF2-40B4-BE49-F238E27FC236}">
                  <a16:creationId xmlns:a16="http://schemas.microsoft.com/office/drawing/2014/main" id="{DD9C18B6-BD3A-FD4E-AD47-B3123913AF0A}"/>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80" name="Freeform 709">
              <a:extLst>
                <a:ext uri="{FF2B5EF4-FFF2-40B4-BE49-F238E27FC236}">
                  <a16:creationId xmlns:a16="http://schemas.microsoft.com/office/drawing/2014/main" id="{BBEC3B86-1E3B-5747-9C5B-7071D9ED427D}"/>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1" name="Freeform 710">
              <a:extLst>
                <a:ext uri="{FF2B5EF4-FFF2-40B4-BE49-F238E27FC236}">
                  <a16:creationId xmlns:a16="http://schemas.microsoft.com/office/drawing/2014/main" id="{9A45A220-C96C-CA44-8CDD-1AE9F19E6ABF}"/>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2" name="Freeform 711">
              <a:extLst>
                <a:ext uri="{FF2B5EF4-FFF2-40B4-BE49-F238E27FC236}">
                  <a16:creationId xmlns:a16="http://schemas.microsoft.com/office/drawing/2014/main" id="{928402E1-CAF2-DC48-8DD0-223F17E249C9}"/>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3" name="Freeform 712">
              <a:extLst>
                <a:ext uri="{FF2B5EF4-FFF2-40B4-BE49-F238E27FC236}">
                  <a16:creationId xmlns:a16="http://schemas.microsoft.com/office/drawing/2014/main" id="{313865E4-68ED-484D-8778-111FF454F650}"/>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4" name="Freeform 713">
              <a:extLst>
                <a:ext uri="{FF2B5EF4-FFF2-40B4-BE49-F238E27FC236}">
                  <a16:creationId xmlns:a16="http://schemas.microsoft.com/office/drawing/2014/main" id="{A8D79A94-D883-CB4E-AE5C-44D0B6E0B4B3}"/>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5" name="Rectangle 714">
              <a:extLst>
                <a:ext uri="{FF2B5EF4-FFF2-40B4-BE49-F238E27FC236}">
                  <a16:creationId xmlns:a16="http://schemas.microsoft.com/office/drawing/2014/main" id="{A20661FE-29DA-D643-91FE-180D8322FF5E}"/>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6" name="Freeform 715">
              <a:extLst>
                <a:ext uri="{FF2B5EF4-FFF2-40B4-BE49-F238E27FC236}">
                  <a16:creationId xmlns:a16="http://schemas.microsoft.com/office/drawing/2014/main" id="{EDEC47B6-D295-2D43-B89E-182F14209C59}"/>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7" name="Freeform 716">
              <a:extLst>
                <a:ext uri="{FF2B5EF4-FFF2-40B4-BE49-F238E27FC236}">
                  <a16:creationId xmlns:a16="http://schemas.microsoft.com/office/drawing/2014/main" id="{2EBF29E6-1084-C144-B158-C16F193BB02C}"/>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8" name="Freeform 717">
              <a:extLst>
                <a:ext uri="{FF2B5EF4-FFF2-40B4-BE49-F238E27FC236}">
                  <a16:creationId xmlns:a16="http://schemas.microsoft.com/office/drawing/2014/main" id="{E6CE0BAB-41C2-8C4E-A772-8C73321375AE}"/>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9" name="Freeform 718">
              <a:extLst>
                <a:ext uri="{FF2B5EF4-FFF2-40B4-BE49-F238E27FC236}">
                  <a16:creationId xmlns:a16="http://schemas.microsoft.com/office/drawing/2014/main" id="{C04BFCF0-7477-7743-A8DD-3A41ED79C8B1}"/>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0" name="Freeform 719">
              <a:extLst>
                <a:ext uri="{FF2B5EF4-FFF2-40B4-BE49-F238E27FC236}">
                  <a16:creationId xmlns:a16="http://schemas.microsoft.com/office/drawing/2014/main" id="{7E7432ED-AB5B-BF4D-B72B-60D2E26EBBB3}"/>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1" name="Freeform 720">
              <a:extLst>
                <a:ext uri="{FF2B5EF4-FFF2-40B4-BE49-F238E27FC236}">
                  <a16:creationId xmlns:a16="http://schemas.microsoft.com/office/drawing/2014/main" id="{2F001AE3-F953-354C-B203-9D4E32874BC4}"/>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2" name="Freeform 721">
              <a:extLst>
                <a:ext uri="{FF2B5EF4-FFF2-40B4-BE49-F238E27FC236}">
                  <a16:creationId xmlns:a16="http://schemas.microsoft.com/office/drawing/2014/main" id="{96EAB2C4-7808-9841-B875-09452DB2BA28}"/>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3" name="Oval 722">
              <a:extLst>
                <a:ext uri="{FF2B5EF4-FFF2-40B4-BE49-F238E27FC236}">
                  <a16:creationId xmlns:a16="http://schemas.microsoft.com/office/drawing/2014/main" id="{80D00B59-61B9-B045-8CF3-1604EEBF0136}"/>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4" name="Oval 723">
              <a:extLst>
                <a:ext uri="{FF2B5EF4-FFF2-40B4-BE49-F238E27FC236}">
                  <a16:creationId xmlns:a16="http://schemas.microsoft.com/office/drawing/2014/main" id="{15B9D505-BFAD-2A4B-A1C3-6493F9D11543}"/>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5" name="Oval 724">
              <a:extLst>
                <a:ext uri="{FF2B5EF4-FFF2-40B4-BE49-F238E27FC236}">
                  <a16:creationId xmlns:a16="http://schemas.microsoft.com/office/drawing/2014/main" id="{753F68DE-4AB4-B946-B5C2-6E1A9F48CD2D}"/>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6" name="Oval 725">
              <a:extLst>
                <a:ext uri="{FF2B5EF4-FFF2-40B4-BE49-F238E27FC236}">
                  <a16:creationId xmlns:a16="http://schemas.microsoft.com/office/drawing/2014/main" id="{D8496E21-CF79-244E-B0EC-96001E6DFA39}"/>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7" name="Freeform 726">
              <a:extLst>
                <a:ext uri="{FF2B5EF4-FFF2-40B4-BE49-F238E27FC236}">
                  <a16:creationId xmlns:a16="http://schemas.microsoft.com/office/drawing/2014/main" id="{B52AA4B1-0623-544A-A9DA-79FBA247BC26}"/>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8" name="Freeform 727">
              <a:extLst>
                <a:ext uri="{FF2B5EF4-FFF2-40B4-BE49-F238E27FC236}">
                  <a16:creationId xmlns:a16="http://schemas.microsoft.com/office/drawing/2014/main" id="{55CE7C3B-C862-DC4C-9966-BAC579634F3B}"/>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9" name="Freeform 728">
              <a:extLst>
                <a:ext uri="{FF2B5EF4-FFF2-40B4-BE49-F238E27FC236}">
                  <a16:creationId xmlns:a16="http://schemas.microsoft.com/office/drawing/2014/main" id="{94B2C6FE-7401-3941-A30C-0382F0559666}"/>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0" name="Freeform 729">
              <a:extLst>
                <a:ext uri="{FF2B5EF4-FFF2-40B4-BE49-F238E27FC236}">
                  <a16:creationId xmlns:a16="http://schemas.microsoft.com/office/drawing/2014/main" id="{82B8BF24-82D6-FD42-B501-E44917DA8B3F}"/>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1" name="Oval 730">
              <a:extLst>
                <a:ext uri="{FF2B5EF4-FFF2-40B4-BE49-F238E27FC236}">
                  <a16:creationId xmlns:a16="http://schemas.microsoft.com/office/drawing/2014/main" id="{F46871F8-4ED5-CD44-B44F-1ED7019FD9A5}"/>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2" name="Freeform 731">
              <a:extLst>
                <a:ext uri="{FF2B5EF4-FFF2-40B4-BE49-F238E27FC236}">
                  <a16:creationId xmlns:a16="http://schemas.microsoft.com/office/drawing/2014/main" id="{2828E325-FA03-A94F-A3F6-5859E0E3B7D7}"/>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3" name="Freeform 732">
              <a:extLst>
                <a:ext uri="{FF2B5EF4-FFF2-40B4-BE49-F238E27FC236}">
                  <a16:creationId xmlns:a16="http://schemas.microsoft.com/office/drawing/2014/main" id="{B1FD87FF-D25D-6642-A40D-85C09C391C0B}"/>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4" name="Freeform 733">
              <a:extLst>
                <a:ext uri="{FF2B5EF4-FFF2-40B4-BE49-F238E27FC236}">
                  <a16:creationId xmlns:a16="http://schemas.microsoft.com/office/drawing/2014/main" id="{2F4C4AB7-CFB7-B74F-961E-1A88573887AB}"/>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5" name="Freeform 734">
              <a:extLst>
                <a:ext uri="{FF2B5EF4-FFF2-40B4-BE49-F238E27FC236}">
                  <a16:creationId xmlns:a16="http://schemas.microsoft.com/office/drawing/2014/main" id="{631A93D2-988A-DF4B-BADA-564CDFEC4B70}"/>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6" name="Freeform 735">
              <a:extLst>
                <a:ext uri="{FF2B5EF4-FFF2-40B4-BE49-F238E27FC236}">
                  <a16:creationId xmlns:a16="http://schemas.microsoft.com/office/drawing/2014/main" id="{C540B119-0651-6547-B806-AEB66E17CC01}"/>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4" name="Oval Callout 14">
            <a:extLst>
              <a:ext uri="{FF2B5EF4-FFF2-40B4-BE49-F238E27FC236}">
                <a16:creationId xmlns:a16="http://schemas.microsoft.com/office/drawing/2014/main" id="{E75767C7-8C5E-024D-912C-E5F6BEFD8A6A}"/>
              </a:ext>
            </a:extLst>
          </p:cNvPr>
          <p:cNvSpPr/>
          <p:nvPr/>
        </p:nvSpPr>
        <p:spPr>
          <a:xfrm>
            <a:off x="1956676" y="5088835"/>
            <a:ext cx="9114177" cy="1220094"/>
          </a:xfrm>
          <a:prstGeom prst="wedgeRectCallout">
            <a:avLst>
              <a:gd name="adj1" fmla="val -55852"/>
              <a:gd name="adj2" fmla="val -528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I knew nothing about CC and had never stepped foot in an ICU until my first shift. It would have been helpful to have known what the different lines and machines were, what the types of ventilation were, even just the names of things… the first few shifts I was going in completely blind</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6, SEL</a:t>
            </a:r>
          </a:p>
        </p:txBody>
      </p:sp>
      <p:sp>
        <p:nvSpPr>
          <p:cNvPr id="53" name="Oval Callout 14">
            <a:extLst>
              <a:ext uri="{FF2B5EF4-FFF2-40B4-BE49-F238E27FC236}">
                <a16:creationId xmlns:a16="http://schemas.microsoft.com/office/drawing/2014/main" id="{2AE6425E-9A2D-0945-97DF-6F89F9967ED4}"/>
              </a:ext>
            </a:extLst>
          </p:cNvPr>
          <p:cNvSpPr/>
          <p:nvPr/>
        </p:nvSpPr>
        <p:spPr>
          <a:xfrm>
            <a:off x="1956675" y="4334068"/>
            <a:ext cx="9114177" cy="662073"/>
          </a:xfrm>
          <a:prstGeom prst="wedgeRectCallout">
            <a:avLst>
              <a:gd name="adj1" fmla="val -55852"/>
              <a:gd name="adj2" fmla="val 383"/>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It’s also really important that the nurses are aware of what our role entails and what jobs we are unable to do</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5, NCL</a:t>
            </a:r>
          </a:p>
        </p:txBody>
      </p:sp>
    </p:spTree>
    <p:extLst>
      <p:ext uri="{BB962C8B-B14F-4D97-AF65-F5344CB8AC3E}">
        <p14:creationId xmlns:p14="http://schemas.microsoft.com/office/powerpoint/2010/main" val="365441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88402"/>
            <a:ext cx="11137408" cy="1107876"/>
          </a:xfrm>
        </p:spPr>
        <p:txBody>
          <a:bodyPr>
            <a:normAutofit fontScale="90000"/>
          </a:bodyPr>
          <a:lstStyle/>
          <a:p>
            <a:r>
              <a:rPr lang="en-US" sz="3200" b="1" dirty="0"/>
              <a:t>Q3. What were the most useful things you learnt whilst looking after patients in CC?* Who did you learn this from and how?</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6" name="Table 4">
            <a:extLst>
              <a:ext uri="{FF2B5EF4-FFF2-40B4-BE49-F238E27FC236}">
                <a16:creationId xmlns:a16="http://schemas.microsoft.com/office/drawing/2014/main" id="{426DB85F-34D2-644D-B114-EA0090381A2E}"/>
              </a:ext>
            </a:extLst>
          </p:cNvPr>
          <p:cNvGraphicFramePr>
            <a:graphicFrameLocks/>
          </p:cNvGraphicFramePr>
          <p:nvPr>
            <p:extLst>
              <p:ext uri="{D42A27DB-BD31-4B8C-83A1-F6EECF244321}">
                <p14:modId xmlns:p14="http://schemas.microsoft.com/office/powerpoint/2010/main" val="3216360355"/>
              </p:ext>
            </p:extLst>
          </p:nvPr>
        </p:nvGraphicFramePr>
        <p:xfrm>
          <a:off x="528221" y="1869117"/>
          <a:ext cx="5890138" cy="4823970"/>
        </p:xfrm>
        <a:graphic>
          <a:graphicData uri="http://schemas.openxmlformats.org/drawingml/2006/table">
            <a:tbl>
              <a:tblPr firstRow="1" bandRow="1">
                <a:tableStyleId>{5C22544A-7EE6-4342-B048-85BDC9FD1C3A}</a:tableStyleId>
              </a:tblPr>
              <a:tblGrid>
                <a:gridCol w="5076712">
                  <a:extLst>
                    <a:ext uri="{9D8B030D-6E8A-4147-A177-3AD203B41FA5}">
                      <a16:colId xmlns:a16="http://schemas.microsoft.com/office/drawing/2014/main" val="1017731223"/>
                    </a:ext>
                  </a:extLst>
                </a:gridCol>
                <a:gridCol w="813426">
                  <a:extLst>
                    <a:ext uri="{9D8B030D-6E8A-4147-A177-3AD203B41FA5}">
                      <a16:colId xmlns:a16="http://schemas.microsoft.com/office/drawing/2014/main" val="630586413"/>
                    </a:ext>
                  </a:extLst>
                </a:gridCol>
              </a:tblGrid>
              <a:tr h="370840">
                <a:tc gridSpan="2">
                  <a:txBody>
                    <a:bodyPr/>
                    <a:lstStyle/>
                    <a:p>
                      <a:pPr algn="ctr"/>
                      <a:r>
                        <a:rPr lang="en-GB" dirty="0"/>
                        <a:t>Useful Things Learnt</a:t>
                      </a:r>
                    </a:p>
                  </a:txBody>
                  <a:tcPr/>
                </a:tc>
                <a:tc hMerge="1">
                  <a:txBody>
                    <a:bodyPr/>
                    <a:lstStyle/>
                    <a:p>
                      <a:endParaRPr lang="en-GB" dirty="0"/>
                    </a:p>
                  </a:txBody>
                  <a:tcPr/>
                </a:tc>
                <a:extLst>
                  <a:ext uri="{0D108BD9-81ED-4DB2-BD59-A6C34878D82A}">
                    <a16:rowId xmlns:a16="http://schemas.microsoft.com/office/drawing/2014/main" val="2936821860"/>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Communication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11</a:t>
                      </a:r>
                    </a:p>
                  </a:txBody>
                  <a:tcPr marL="9525" marR="9525" marT="9525" marB="0" anchor="b"/>
                </a:tc>
                <a:extLst>
                  <a:ext uri="{0D108BD9-81ED-4DB2-BD59-A6C34878D82A}">
                    <a16:rowId xmlns:a16="http://schemas.microsoft.com/office/drawing/2014/main" val="4113152576"/>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Patient observations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1024706783"/>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Proning and moving and handling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90051627"/>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Patient care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899854304"/>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Tracheostomy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150145423"/>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Ventilation/ventilators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3068478531"/>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Teamwork</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4258615156"/>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ABGs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221378492"/>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ECGs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579758573"/>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Patient dignity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581898120"/>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Equipment generally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0069915"/>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ICU medication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309182878"/>
                  </a:ext>
                </a:extLst>
              </a:tr>
            </a:tbl>
          </a:graphicData>
        </a:graphic>
      </p:graphicFrame>
      <p:graphicFrame>
        <p:nvGraphicFramePr>
          <p:cNvPr id="7" name="Table 4">
            <a:extLst>
              <a:ext uri="{FF2B5EF4-FFF2-40B4-BE49-F238E27FC236}">
                <a16:creationId xmlns:a16="http://schemas.microsoft.com/office/drawing/2014/main" id="{A236D1DD-E8D7-C243-9C02-3645307DB5F5}"/>
              </a:ext>
            </a:extLst>
          </p:cNvPr>
          <p:cNvGraphicFramePr>
            <a:graphicFrameLocks/>
          </p:cNvGraphicFramePr>
          <p:nvPr>
            <p:extLst>
              <p:ext uri="{D42A27DB-BD31-4B8C-83A1-F6EECF244321}">
                <p14:modId xmlns:p14="http://schemas.microsoft.com/office/powerpoint/2010/main" val="2015856651"/>
              </p:ext>
            </p:extLst>
          </p:nvPr>
        </p:nvGraphicFramePr>
        <p:xfrm>
          <a:off x="6747424" y="1869117"/>
          <a:ext cx="4589138" cy="2604900"/>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03119">
                <a:tc gridSpan="2">
                  <a:txBody>
                    <a:bodyPr/>
                    <a:lstStyle/>
                    <a:p>
                      <a:pPr algn="ctr"/>
                      <a:r>
                        <a:rPr lang="en-GB" dirty="0"/>
                        <a:t>From Who and How</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Nurses</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18</a:t>
                      </a:r>
                    </a:p>
                  </a:txBody>
                  <a:tcPr marL="9525" marR="9525" marT="9525" marB="0" anchor="b"/>
                </a:tc>
                <a:extLst>
                  <a:ext uri="{0D108BD9-81ED-4DB2-BD59-A6C34878D82A}">
                    <a16:rowId xmlns:a16="http://schemas.microsoft.com/office/drawing/2014/main" val="679619494"/>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Colleagues generally</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13</a:t>
                      </a:r>
                    </a:p>
                  </a:txBody>
                  <a:tcPr marL="9525" marR="9525" marT="9525" marB="0" anchor="b"/>
                </a:tc>
                <a:extLst>
                  <a:ext uri="{0D108BD9-81ED-4DB2-BD59-A6C34878D82A}">
                    <a16:rowId xmlns:a16="http://schemas.microsoft.com/office/drawing/2014/main" val="561883393"/>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On the job</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2864043078"/>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Physiotherapists</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3124250727"/>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Doctors</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3606032434"/>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Self-directed learning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477717367"/>
                  </a:ext>
                </a:extLst>
              </a:tr>
            </a:tbl>
          </a:graphicData>
        </a:graphic>
      </p:graphicFrame>
      <p:sp>
        <p:nvSpPr>
          <p:cNvPr id="9" name="TextBox 8">
            <a:extLst>
              <a:ext uri="{FF2B5EF4-FFF2-40B4-BE49-F238E27FC236}">
                <a16:creationId xmlns:a16="http://schemas.microsoft.com/office/drawing/2014/main" id="{7968FD3E-F835-A046-A93B-BDB250AD897E}"/>
              </a:ext>
            </a:extLst>
          </p:cNvPr>
          <p:cNvSpPr txBox="1"/>
          <p:nvPr/>
        </p:nvSpPr>
        <p:spPr>
          <a:xfrm>
            <a:off x="6461731" y="6396852"/>
            <a:ext cx="4749608" cy="342401"/>
          </a:xfrm>
          <a:prstGeom prst="rect">
            <a:avLst/>
          </a:prstGeom>
        </p:spPr>
        <p:txBody>
          <a:bodyPr wrap="square" rtlCol="0">
            <a:spAutoFit/>
          </a:bodyPr>
          <a:lstStyle/>
          <a:p>
            <a:pPr algn="l"/>
            <a:r>
              <a:rPr lang="en-US" sz="1625" dirty="0"/>
              <a:t>*Themes with only 1 response not included </a:t>
            </a:r>
          </a:p>
        </p:txBody>
      </p:sp>
    </p:spTree>
    <p:extLst>
      <p:ext uri="{BB962C8B-B14F-4D97-AF65-F5344CB8AC3E}">
        <p14:creationId xmlns:p14="http://schemas.microsoft.com/office/powerpoint/2010/main" val="287176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12551" y="1843166"/>
            <a:ext cx="11137409" cy="4751389"/>
          </a:xfrm>
        </p:spPr>
        <p:txBody>
          <a:bodyPr/>
          <a:lstStyle/>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 Q</a:t>
            </a:r>
            <a:r>
              <a:rPr lang="en-US" sz="2800" b="1" dirty="0"/>
              <a:t>3: What were the most useful things you learnt whilst looking after patient in CC? Who did you learn this from and how?</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527051" y="1949439"/>
            <a:ext cx="11258946" cy="3139321"/>
          </a:xfrm>
          <a:prstGeom prst="rect">
            <a:avLst/>
          </a:prstGeom>
        </p:spPr>
        <p:txBody>
          <a:bodyPr wrap="square">
            <a:spAutoFit/>
          </a:bodyPr>
          <a:lstStyle/>
          <a:p>
            <a:pPr marL="285750" indent="-285750">
              <a:buFont typeface="Arial" panose="020B0604020202020204" pitchFamily="34" charset="0"/>
              <a:buChar char="•"/>
            </a:pPr>
            <a:r>
              <a:rPr lang="en-US" dirty="0"/>
              <a:t>It was felt that most learning occurred within ICU as opposed to during formal training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Patient observations (mainly interpretation), proning, tracheostomy care and providing patient care were felt to be the most useful skills learnt on ICU</a:t>
            </a:r>
          </a:p>
          <a:p>
            <a:endParaRPr lang="en-US" dirty="0"/>
          </a:p>
          <a:p>
            <a:pPr marL="285750" indent="-285750">
              <a:buFont typeface="Arial" panose="020B0604020202020204" pitchFamily="34" charset="0"/>
              <a:buChar char="•"/>
            </a:pPr>
            <a:r>
              <a:rPr lang="en-US" dirty="0"/>
              <a:t>Non-technical skills including communication (mainly between colleagues) and teamwork were also useful skills learned within ICU</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Nursing staff and other ICU colleagues were the greatest source of knowledge for redeployed speech and language therapists, although many commented on the how much was learnt ‘on the job’ generally</a:t>
            </a:r>
          </a:p>
          <a:p>
            <a:pPr marL="285750" indent="-285750">
              <a:buFont typeface="Arial" panose="020B0604020202020204" pitchFamily="34" charset="0"/>
              <a:buChar char="•"/>
            </a:pPr>
            <a:endParaRPr lang="en-US" dirty="0"/>
          </a:p>
        </p:txBody>
      </p:sp>
      <p:sp>
        <p:nvSpPr>
          <p:cNvPr id="33" name="Oval 158">
            <a:extLst>
              <a:ext uri="{FF2B5EF4-FFF2-40B4-BE49-F238E27FC236}">
                <a16:creationId xmlns:a16="http://schemas.microsoft.com/office/drawing/2014/main" id="{0B80547A-B119-8244-9837-B53C4AF0A5B7}"/>
              </a:ext>
            </a:extLst>
          </p:cNvPr>
          <p:cNvSpPr>
            <a:spLocks noChangeArrowheads="1"/>
          </p:cNvSpPr>
          <p:nvPr/>
        </p:nvSpPr>
        <p:spPr bwMode="auto">
          <a:xfrm>
            <a:off x="631090" y="6031580"/>
            <a:ext cx="24831" cy="36017"/>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nvGrpSpPr>
          <p:cNvPr id="7" name="Group 6">
            <a:extLst>
              <a:ext uri="{FF2B5EF4-FFF2-40B4-BE49-F238E27FC236}">
                <a16:creationId xmlns:a16="http://schemas.microsoft.com/office/drawing/2014/main" id="{DF0A6B79-92A8-6346-9B3B-13C680083D47}"/>
              </a:ext>
            </a:extLst>
          </p:cNvPr>
          <p:cNvGrpSpPr>
            <a:grpSpLocks noChangeAspect="1"/>
          </p:cNvGrpSpPr>
          <p:nvPr/>
        </p:nvGrpSpPr>
        <p:grpSpPr>
          <a:xfrm>
            <a:off x="782372" y="5753354"/>
            <a:ext cx="816436" cy="815547"/>
            <a:chOff x="3405188" y="1804988"/>
            <a:chExt cx="1454150" cy="1452563"/>
          </a:xfrm>
        </p:grpSpPr>
        <p:sp>
          <p:nvSpPr>
            <p:cNvPr id="8" name="Oval 166">
              <a:extLst>
                <a:ext uri="{FF2B5EF4-FFF2-40B4-BE49-F238E27FC236}">
                  <a16:creationId xmlns:a16="http://schemas.microsoft.com/office/drawing/2014/main" id="{6DFF8C8A-D460-F04F-9536-A295A36458BA}"/>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9" name="Freeform 153">
              <a:extLst>
                <a:ext uri="{FF2B5EF4-FFF2-40B4-BE49-F238E27FC236}">
                  <a16:creationId xmlns:a16="http://schemas.microsoft.com/office/drawing/2014/main" id="{5444EA77-A2F4-D444-B32B-075AE9938E8E}"/>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 name="Freeform 154">
              <a:extLst>
                <a:ext uri="{FF2B5EF4-FFF2-40B4-BE49-F238E27FC236}">
                  <a16:creationId xmlns:a16="http://schemas.microsoft.com/office/drawing/2014/main" id="{62F54342-D3C4-8A42-B2CA-F26D2266B098}"/>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 name="Freeform 155">
              <a:extLst>
                <a:ext uri="{FF2B5EF4-FFF2-40B4-BE49-F238E27FC236}">
                  <a16:creationId xmlns:a16="http://schemas.microsoft.com/office/drawing/2014/main" id="{ED259607-2B89-A942-8EAD-15FDC1D8BE92}"/>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 name="Freeform 156">
              <a:extLst>
                <a:ext uri="{FF2B5EF4-FFF2-40B4-BE49-F238E27FC236}">
                  <a16:creationId xmlns:a16="http://schemas.microsoft.com/office/drawing/2014/main" id="{D33812ED-FC7D-1A49-B54C-2A70C2636AE1}"/>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 name="Oval 157">
              <a:extLst>
                <a:ext uri="{FF2B5EF4-FFF2-40B4-BE49-F238E27FC236}">
                  <a16:creationId xmlns:a16="http://schemas.microsoft.com/office/drawing/2014/main" id="{C99E869F-B961-DF48-B07C-29BA0510F09E}"/>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 name="Oval 158">
              <a:extLst>
                <a:ext uri="{FF2B5EF4-FFF2-40B4-BE49-F238E27FC236}">
                  <a16:creationId xmlns:a16="http://schemas.microsoft.com/office/drawing/2014/main" id="{E82339C4-F3B1-CB40-8B24-4819AAC84A1E}"/>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159">
              <a:extLst>
                <a:ext uri="{FF2B5EF4-FFF2-40B4-BE49-F238E27FC236}">
                  <a16:creationId xmlns:a16="http://schemas.microsoft.com/office/drawing/2014/main" id="{08B604AF-2B61-324A-82EE-436FF2554508}"/>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160">
              <a:extLst>
                <a:ext uri="{FF2B5EF4-FFF2-40B4-BE49-F238E27FC236}">
                  <a16:creationId xmlns:a16="http://schemas.microsoft.com/office/drawing/2014/main" id="{B24E5B16-061B-BE4A-9C1A-CE1F12AAD004}"/>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161">
              <a:extLst>
                <a:ext uri="{FF2B5EF4-FFF2-40B4-BE49-F238E27FC236}">
                  <a16:creationId xmlns:a16="http://schemas.microsoft.com/office/drawing/2014/main" id="{948E5D7E-BECD-1A43-9B60-D5B5683843C2}"/>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8" name="Freeform 162">
              <a:extLst>
                <a:ext uri="{FF2B5EF4-FFF2-40B4-BE49-F238E27FC236}">
                  <a16:creationId xmlns:a16="http://schemas.microsoft.com/office/drawing/2014/main" id="{FFD06792-00A2-7743-A764-6013612D6281}"/>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9" name="Freeform 163">
              <a:extLst>
                <a:ext uri="{FF2B5EF4-FFF2-40B4-BE49-F238E27FC236}">
                  <a16:creationId xmlns:a16="http://schemas.microsoft.com/office/drawing/2014/main" id="{2C8A4B86-7725-CF45-B781-E2B2915DFF18}"/>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0" name="Freeform 164">
              <a:extLst>
                <a:ext uri="{FF2B5EF4-FFF2-40B4-BE49-F238E27FC236}">
                  <a16:creationId xmlns:a16="http://schemas.microsoft.com/office/drawing/2014/main" id="{52B38E28-CD6B-AD4E-AF57-EE1389C55E9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1" name="Freeform 165">
              <a:extLst>
                <a:ext uri="{FF2B5EF4-FFF2-40B4-BE49-F238E27FC236}">
                  <a16:creationId xmlns:a16="http://schemas.microsoft.com/office/drawing/2014/main" id="{FD9A9C41-43F5-AC4B-B593-3B1ABBF340C2}"/>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23" name="Group 22">
            <a:extLst>
              <a:ext uri="{FF2B5EF4-FFF2-40B4-BE49-F238E27FC236}">
                <a16:creationId xmlns:a16="http://schemas.microsoft.com/office/drawing/2014/main" id="{C466831B-E5FD-3C46-B31E-C8A4BC739B62}"/>
              </a:ext>
            </a:extLst>
          </p:cNvPr>
          <p:cNvGrpSpPr>
            <a:grpSpLocks noChangeAspect="1"/>
          </p:cNvGrpSpPr>
          <p:nvPr/>
        </p:nvGrpSpPr>
        <p:grpSpPr>
          <a:xfrm>
            <a:off x="774460" y="4895017"/>
            <a:ext cx="836631" cy="835759"/>
            <a:chOff x="5069815" y="1676599"/>
            <a:chExt cx="788060" cy="787236"/>
          </a:xfrm>
        </p:grpSpPr>
        <p:sp>
          <p:nvSpPr>
            <p:cNvPr id="24" name="Oval 895">
              <a:extLst>
                <a:ext uri="{FF2B5EF4-FFF2-40B4-BE49-F238E27FC236}">
                  <a16:creationId xmlns:a16="http://schemas.microsoft.com/office/drawing/2014/main" id="{57F62084-4C6D-DA42-B55F-6C510F4C1F8E}"/>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5" name="Freeform 709">
              <a:extLst>
                <a:ext uri="{FF2B5EF4-FFF2-40B4-BE49-F238E27FC236}">
                  <a16:creationId xmlns:a16="http://schemas.microsoft.com/office/drawing/2014/main" id="{C62122CD-85F3-E441-B6DA-BCC35BC930D3}"/>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10">
              <a:extLst>
                <a:ext uri="{FF2B5EF4-FFF2-40B4-BE49-F238E27FC236}">
                  <a16:creationId xmlns:a16="http://schemas.microsoft.com/office/drawing/2014/main" id="{886196D3-CF75-E945-A0B4-54BE338E3197}"/>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11">
              <a:extLst>
                <a:ext uri="{FF2B5EF4-FFF2-40B4-BE49-F238E27FC236}">
                  <a16:creationId xmlns:a16="http://schemas.microsoft.com/office/drawing/2014/main" id="{AA26D445-811F-E44B-B114-D19676E3F837}"/>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712">
              <a:extLst>
                <a:ext uri="{FF2B5EF4-FFF2-40B4-BE49-F238E27FC236}">
                  <a16:creationId xmlns:a16="http://schemas.microsoft.com/office/drawing/2014/main" id="{9582B9EA-0B51-DD46-81B1-FEB4847B7414}"/>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713">
              <a:extLst>
                <a:ext uri="{FF2B5EF4-FFF2-40B4-BE49-F238E27FC236}">
                  <a16:creationId xmlns:a16="http://schemas.microsoft.com/office/drawing/2014/main" id="{83AAB577-BBA9-1F41-AC75-FEC4052D2A5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Rectangle 714">
              <a:extLst>
                <a:ext uri="{FF2B5EF4-FFF2-40B4-BE49-F238E27FC236}">
                  <a16:creationId xmlns:a16="http://schemas.microsoft.com/office/drawing/2014/main" id="{67898A02-0675-354A-A2DC-5722D1A85C8D}"/>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715">
              <a:extLst>
                <a:ext uri="{FF2B5EF4-FFF2-40B4-BE49-F238E27FC236}">
                  <a16:creationId xmlns:a16="http://schemas.microsoft.com/office/drawing/2014/main" id="{3E7D94D8-450F-224E-ABF4-933A24CD20BE}"/>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16">
              <a:extLst>
                <a:ext uri="{FF2B5EF4-FFF2-40B4-BE49-F238E27FC236}">
                  <a16:creationId xmlns:a16="http://schemas.microsoft.com/office/drawing/2014/main" id="{D181972A-524A-2C4F-99BA-8B1D7DA11F9A}"/>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17">
              <a:extLst>
                <a:ext uri="{FF2B5EF4-FFF2-40B4-BE49-F238E27FC236}">
                  <a16:creationId xmlns:a16="http://schemas.microsoft.com/office/drawing/2014/main" id="{DF88F533-2C22-7941-8153-AD785CBA58C1}"/>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18">
              <a:extLst>
                <a:ext uri="{FF2B5EF4-FFF2-40B4-BE49-F238E27FC236}">
                  <a16:creationId xmlns:a16="http://schemas.microsoft.com/office/drawing/2014/main" id="{EBE66BEB-BE5F-1342-9BAE-0D5D1DBCC2B4}"/>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719">
              <a:extLst>
                <a:ext uri="{FF2B5EF4-FFF2-40B4-BE49-F238E27FC236}">
                  <a16:creationId xmlns:a16="http://schemas.microsoft.com/office/drawing/2014/main" id="{BCEDD853-5B51-9041-9B74-6F76764706AA}"/>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720">
              <a:extLst>
                <a:ext uri="{FF2B5EF4-FFF2-40B4-BE49-F238E27FC236}">
                  <a16:creationId xmlns:a16="http://schemas.microsoft.com/office/drawing/2014/main" id="{7AFBF8CF-C0C9-6F48-A331-4A054D038406}"/>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721">
              <a:extLst>
                <a:ext uri="{FF2B5EF4-FFF2-40B4-BE49-F238E27FC236}">
                  <a16:creationId xmlns:a16="http://schemas.microsoft.com/office/drawing/2014/main" id="{51D368F7-DA80-554F-B20C-A48217AFF8F3}"/>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722">
              <a:extLst>
                <a:ext uri="{FF2B5EF4-FFF2-40B4-BE49-F238E27FC236}">
                  <a16:creationId xmlns:a16="http://schemas.microsoft.com/office/drawing/2014/main" id="{92B839F6-875B-D24D-8014-3B5212C1F28B}"/>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Oval 723">
              <a:extLst>
                <a:ext uri="{FF2B5EF4-FFF2-40B4-BE49-F238E27FC236}">
                  <a16:creationId xmlns:a16="http://schemas.microsoft.com/office/drawing/2014/main" id="{BAA1AD3B-F545-6345-BA4E-640AB2A7FF36}"/>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Oval 724">
              <a:extLst>
                <a:ext uri="{FF2B5EF4-FFF2-40B4-BE49-F238E27FC236}">
                  <a16:creationId xmlns:a16="http://schemas.microsoft.com/office/drawing/2014/main" id="{EE4468D8-8060-804E-A2BE-52A0E0660627}"/>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Oval 725">
              <a:extLst>
                <a:ext uri="{FF2B5EF4-FFF2-40B4-BE49-F238E27FC236}">
                  <a16:creationId xmlns:a16="http://schemas.microsoft.com/office/drawing/2014/main" id="{0F5D64BE-CFA5-5943-821C-CAED5D0AB31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726">
              <a:extLst>
                <a:ext uri="{FF2B5EF4-FFF2-40B4-BE49-F238E27FC236}">
                  <a16:creationId xmlns:a16="http://schemas.microsoft.com/office/drawing/2014/main" id="{8FD79C22-E261-8641-AB81-B72A3688DEBD}"/>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Freeform 727">
              <a:extLst>
                <a:ext uri="{FF2B5EF4-FFF2-40B4-BE49-F238E27FC236}">
                  <a16:creationId xmlns:a16="http://schemas.microsoft.com/office/drawing/2014/main" id="{C5E04302-B265-8B48-A426-87FAB8D5017D}"/>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728">
              <a:extLst>
                <a:ext uri="{FF2B5EF4-FFF2-40B4-BE49-F238E27FC236}">
                  <a16:creationId xmlns:a16="http://schemas.microsoft.com/office/drawing/2014/main" id="{EBD16470-E3A2-FA47-BDE3-5287A4A20BDA}"/>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729">
              <a:extLst>
                <a:ext uri="{FF2B5EF4-FFF2-40B4-BE49-F238E27FC236}">
                  <a16:creationId xmlns:a16="http://schemas.microsoft.com/office/drawing/2014/main" id="{07D3C4E7-B956-8646-9EC0-78A6E1D26D23}"/>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Oval 730">
              <a:extLst>
                <a:ext uri="{FF2B5EF4-FFF2-40B4-BE49-F238E27FC236}">
                  <a16:creationId xmlns:a16="http://schemas.microsoft.com/office/drawing/2014/main" id="{168622F1-0554-1C43-9316-6F500CEA6E27}"/>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731">
              <a:extLst>
                <a:ext uri="{FF2B5EF4-FFF2-40B4-BE49-F238E27FC236}">
                  <a16:creationId xmlns:a16="http://schemas.microsoft.com/office/drawing/2014/main" id="{E38F6494-74CC-6C4C-BFE0-D2B7D588FF19}"/>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732">
              <a:extLst>
                <a:ext uri="{FF2B5EF4-FFF2-40B4-BE49-F238E27FC236}">
                  <a16:creationId xmlns:a16="http://schemas.microsoft.com/office/drawing/2014/main" id="{7B5CD995-B890-944E-8563-AA04E33072F3}"/>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733">
              <a:extLst>
                <a:ext uri="{FF2B5EF4-FFF2-40B4-BE49-F238E27FC236}">
                  <a16:creationId xmlns:a16="http://schemas.microsoft.com/office/drawing/2014/main" id="{3F43BE64-CFA5-7246-AB26-73AC1A48F69C}"/>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734">
              <a:extLst>
                <a:ext uri="{FF2B5EF4-FFF2-40B4-BE49-F238E27FC236}">
                  <a16:creationId xmlns:a16="http://schemas.microsoft.com/office/drawing/2014/main" id="{6CDB77AC-B6D0-9F49-A8C6-07F29DEE5B1D}"/>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735">
              <a:extLst>
                <a:ext uri="{FF2B5EF4-FFF2-40B4-BE49-F238E27FC236}">
                  <a16:creationId xmlns:a16="http://schemas.microsoft.com/office/drawing/2014/main" id="{CBD6A6EA-8938-A844-B596-8675851327C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3" name="Oval Callout 14">
            <a:extLst>
              <a:ext uri="{FF2B5EF4-FFF2-40B4-BE49-F238E27FC236}">
                <a16:creationId xmlns:a16="http://schemas.microsoft.com/office/drawing/2014/main" id="{009F371A-357D-414E-BE28-4AAED8DBCCC4}"/>
              </a:ext>
            </a:extLst>
          </p:cNvPr>
          <p:cNvSpPr/>
          <p:nvPr/>
        </p:nvSpPr>
        <p:spPr>
          <a:xfrm>
            <a:off x="1923022" y="4909080"/>
            <a:ext cx="9114177" cy="968824"/>
          </a:xfrm>
          <a:prstGeom prst="wedgeRectCallout">
            <a:avLst>
              <a:gd name="adj1" fmla="val -56288"/>
              <a:gd name="adj2" fmla="val -1783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from a SLT perspective it was a useful experience in the challenges of communicating with severely ill patients who were unable to speak and in may cases were very confused and disorientated </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5, NCL</a:t>
            </a:r>
          </a:p>
        </p:txBody>
      </p:sp>
      <p:sp>
        <p:nvSpPr>
          <p:cNvPr id="54" name="Oval Callout 14">
            <a:extLst>
              <a:ext uri="{FF2B5EF4-FFF2-40B4-BE49-F238E27FC236}">
                <a16:creationId xmlns:a16="http://schemas.microsoft.com/office/drawing/2014/main" id="{C0F55956-12AF-0F46-B351-11A2D11D172E}"/>
              </a:ext>
            </a:extLst>
          </p:cNvPr>
          <p:cNvSpPr/>
          <p:nvPr/>
        </p:nvSpPr>
        <p:spPr>
          <a:xfrm>
            <a:off x="1923022" y="5925557"/>
            <a:ext cx="9114177" cy="775271"/>
          </a:xfrm>
          <a:prstGeom prst="wedgeRectCallout">
            <a:avLst>
              <a:gd name="adj1" fmla="val -55270"/>
              <a:gd name="adj2" fmla="val -1590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 became more familiar with equipment used in CC as well as with tracheostomy management and hygiene</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6, NWL</a:t>
            </a:r>
          </a:p>
        </p:txBody>
      </p:sp>
    </p:spTree>
    <p:extLst>
      <p:ext uri="{BB962C8B-B14F-4D97-AF65-F5344CB8AC3E}">
        <p14:creationId xmlns:p14="http://schemas.microsoft.com/office/powerpoint/2010/main" val="210436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Q4a: What were the steepest learning curves you faced on redeployment? How did you overcome them?</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4393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11EF5D0C-FE40-F54E-BDFD-EADC0863F923}"/>
              </a:ext>
            </a:extLst>
          </p:cNvPr>
          <p:cNvGraphicFramePr>
            <a:graphicFrameLocks noGrp="1"/>
          </p:cNvGraphicFramePr>
          <p:nvPr>
            <p:extLst>
              <p:ext uri="{D42A27DB-BD31-4B8C-83A1-F6EECF244321}">
                <p14:modId xmlns:p14="http://schemas.microsoft.com/office/powerpoint/2010/main" val="2377060698"/>
              </p:ext>
            </p:extLst>
          </p:nvPr>
        </p:nvGraphicFramePr>
        <p:xfrm>
          <a:off x="528221" y="1829406"/>
          <a:ext cx="7519182" cy="2416452"/>
        </p:xfrm>
        <a:graphic>
          <a:graphicData uri="http://schemas.openxmlformats.org/drawingml/2006/table">
            <a:tbl>
              <a:tblPr firstRow="1" bandRow="1">
                <a:tableStyleId>{5C22544A-7EE6-4342-B048-85BDC9FD1C3A}</a:tableStyleId>
              </a:tblPr>
              <a:tblGrid>
                <a:gridCol w="3357999">
                  <a:extLst>
                    <a:ext uri="{9D8B030D-6E8A-4147-A177-3AD203B41FA5}">
                      <a16:colId xmlns:a16="http://schemas.microsoft.com/office/drawing/2014/main" val="3846423990"/>
                    </a:ext>
                  </a:extLst>
                </a:gridCol>
                <a:gridCol w="556592">
                  <a:extLst>
                    <a:ext uri="{9D8B030D-6E8A-4147-A177-3AD203B41FA5}">
                      <a16:colId xmlns:a16="http://schemas.microsoft.com/office/drawing/2014/main" val="2122518428"/>
                    </a:ext>
                  </a:extLst>
                </a:gridCol>
                <a:gridCol w="3074504">
                  <a:extLst>
                    <a:ext uri="{9D8B030D-6E8A-4147-A177-3AD203B41FA5}">
                      <a16:colId xmlns:a16="http://schemas.microsoft.com/office/drawing/2014/main" val="2365030933"/>
                    </a:ext>
                  </a:extLst>
                </a:gridCol>
                <a:gridCol w="530087">
                  <a:extLst>
                    <a:ext uri="{9D8B030D-6E8A-4147-A177-3AD203B41FA5}">
                      <a16:colId xmlns:a16="http://schemas.microsoft.com/office/drawing/2014/main" val="2685137121"/>
                    </a:ext>
                  </a:extLst>
                </a:gridCol>
              </a:tblGrid>
              <a:tr h="403180">
                <a:tc gridSpan="2">
                  <a:txBody>
                    <a:bodyPr/>
                    <a:lstStyle/>
                    <a:p>
                      <a:pPr algn="ctr"/>
                      <a:r>
                        <a:rPr lang="en-GB" dirty="0"/>
                        <a:t>Skills and Knowledge</a:t>
                      </a:r>
                    </a:p>
                  </a:txBody>
                  <a:tcPr/>
                </a:tc>
                <a:tc hMerge="1">
                  <a:txBody>
                    <a:bodyPr/>
                    <a:lstStyle/>
                    <a:p>
                      <a:endParaRPr lang="en-GB" dirty="0"/>
                    </a:p>
                  </a:txBody>
                  <a:tcPr/>
                </a:tc>
                <a:tc gridSpan="2">
                  <a:txBody>
                    <a:bodyPr/>
                    <a:lstStyle/>
                    <a:p>
                      <a:pPr algn="ctr"/>
                      <a:r>
                        <a:rPr lang="en-GB" dirty="0"/>
                        <a:t>Other</a:t>
                      </a:r>
                    </a:p>
                  </a:txBody>
                  <a:tcPr/>
                </a:tc>
                <a:tc hMerge="1">
                  <a:txBody>
                    <a:bodyPr/>
                    <a:lstStyle/>
                    <a:p>
                      <a:endParaRPr lang="en-GB" dirty="0"/>
                    </a:p>
                  </a:txBody>
                  <a:tcPr/>
                </a:tc>
                <a:extLst>
                  <a:ext uri="{0D108BD9-81ED-4DB2-BD59-A6C34878D82A}">
                    <a16:rowId xmlns:a16="http://schemas.microsoft.com/office/drawing/2014/main" val="2670054699"/>
                  </a:ext>
                </a:extLst>
              </a:tr>
              <a:tr h="400626">
                <a:tc>
                  <a:txBody>
                    <a:bodyPr/>
                    <a:lstStyle/>
                    <a:p>
                      <a:pPr algn="l" rtl="0" fontAlgn="b"/>
                      <a:r>
                        <a:rPr lang="en-GB" sz="2112" kern="1200" dirty="0">
                          <a:solidFill>
                            <a:schemeClr val="dk1"/>
                          </a:solidFill>
                          <a:latin typeface="+mn-lt"/>
                          <a:ea typeface="+mn-ea"/>
                          <a:cs typeface="+mn-cs"/>
                        </a:rPr>
                        <a:t>Patient care</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tc>
                  <a:txBody>
                    <a:bodyPr/>
                    <a:lstStyle/>
                    <a:p>
                      <a:pPr algn="l" rtl="0" fontAlgn="b"/>
                      <a:r>
                        <a:rPr lang="en-GB" sz="2112" kern="1200" dirty="0">
                          <a:solidFill>
                            <a:schemeClr val="dk1"/>
                          </a:solidFill>
                          <a:latin typeface="+mn-lt"/>
                          <a:ea typeface="+mn-ea"/>
                          <a:cs typeface="+mn-cs"/>
                        </a:rPr>
                        <a:t>New environment and role</a:t>
                      </a:r>
                    </a:p>
                  </a:txBody>
                  <a:tcPr marL="9525" marR="9525" marT="9525" marB="0" anchor="b"/>
                </a:tc>
                <a:tc>
                  <a:txBody>
                    <a:bodyPr/>
                    <a:lstStyle/>
                    <a:p>
                      <a:pPr algn="ctr" rtl="0" fontAlgn="b"/>
                      <a:r>
                        <a:rPr lang="en-GB" sz="2112" kern="1200" dirty="0">
                          <a:solidFill>
                            <a:schemeClr val="dk1"/>
                          </a:solidFill>
                          <a:latin typeface="+mn-lt"/>
                          <a:ea typeface="+mn-ea"/>
                          <a:cs typeface="+mn-cs"/>
                        </a:rPr>
                        <a:t>16</a:t>
                      </a:r>
                    </a:p>
                  </a:txBody>
                  <a:tcPr marL="9525" marR="9525" marT="9525" marB="0" anchor="b"/>
                </a:tc>
                <a:extLst>
                  <a:ext uri="{0D108BD9-81ED-4DB2-BD59-A6C34878D82A}">
                    <a16:rowId xmlns:a16="http://schemas.microsoft.com/office/drawing/2014/main" val="2431330949"/>
                  </a:ext>
                </a:extLst>
              </a:tr>
              <a:tr h="400626">
                <a:tc>
                  <a:txBody>
                    <a:bodyPr/>
                    <a:lstStyle/>
                    <a:p>
                      <a:pPr algn="l" rtl="0" fontAlgn="b"/>
                      <a:r>
                        <a:rPr lang="en-GB" sz="2112" kern="1200" dirty="0">
                          <a:solidFill>
                            <a:schemeClr val="dk1"/>
                          </a:solidFill>
                          <a:latin typeface="+mn-lt"/>
                          <a:ea typeface="+mn-ea"/>
                          <a:cs typeface="+mn-cs"/>
                        </a:rPr>
                        <a:t>PPE and infection control</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tc>
                  <a:txBody>
                    <a:bodyPr/>
                    <a:lstStyle/>
                    <a:p>
                      <a:pPr algn="l" rtl="0" fontAlgn="b"/>
                      <a:r>
                        <a:rPr lang="en-GB" sz="2112" kern="1200" dirty="0">
                          <a:solidFill>
                            <a:schemeClr val="dk1"/>
                          </a:solidFill>
                          <a:latin typeface="+mn-lt"/>
                          <a:ea typeface="+mn-ea"/>
                          <a:cs typeface="+mn-cs"/>
                        </a:rPr>
                        <a:t>Psychological Stress</a:t>
                      </a:r>
                    </a:p>
                  </a:txBody>
                  <a:tcPr marL="9525" marR="9525" marT="9525" marB="0" anchor="b"/>
                </a:tc>
                <a:tc>
                  <a:txBody>
                    <a:bodyPr/>
                    <a:lstStyle/>
                    <a:p>
                      <a:pPr algn="ctr" rtl="0" fontAlgn="b"/>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2417201025"/>
                  </a:ext>
                </a:extLst>
              </a:tr>
              <a:tr h="400626">
                <a:tc>
                  <a:txBody>
                    <a:bodyPr/>
                    <a:lstStyle/>
                    <a:p>
                      <a:pPr algn="l" rtl="0" fontAlgn="b"/>
                      <a:r>
                        <a:rPr lang="en-GB" sz="2112" kern="1200" dirty="0">
                          <a:solidFill>
                            <a:schemeClr val="dk1"/>
                          </a:solidFill>
                          <a:latin typeface="+mn-lt"/>
                          <a:ea typeface="+mn-ea"/>
                          <a:cs typeface="+mn-cs"/>
                        </a:rPr>
                        <a:t>Patient observations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r>
                        <a:rPr lang="en-GB" sz="2112" kern="1200" dirty="0">
                          <a:solidFill>
                            <a:schemeClr val="dk1"/>
                          </a:solidFill>
                          <a:latin typeface="+mn-lt"/>
                          <a:ea typeface="+mn-ea"/>
                          <a:cs typeface="+mn-cs"/>
                        </a:rPr>
                        <a:t>Physical stress</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735771730"/>
                  </a:ext>
                </a:extLst>
              </a:tr>
              <a:tr h="400626">
                <a:tc>
                  <a:txBody>
                    <a:bodyPr/>
                    <a:lstStyle/>
                    <a:p>
                      <a:pPr algn="l" rtl="0" fontAlgn="b"/>
                      <a:r>
                        <a:rPr lang="en-GB" sz="2112" kern="1200" dirty="0">
                          <a:solidFill>
                            <a:schemeClr val="dk1"/>
                          </a:solidFill>
                          <a:latin typeface="+mn-lt"/>
                          <a:ea typeface="+mn-ea"/>
                          <a:cs typeface="+mn-cs"/>
                        </a:rPr>
                        <a:t>Proning and manual handling</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r>
                        <a:rPr lang="en-GB" sz="2112" kern="1200" dirty="0">
                          <a:solidFill>
                            <a:schemeClr val="dk1"/>
                          </a:solidFill>
                          <a:latin typeface="+mn-lt"/>
                          <a:ea typeface="+mn-ea"/>
                          <a:cs typeface="+mn-cs"/>
                        </a:rPr>
                        <a:t>ICU terminology</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323827341"/>
                  </a:ext>
                </a:extLst>
              </a:tr>
              <a:tr h="400626">
                <a:tc>
                  <a:txBody>
                    <a:bodyPr/>
                    <a:lstStyle/>
                    <a:p>
                      <a:pPr algn="l" rtl="0" fontAlgn="b"/>
                      <a:r>
                        <a:rPr lang="en-GB" sz="2112" kern="1200" dirty="0">
                          <a:solidFill>
                            <a:schemeClr val="dk1"/>
                          </a:solidFill>
                          <a:latin typeface="+mn-lt"/>
                          <a:ea typeface="+mn-ea"/>
                          <a:cs typeface="+mn-cs"/>
                        </a:rPr>
                        <a:t>Difficult conversations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r>
                        <a:rPr lang="en-GB" sz="2112" kern="1200" dirty="0">
                          <a:solidFill>
                            <a:schemeClr val="dk1"/>
                          </a:solidFill>
                          <a:latin typeface="+mn-lt"/>
                          <a:ea typeface="+mn-ea"/>
                          <a:cs typeface="+mn-cs"/>
                        </a:rPr>
                        <a:t>Workload</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799069424"/>
                  </a:ext>
                </a:extLst>
              </a:tr>
            </a:tbl>
          </a:graphicData>
        </a:graphic>
      </p:graphicFrame>
      <p:graphicFrame>
        <p:nvGraphicFramePr>
          <p:cNvPr id="8" name="Table 3">
            <a:extLst>
              <a:ext uri="{FF2B5EF4-FFF2-40B4-BE49-F238E27FC236}">
                <a16:creationId xmlns:a16="http://schemas.microsoft.com/office/drawing/2014/main" id="{191528CF-0038-4846-90A1-9565E984B85D}"/>
              </a:ext>
            </a:extLst>
          </p:cNvPr>
          <p:cNvGraphicFramePr>
            <a:graphicFrameLocks noGrp="1"/>
          </p:cNvGraphicFramePr>
          <p:nvPr>
            <p:extLst>
              <p:ext uri="{D42A27DB-BD31-4B8C-83A1-F6EECF244321}">
                <p14:modId xmlns:p14="http://schemas.microsoft.com/office/powerpoint/2010/main" val="559532597"/>
              </p:ext>
            </p:extLst>
          </p:nvPr>
        </p:nvGraphicFramePr>
        <p:xfrm>
          <a:off x="8328694" y="1803508"/>
          <a:ext cx="3336934" cy="3380042"/>
        </p:xfrm>
        <a:graphic>
          <a:graphicData uri="http://schemas.openxmlformats.org/drawingml/2006/table">
            <a:tbl>
              <a:tblPr firstRow="1" bandRow="1">
                <a:tableStyleId>{5C22544A-7EE6-4342-B048-85BDC9FD1C3A}</a:tableStyleId>
              </a:tblPr>
              <a:tblGrid>
                <a:gridCol w="2745066">
                  <a:extLst>
                    <a:ext uri="{9D8B030D-6E8A-4147-A177-3AD203B41FA5}">
                      <a16:colId xmlns:a16="http://schemas.microsoft.com/office/drawing/2014/main" val="1768799076"/>
                    </a:ext>
                  </a:extLst>
                </a:gridCol>
                <a:gridCol w="591868">
                  <a:extLst>
                    <a:ext uri="{9D8B030D-6E8A-4147-A177-3AD203B41FA5}">
                      <a16:colId xmlns:a16="http://schemas.microsoft.com/office/drawing/2014/main" val="3321782768"/>
                    </a:ext>
                  </a:extLst>
                </a:gridCol>
              </a:tblGrid>
              <a:tr h="370840">
                <a:tc gridSpan="2">
                  <a:txBody>
                    <a:bodyPr/>
                    <a:lstStyle/>
                    <a:p>
                      <a:r>
                        <a:rPr lang="en-GB" dirty="0"/>
                        <a:t>How were they overcome?</a:t>
                      </a:r>
                    </a:p>
                  </a:txBody>
                  <a:tcPr/>
                </a:tc>
                <a:tc hMerge="1">
                  <a:txBody>
                    <a:bodyPr/>
                    <a:lstStyle/>
                    <a:p>
                      <a:endParaRPr lang="en-GB" dirty="0"/>
                    </a:p>
                  </a:txBody>
                  <a:tcPr/>
                </a:tc>
                <a:extLst>
                  <a:ext uri="{0D108BD9-81ED-4DB2-BD59-A6C34878D82A}">
                    <a16:rowId xmlns:a16="http://schemas.microsoft.com/office/drawing/2014/main" val="129854801"/>
                  </a:ext>
                </a:extLst>
              </a:tr>
              <a:tr h="370840">
                <a:tc>
                  <a:txBody>
                    <a:bodyPr/>
                    <a:lstStyle/>
                    <a:p>
                      <a:pPr algn="l" rtl="0" fontAlgn="b"/>
                      <a:r>
                        <a:rPr lang="en-GB" sz="2112" kern="1200" dirty="0">
                          <a:solidFill>
                            <a:schemeClr val="dk1"/>
                          </a:solidFill>
                          <a:latin typeface="+mn-lt"/>
                          <a:ea typeface="+mn-ea"/>
                          <a:cs typeface="+mn-cs"/>
                        </a:rPr>
                        <a:t>Colleague Support</a:t>
                      </a:r>
                    </a:p>
                  </a:txBody>
                  <a:tcPr marL="9525" marR="9525" marT="9525" marB="0" anchor="b"/>
                </a:tc>
                <a:tc>
                  <a:txBody>
                    <a:bodyPr/>
                    <a:lstStyle/>
                    <a:p>
                      <a:pPr algn="ctr" rtl="0" fontAlgn="b"/>
                      <a:r>
                        <a:rPr lang="en-GB" sz="2112" kern="1200" dirty="0">
                          <a:solidFill>
                            <a:schemeClr val="dk1"/>
                          </a:solidFill>
                          <a:latin typeface="+mn-lt"/>
                          <a:ea typeface="+mn-ea"/>
                          <a:cs typeface="+mn-cs"/>
                        </a:rPr>
                        <a:t>20</a:t>
                      </a:r>
                    </a:p>
                  </a:txBody>
                  <a:tcPr marL="9525" marR="9525" marT="9525" marB="0" anchor="b"/>
                </a:tc>
                <a:extLst>
                  <a:ext uri="{0D108BD9-81ED-4DB2-BD59-A6C34878D82A}">
                    <a16:rowId xmlns:a16="http://schemas.microsoft.com/office/drawing/2014/main" val="2124897303"/>
                  </a:ext>
                </a:extLst>
              </a:tr>
              <a:tr h="370840">
                <a:tc>
                  <a:txBody>
                    <a:bodyPr/>
                    <a:lstStyle/>
                    <a:p>
                      <a:pPr algn="l" rtl="0" fontAlgn="b"/>
                      <a:r>
                        <a:rPr lang="en-GB" sz="2112" kern="1200" dirty="0">
                          <a:solidFill>
                            <a:schemeClr val="dk1"/>
                          </a:solidFill>
                          <a:latin typeface="+mn-lt"/>
                          <a:ea typeface="+mn-ea"/>
                          <a:cs typeface="+mn-cs"/>
                        </a:rPr>
                        <a:t>Shadowing/Observing</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937453278"/>
                  </a:ext>
                </a:extLst>
              </a:tr>
              <a:tr h="370840">
                <a:tc>
                  <a:txBody>
                    <a:bodyPr/>
                    <a:lstStyle/>
                    <a:p>
                      <a:pPr algn="l" rtl="0" fontAlgn="b"/>
                      <a:r>
                        <a:rPr lang="en-GB" sz="2112" kern="1200" dirty="0">
                          <a:solidFill>
                            <a:schemeClr val="dk1"/>
                          </a:solidFill>
                          <a:latin typeface="+mn-lt"/>
                          <a:ea typeface="+mn-ea"/>
                          <a:cs typeface="+mn-cs"/>
                        </a:rPr>
                        <a:t>Internet including apps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2822144663"/>
                  </a:ext>
                </a:extLst>
              </a:tr>
              <a:tr h="370840">
                <a:tc>
                  <a:txBody>
                    <a:bodyPr/>
                    <a:lstStyle/>
                    <a:p>
                      <a:pPr algn="l" rtl="0" fontAlgn="b"/>
                      <a:r>
                        <a:rPr lang="en-GB" sz="2112" kern="1200" dirty="0">
                          <a:solidFill>
                            <a:schemeClr val="dk1"/>
                          </a:solidFill>
                          <a:latin typeface="+mn-lt"/>
                          <a:ea typeface="+mn-ea"/>
                          <a:cs typeface="+mn-cs"/>
                        </a:rPr>
                        <a:t>Debriefs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561110204"/>
                  </a:ext>
                </a:extLst>
              </a:tr>
              <a:tr h="370840">
                <a:tc>
                  <a:txBody>
                    <a:bodyPr/>
                    <a:lstStyle/>
                    <a:p>
                      <a:pPr algn="l" rtl="0" fontAlgn="b"/>
                      <a:r>
                        <a:rPr lang="en-GB" sz="2112" kern="1200" dirty="0">
                          <a:solidFill>
                            <a:schemeClr val="dk1"/>
                          </a:solidFill>
                          <a:latin typeface="+mn-lt"/>
                          <a:ea typeface="+mn-ea"/>
                          <a:cs typeface="+mn-cs"/>
                        </a:rPr>
                        <a:t>Counselling</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3848214100"/>
                  </a:ext>
                </a:extLst>
              </a:tr>
              <a:tr h="370840">
                <a:tc>
                  <a:txBody>
                    <a:bodyPr/>
                    <a:lstStyle/>
                    <a:p>
                      <a:pPr algn="l" rtl="0" fontAlgn="b"/>
                      <a:r>
                        <a:rPr lang="en-GB" sz="2112" kern="1200" dirty="0">
                          <a:solidFill>
                            <a:schemeClr val="dk1"/>
                          </a:solidFill>
                          <a:latin typeface="+mn-lt"/>
                          <a:ea typeface="+mn-ea"/>
                          <a:cs typeface="+mn-cs"/>
                        </a:rPr>
                        <a:t>Specific SALT resources</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758237310"/>
                  </a:ext>
                </a:extLst>
              </a:tr>
              <a:tr h="370840">
                <a:tc>
                  <a:txBody>
                    <a:bodyPr/>
                    <a:lstStyle/>
                    <a:p>
                      <a:pPr algn="l" rtl="0" fontAlgn="b"/>
                      <a:r>
                        <a:rPr lang="en-GB" sz="2112" kern="1200" dirty="0">
                          <a:solidFill>
                            <a:schemeClr val="dk1"/>
                          </a:solidFill>
                          <a:latin typeface="+mn-lt"/>
                          <a:ea typeface="+mn-ea"/>
                          <a:cs typeface="+mn-cs"/>
                        </a:rPr>
                        <a:t>Support from Trust</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493588546"/>
                  </a:ext>
                </a:extLst>
              </a:tr>
              <a:tr h="370840">
                <a:tc>
                  <a:txBody>
                    <a:bodyPr/>
                    <a:lstStyle/>
                    <a:p>
                      <a:pPr algn="l" rtl="0" fontAlgn="b"/>
                      <a:r>
                        <a:rPr lang="en-GB" sz="2112" kern="1200" dirty="0">
                          <a:solidFill>
                            <a:schemeClr val="dk1"/>
                          </a:solidFill>
                          <a:latin typeface="+mn-lt"/>
                          <a:ea typeface="+mn-ea"/>
                          <a:cs typeface="+mn-cs"/>
                        </a:rPr>
                        <a:t>Self-care</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943204168"/>
                  </a:ext>
                </a:extLst>
              </a:tr>
            </a:tbl>
          </a:graphicData>
        </a:graphic>
      </p:graphicFrame>
    </p:spTree>
    <p:extLst>
      <p:ext uri="{BB962C8B-B14F-4D97-AF65-F5344CB8AC3E}">
        <p14:creationId xmlns:p14="http://schemas.microsoft.com/office/powerpoint/2010/main" val="356704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1" y="1497307"/>
            <a:ext cx="11137409" cy="4751389"/>
          </a:xfrm>
        </p:spPr>
        <p:txBody>
          <a:bodyPr/>
          <a:lstStyle/>
          <a:p>
            <a:r>
              <a:rPr lang="en-US" sz="1800" dirty="0"/>
              <a:t>Providing patient care and PPE and infection control were the steepest skill related learning curves</a:t>
            </a:r>
          </a:p>
          <a:p>
            <a:endParaRPr lang="en-US" sz="1800" dirty="0"/>
          </a:p>
          <a:p>
            <a:pPr marL="0" indent="0">
              <a:buNone/>
            </a:pPr>
            <a:endParaRPr lang="en-US" sz="1800" dirty="0"/>
          </a:p>
          <a:p>
            <a:pPr marL="285750" indent="-285750"/>
            <a:r>
              <a:rPr lang="en-US" sz="1800" dirty="0"/>
              <a:t>The lack of knowledge about the new working environment and the expectations of the role were commonly discussed </a:t>
            </a:r>
          </a:p>
          <a:p>
            <a:pPr marL="285750" indent="-285750"/>
            <a:endParaRPr lang="en-US" sz="1800" dirty="0"/>
          </a:p>
          <a:p>
            <a:pPr marL="285750" indent="-285750"/>
            <a:endParaRPr lang="en-US" sz="1800" dirty="0"/>
          </a:p>
          <a:p>
            <a:pPr marL="0" indent="0">
              <a:buNone/>
            </a:pPr>
            <a:endParaRPr lang="en-US" sz="1800" dirty="0"/>
          </a:p>
          <a:p>
            <a:pPr marL="285750" indent="-285750"/>
            <a:r>
              <a:rPr lang="en-US" sz="1800" dirty="0"/>
              <a:t>Coping with psychological and physical stress were steep learning curves for many</a:t>
            </a:r>
          </a:p>
          <a:p>
            <a:pPr marL="822292" lvl="1" indent="-285750"/>
            <a:r>
              <a:rPr lang="en-US" sz="1800" dirty="0"/>
              <a:t>Physical stress included fatigue, dehydration and wearing PPE</a:t>
            </a:r>
          </a:p>
          <a:p>
            <a:pPr marL="822292" lvl="1" indent="-285750"/>
            <a:endParaRPr lang="en-US" sz="1800" dirty="0"/>
          </a:p>
          <a:p>
            <a:pPr marL="285750" indent="-285750"/>
            <a:r>
              <a:rPr lang="en-US" sz="1800" dirty="0"/>
              <a:t>Colleagues were crucial to managing the steep learning curves</a:t>
            </a:r>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a:t>
            </a:r>
            <a:r>
              <a:rPr lang="en-US" sz="2800" b="1" i="1" dirty="0">
                <a:solidFill>
                  <a:schemeClr val="accent1"/>
                </a:solidFill>
              </a:rPr>
              <a:t> </a:t>
            </a:r>
            <a:r>
              <a:rPr lang="en-US" sz="2800" b="1" dirty="0"/>
              <a:t>Q4: What were the steepest learning curves you faced on redeployment? How did you overcome them?</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405514" y="2596875"/>
            <a:ext cx="11258946" cy="646331"/>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53" name="Group 52">
            <a:extLst>
              <a:ext uri="{FF2B5EF4-FFF2-40B4-BE49-F238E27FC236}">
                <a16:creationId xmlns:a16="http://schemas.microsoft.com/office/drawing/2014/main" id="{8B66B4AD-5CE0-B84F-B2AC-F570A160765C}"/>
              </a:ext>
            </a:extLst>
          </p:cNvPr>
          <p:cNvGrpSpPr>
            <a:grpSpLocks noChangeAspect="1"/>
          </p:cNvGrpSpPr>
          <p:nvPr/>
        </p:nvGrpSpPr>
        <p:grpSpPr>
          <a:xfrm>
            <a:off x="7015445" y="5468248"/>
            <a:ext cx="10750" cy="93043"/>
            <a:chOff x="4116388" y="2938463"/>
            <a:chExt cx="31750" cy="98425"/>
          </a:xfrm>
        </p:grpSpPr>
        <p:sp>
          <p:nvSpPr>
            <p:cNvPr id="55" name="Oval 157">
              <a:extLst>
                <a:ext uri="{FF2B5EF4-FFF2-40B4-BE49-F238E27FC236}">
                  <a16:creationId xmlns:a16="http://schemas.microsoft.com/office/drawing/2014/main" id="{144996EA-F890-1949-8C27-F2A52C242061}"/>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Oval 158">
              <a:extLst>
                <a:ext uri="{FF2B5EF4-FFF2-40B4-BE49-F238E27FC236}">
                  <a16:creationId xmlns:a16="http://schemas.microsoft.com/office/drawing/2014/main" id="{378DE0FA-A042-9E42-940D-2F785E346178}"/>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26" name="Group 25">
            <a:extLst>
              <a:ext uri="{FF2B5EF4-FFF2-40B4-BE49-F238E27FC236}">
                <a16:creationId xmlns:a16="http://schemas.microsoft.com/office/drawing/2014/main" id="{7ABA39B4-2F76-0548-A889-28EC8B53B2D5}"/>
              </a:ext>
            </a:extLst>
          </p:cNvPr>
          <p:cNvGrpSpPr>
            <a:grpSpLocks noChangeAspect="1"/>
          </p:cNvGrpSpPr>
          <p:nvPr/>
        </p:nvGrpSpPr>
        <p:grpSpPr>
          <a:xfrm>
            <a:off x="900076" y="1867234"/>
            <a:ext cx="816436" cy="815547"/>
            <a:chOff x="3405188" y="1804988"/>
            <a:chExt cx="1454150" cy="1452563"/>
          </a:xfrm>
        </p:grpSpPr>
        <p:sp>
          <p:nvSpPr>
            <p:cNvPr id="27" name="Oval 166">
              <a:extLst>
                <a:ext uri="{FF2B5EF4-FFF2-40B4-BE49-F238E27FC236}">
                  <a16:creationId xmlns:a16="http://schemas.microsoft.com/office/drawing/2014/main" id="{D8F87A69-EB21-9449-ADFE-9406A43BFD6F}"/>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8" name="Freeform 153">
              <a:extLst>
                <a:ext uri="{FF2B5EF4-FFF2-40B4-BE49-F238E27FC236}">
                  <a16:creationId xmlns:a16="http://schemas.microsoft.com/office/drawing/2014/main" id="{44428523-6B1D-BC40-A503-9FBFE1EF3E10}"/>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154">
              <a:extLst>
                <a:ext uri="{FF2B5EF4-FFF2-40B4-BE49-F238E27FC236}">
                  <a16:creationId xmlns:a16="http://schemas.microsoft.com/office/drawing/2014/main" id="{C5A920D4-0CB9-F945-96B8-CD9247D118E4}"/>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155">
              <a:extLst>
                <a:ext uri="{FF2B5EF4-FFF2-40B4-BE49-F238E27FC236}">
                  <a16:creationId xmlns:a16="http://schemas.microsoft.com/office/drawing/2014/main" id="{646CC192-7ABC-BA40-9498-1EAA05407AB9}"/>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156">
              <a:extLst>
                <a:ext uri="{FF2B5EF4-FFF2-40B4-BE49-F238E27FC236}">
                  <a16:creationId xmlns:a16="http://schemas.microsoft.com/office/drawing/2014/main" id="{2E75E0F4-71D5-514A-996F-C5ACD7A69A57}"/>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157">
              <a:extLst>
                <a:ext uri="{FF2B5EF4-FFF2-40B4-BE49-F238E27FC236}">
                  <a16:creationId xmlns:a16="http://schemas.microsoft.com/office/drawing/2014/main" id="{9B935306-DD77-F547-9086-7BD8BE566606}"/>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158">
              <a:extLst>
                <a:ext uri="{FF2B5EF4-FFF2-40B4-BE49-F238E27FC236}">
                  <a16:creationId xmlns:a16="http://schemas.microsoft.com/office/drawing/2014/main" id="{8C239C4B-2689-B34D-A0C6-2F81E70FA427}"/>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159">
              <a:extLst>
                <a:ext uri="{FF2B5EF4-FFF2-40B4-BE49-F238E27FC236}">
                  <a16:creationId xmlns:a16="http://schemas.microsoft.com/office/drawing/2014/main" id="{C34D40A4-0412-464A-BB6A-2A9400C0DAD5}"/>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160">
              <a:extLst>
                <a:ext uri="{FF2B5EF4-FFF2-40B4-BE49-F238E27FC236}">
                  <a16:creationId xmlns:a16="http://schemas.microsoft.com/office/drawing/2014/main" id="{1C53C660-19F8-9C47-8C15-36EA1DDFB7B4}"/>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161">
              <a:extLst>
                <a:ext uri="{FF2B5EF4-FFF2-40B4-BE49-F238E27FC236}">
                  <a16:creationId xmlns:a16="http://schemas.microsoft.com/office/drawing/2014/main" id="{6F712536-7424-3944-8B3A-F380325FCC78}"/>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162">
              <a:extLst>
                <a:ext uri="{FF2B5EF4-FFF2-40B4-BE49-F238E27FC236}">
                  <a16:creationId xmlns:a16="http://schemas.microsoft.com/office/drawing/2014/main" id="{D7D0B65C-0B0C-7542-A3EF-CDDF14225E94}"/>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163">
              <a:extLst>
                <a:ext uri="{FF2B5EF4-FFF2-40B4-BE49-F238E27FC236}">
                  <a16:creationId xmlns:a16="http://schemas.microsoft.com/office/drawing/2014/main" id="{943C2A5E-0B4B-BD42-B8D3-BA49A925C4EF}"/>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164">
              <a:extLst>
                <a:ext uri="{FF2B5EF4-FFF2-40B4-BE49-F238E27FC236}">
                  <a16:creationId xmlns:a16="http://schemas.microsoft.com/office/drawing/2014/main" id="{DF76EBE8-4BA5-7344-9331-4C05672B44A5}"/>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165">
              <a:extLst>
                <a:ext uri="{FF2B5EF4-FFF2-40B4-BE49-F238E27FC236}">
                  <a16:creationId xmlns:a16="http://schemas.microsoft.com/office/drawing/2014/main" id="{4D312EA2-809A-714B-B36E-147866605571}"/>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61" name="Oval Callout 14">
            <a:extLst>
              <a:ext uri="{FF2B5EF4-FFF2-40B4-BE49-F238E27FC236}">
                <a16:creationId xmlns:a16="http://schemas.microsoft.com/office/drawing/2014/main" id="{FFF984FE-A629-7D48-B2B7-58E697EC3A2F}"/>
              </a:ext>
            </a:extLst>
          </p:cNvPr>
          <p:cNvSpPr/>
          <p:nvPr/>
        </p:nvSpPr>
        <p:spPr>
          <a:xfrm>
            <a:off x="2040726" y="2039438"/>
            <a:ext cx="9114177" cy="419208"/>
          </a:xfrm>
          <a:prstGeom prst="wedgeRectCallout">
            <a:avLst>
              <a:gd name="adj1" fmla="val -55270"/>
              <a:gd name="adj2" fmla="val -1590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Everything involved in patient care in ICU </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8, NCL</a:t>
            </a:r>
          </a:p>
        </p:txBody>
      </p:sp>
      <p:grpSp>
        <p:nvGrpSpPr>
          <p:cNvPr id="62" name="Group 61">
            <a:extLst>
              <a:ext uri="{FF2B5EF4-FFF2-40B4-BE49-F238E27FC236}">
                <a16:creationId xmlns:a16="http://schemas.microsoft.com/office/drawing/2014/main" id="{C2F335CE-0A9A-9147-9544-82B658F57E95}"/>
              </a:ext>
            </a:extLst>
          </p:cNvPr>
          <p:cNvGrpSpPr>
            <a:grpSpLocks noChangeAspect="1"/>
          </p:cNvGrpSpPr>
          <p:nvPr/>
        </p:nvGrpSpPr>
        <p:grpSpPr>
          <a:xfrm>
            <a:off x="900076" y="3281192"/>
            <a:ext cx="836631" cy="835759"/>
            <a:chOff x="5069815" y="1676599"/>
            <a:chExt cx="788060" cy="787236"/>
          </a:xfrm>
        </p:grpSpPr>
        <p:sp>
          <p:nvSpPr>
            <p:cNvPr id="63" name="Oval 895">
              <a:extLst>
                <a:ext uri="{FF2B5EF4-FFF2-40B4-BE49-F238E27FC236}">
                  <a16:creationId xmlns:a16="http://schemas.microsoft.com/office/drawing/2014/main" id="{A3510378-03C9-374F-84B4-19644A8AAE0B}"/>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64" name="Freeform 709">
              <a:extLst>
                <a:ext uri="{FF2B5EF4-FFF2-40B4-BE49-F238E27FC236}">
                  <a16:creationId xmlns:a16="http://schemas.microsoft.com/office/drawing/2014/main" id="{A0CD5BF4-38B3-A14A-A812-9832DA2E7974}"/>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710">
              <a:extLst>
                <a:ext uri="{FF2B5EF4-FFF2-40B4-BE49-F238E27FC236}">
                  <a16:creationId xmlns:a16="http://schemas.microsoft.com/office/drawing/2014/main" id="{F9C278D3-8C2A-0D40-AE78-49A9AEA20E8A}"/>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711">
              <a:extLst>
                <a:ext uri="{FF2B5EF4-FFF2-40B4-BE49-F238E27FC236}">
                  <a16:creationId xmlns:a16="http://schemas.microsoft.com/office/drawing/2014/main" id="{08579BC5-297A-5A4C-9518-B74A61AF49DE}"/>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712">
              <a:extLst>
                <a:ext uri="{FF2B5EF4-FFF2-40B4-BE49-F238E27FC236}">
                  <a16:creationId xmlns:a16="http://schemas.microsoft.com/office/drawing/2014/main" id="{06683E64-6BBE-CE4A-9C13-17B0218A0801}"/>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713">
              <a:extLst>
                <a:ext uri="{FF2B5EF4-FFF2-40B4-BE49-F238E27FC236}">
                  <a16:creationId xmlns:a16="http://schemas.microsoft.com/office/drawing/2014/main" id="{405760AF-CFD5-0348-AE72-3FE9AF40B4F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Rectangle 714">
              <a:extLst>
                <a:ext uri="{FF2B5EF4-FFF2-40B4-BE49-F238E27FC236}">
                  <a16:creationId xmlns:a16="http://schemas.microsoft.com/office/drawing/2014/main" id="{D2131D0A-EC06-8143-8B1B-C8D7BE1FDF95}"/>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715">
              <a:extLst>
                <a:ext uri="{FF2B5EF4-FFF2-40B4-BE49-F238E27FC236}">
                  <a16:creationId xmlns:a16="http://schemas.microsoft.com/office/drawing/2014/main" id="{255AEF95-3C39-E042-A7C2-5EB040DB933E}"/>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716">
              <a:extLst>
                <a:ext uri="{FF2B5EF4-FFF2-40B4-BE49-F238E27FC236}">
                  <a16:creationId xmlns:a16="http://schemas.microsoft.com/office/drawing/2014/main" id="{C4EC9CDD-355C-5243-8555-168610BB6C17}"/>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717">
              <a:extLst>
                <a:ext uri="{FF2B5EF4-FFF2-40B4-BE49-F238E27FC236}">
                  <a16:creationId xmlns:a16="http://schemas.microsoft.com/office/drawing/2014/main" id="{903209CB-2193-0B46-B26D-9CD809112A6E}"/>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718">
              <a:extLst>
                <a:ext uri="{FF2B5EF4-FFF2-40B4-BE49-F238E27FC236}">
                  <a16:creationId xmlns:a16="http://schemas.microsoft.com/office/drawing/2014/main" id="{E35C99F3-011F-A343-B441-BD96D7C01838}"/>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719">
              <a:extLst>
                <a:ext uri="{FF2B5EF4-FFF2-40B4-BE49-F238E27FC236}">
                  <a16:creationId xmlns:a16="http://schemas.microsoft.com/office/drawing/2014/main" id="{60515BD2-B07B-3642-8EA4-6F0F27AAC1BF}"/>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720">
              <a:extLst>
                <a:ext uri="{FF2B5EF4-FFF2-40B4-BE49-F238E27FC236}">
                  <a16:creationId xmlns:a16="http://schemas.microsoft.com/office/drawing/2014/main" id="{2F1D35C7-15DF-D94E-B210-9AD70F242BC6}"/>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721">
              <a:extLst>
                <a:ext uri="{FF2B5EF4-FFF2-40B4-BE49-F238E27FC236}">
                  <a16:creationId xmlns:a16="http://schemas.microsoft.com/office/drawing/2014/main" id="{A7362C39-F620-8741-A6A7-CB8BC040C62B}"/>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7" name="Oval 722">
              <a:extLst>
                <a:ext uri="{FF2B5EF4-FFF2-40B4-BE49-F238E27FC236}">
                  <a16:creationId xmlns:a16="http://schemas.microsoft.com/office/drawing/2014/main" id="{6990CE47-FC9E-8440-9F6D-09B0DC547EC2}"/>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8" name="Oval 723">
              <a:extLst>
                <a:ext uri="{FF2B5EF4-FFF2-40B4-BE49-F238E27FC236}">
                  <a16:creationId xmlns:a16="http://schemas.microsoft.com/office/drawing/2014/main" id="{096A7607-8BF8-E546-A766-74B68E49FB8D}"/>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9" name="Oval 724">
              <a:extLst>
                <a:ext uri="{FF2B5EF4-FFF2-40B4-BE49-F238E27FC236}">
                  <a16:creationId xmlns:a16="http://schemas.microsoft.com/office/drawing/2014/main" id="{4025C22F-6454-1446-B940-DC2A4F37E306}"/>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0" name="Oval 725">
              <a:extLst>
                <a:ext uri="{FF2B5EF4-FFF2-40B4-BE49-F238E27FC236}">
                  <a16:creationId xmlns:a16="http://schemas.microsoft.com/office/drawing/2014/main" id="{E6797874-4DE6-9D47-8B39-55500EFE04E5}"/>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1" name="Freeform 726">
              <a:extLst>
                <a:ext uri="{FF2B5EF4-FFF2-40B4-BE49-F238E27FC236}">
                  <a16:creationId xmlns:a16="http://schemas.microsoft.com/office/drawing/2014/main" id="{E3BA2535-9084-8344-B4AF-4A0F9215B4CB}"/>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2" name="Freeform 727">
              <a:extLst>
                <a:ext uri="{FF2B5EF4-FFF2-40B4-BE49-F238E27FC236}">
                  <a16:creationId xmlns:a16="http://schemas.microsoft.com/office/drawing/2014/main" id="{1667C800-DE6B-644D-B980-C03F3BB7FCD4}"/>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3" name="Freeform 728">
              <a:extLst>
                <a:ext uri="{FF2B5EF4-FFF2-40B4-BE49-F238E27FC236}">
                  <a16:creationId xmlns:a16="http://schemas.microsoft.com/office/drawing/2014/main" id="{20B8465B-61C8-094E-A1C3-DDD07C1318D4}"/>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4" name="Freeform 729">
              <a:extLst>
                <a:ext uri="{FF2B5EF4-FFF2-40B4-BE49-F238E27FC236}">
                  <a16:creationId xmlns:a16="http://schemas.microsoft.com/office/drawing/2014/main" id="{0645FB05-9C3B-FD4C-B0EE-7FC574C6236F}"/>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5" name="Oval 730">
              <a:extLst>
                <a:ext uri="{FF2B5EF4-FFF2-40B4-BE49-F238E27FC236}">
                  <a16:creationId xmlns:a16="http://schemas.microsoft.com/office/drawing/2014/main" id="{7DF03071-E562-5040-9457-AEA319215C14}"/>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6" name="Freeform 731">
              <a:extLst>
                <a:ext uri="{FF2B5EF4-FFF2-40B4-BE49-F238E27FC236}">
                  <a16:creationId xmlns:a16="http://schemas.microsoft.com/office/drawing/2014/main" id="{CEC2585F-A135-8C42-867D-0777C81BF9E6}"/>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7" name="Freeform 732">
              <a:extLst>
                <a:ext uri="{FF2B5EF4-FFF2-40B4-BE49-F238E27FC236}">
                  <a16:creationId xmlns:a16="http://schemas.microsoft.com/office/drawing/2014/main" id="{F870ADDA-1A34-A349-9AFF-795D217B6D9E}"/>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8" name="Freeform 733">
              <a:extLst>
                <a:ext uri="{FF2B5EF4-FFF2-40B4-BE49-F238E27FC236}">
                  <a16:creationId xmlns:a16="http://schemas.microsoft.com/office/drawing/2014/main" id="{05A1A3F9-E4B4-6B47-B7F9-4E4DE6781267}"/>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9" name="Freeform 734">
              <a:extLst>
                <a:ext uri="{FF2B5EF4-FFF2-40B4-BE49-F238E27FC236}">
                  <a16:creationId xmlns:a16="http://schemas.microsoft.com/office/drawing/2014/main" id="{4C50F677-F30D-E843-977D-085BAAA7E7F9}"/>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0" name="Freeform 735">
              <a:extLst>
                <a:ext uri="{FF2B5EF4-FFF2-40B4-BE49-F238E27FC236}">
                  <a16:creationId xmlns:a16="http://schemas.microsoft.com/office/drawing/2014/main" id="{9A14C51C-4605-0645-AD0C-1064BDF4C72B}"/>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91" name="Oval Callout 14">
            <a:extLst>
              <a:ext uri="{FF2B5EF4-FFF2-40B4-BE49-F238E27FC236}">
                <a16:creationId xmlns:a16="http://schemas.microsoft.com/office/drawing/2014/main" id="{9B747336-C102-D34A-B45C-D5FD15C86EF1}"/>
              </a:ext>
            </a:extLst>
          </p:cNvPr>
          <p:cNvSpPr/>
          <p:nvPr/>
        </p:nvSpPr>
        <p:spPr>
          <a:xfrm>
            <a:off x="2048638" y="3295255"/>
            <a:ext cx="9114177" cy="968824"/>
          </a:xfrm>
          <a:prstGeom prst="wedgeRectCallout">
            <a:avLst>
              <a:gd name="adj1" fmla="val -56288"/>
              <a:gd name="adj2" fmla="val -1783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Learning the names for medical equipment and where things were kept, the set up on ICU and what different people's roles were</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7, NWL</a:t>
            </a:r>
          </a:p>
        </p:txBody>
      </p:sp>
      <p:grpSp>
        <p:nvGrpSpPr>
          <p:cNvPr id="94" name="Group 93">
            <a:extLst>
              <a:ext uri="{FF2B5EF4-FFF2-40B4-BE49-F238E27FC236}">
                <a16:creationId xmlns:a16="http://schemas.microsoft.com/office/drawing/2014/main" id="{0D238898-0CF0-CD43-956F-5CD261438D98}"/>
              </a:ext>
            </a:extLst>
          </p:cNvPr>
          <p:cNvGrpSpPr>
            <a:grpSpLocks noChangeAspect="1"/>
          </p:cNvGrpSpPr>
          <p:nvPr/>
        </p:nvGrpSpPr>
        <p:grpSpPr>
          <a:xfrm>
            <a:off x="7640937" y="5859861"/>
            <a:ext cx="871797" cy="870845"/>
            <a:chOff x="3402012" y="5520531"/>
            <a:chExt cx="1454150" cy="1452563"/>
          </a:xfrm>
        </p:grpSpPr>
        <p:sp>
          <p:nvSpPr>
            <p:cNvPr id="95" name="Oval 152">
              <a:extLst>
                <a:ext uri="{FF2B5EF4-FFF2-40B4-BE49-F238E27FC236}">
                  <a16:creationId xmlns:a16="http://schemas.microsoft.com/office/drawing/2014/main" id="{06C840F5-46E2-834B-9440-BE32B0F62AAD}"/>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96" name="Rectangle 45">
              <a:extLst>
                <a:ext uri="{FF2B5EF4-FFF2-40B4-BE49-F238E27FC236}">
                  <a16:creationId xmlns:a16="http://schemas.microsoft.com/office/drawing/2014/main" id="{89C2E93E-683A-E541-AD33-2B7D6B2191D9}"/>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7" name="Freeform 46">
              <a:extLst>
                <a:ext uri="{FF2B5EF4-FFF2-40B4-BE49-F238E27FC236}">
                  <a16:creationId xmlns:a16="http://schemas.microsoft.com/office/drawing/2014/main" id="{C8C5C73B-9541-C94E-804B-00866BEF2659}"/>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8" name="Freeform 47">
              <a:extLst>
                <a:ext uri="{FF2B5EF4-FFF2-40B4-BE49-F238E27FC236}">
                  <a16:creationId xmlns:a16="http://schemas.microsoft.com/office/drawing/2014/main" id="{B675826D-EF8E-7D42-9C55-C897314D02BD}"/>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9" name="Freeform 48">
              <a:extLst>
                <a:ext uri="{FF2B5EF4-FFF2-40B4-BE49-F238E27FC236}">
                  <a16:creationId xmlns:a16="http://schemas.microsoft.com/office/drawing/2014/main" id="{7C759E22-C908-0B4E-8F20-B1CA329424B0}"/>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0" name="Freeform 49">
              <a:extLst>
                <a:ext uri="{FF2B5EF4-FFF2-40B4-BE49-F238E27FC236}">
                  <a16:creationId xmlns:a16="http://schemas.microsoft.com/office/drawing/2014/main" id="{C655598D-E02C-244B-A561-8625BF86C127}"/>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1" name="Freeform 50">
              <a:extLst>
                <a:ext uri="{FF2B5EF4-FFF2-40B4-BE49-F238E27FC236}">
                  <a16:creationId xmlns:a16="http://schemas.microsoft.com/office/drawing/2014/main" id="{276895C4-6B09-A540-9591-6D3C33B4C72F}"/>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2" name="Freeform 51">
              <a:extLst>
                <a:ext uri="{FF2B5EF4-FFF2-40B4-BE49-F238E27FC236}">
                  <a16:creationId xmlns:a16="http://schemas.microsoft.com/office/drawing/2014/main" id="{5604CC2A-6E51-1344-B4F8-CA2A10109D36}"/>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3" name="Freeform 52">
              <a:extLst>
                <a:ext uri="{FF2B5EF4-FFF2-40B4-BE49-F238E27FC236}">
                  <a16:creationId xmlns:a16="http://schemas.microsoft.com/office/drawing/2014/main" id="{A21F8A18-5B16-3A4B-A538-BEFAF220718D}"/>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4" name="Freeform 53">
              <a:extLst>
                <a:ext uri="{FF2B5EF4-FFF2-40B4-BE49-F238E27FC236}">
                  <a16:creationId xmlns:a16="http://schemas.microsoft.com/office/drawing/2014/main" id="{8A12B2EA-87B2-1740-8250-220C81AA68C6}"/>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5" name="Freeform 54">
              <a:extLst>
                <a:ext uri="{FF2B5EF4-FFF2-40B4-BE49-F238E27FC236}">
                  <a16:creationId xmlns:a16="http://schemas.microsoft.com/office/drawing/2014/main" id="{E4F14272-1A1E-3F43-BCEF-B69BC99F5D6F}"/>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6" name="Freeform 55">
              <a:extLst>
                <a:ext uri="{FF2B5EF4-FFF2-40B4-BE49-F238E27FC236}">
                  <a16:creationId xmlns:a16="http://schemas.microsoft.com/office/drawing/2014/main" id="{87D49265-850B-9B4E-8268-2D18AF730BA0}"/>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7" name="Freeform 56">
              <a:extLst>
                <a:ext uri="{FF2B5EF4-FFF2-40B4-BE49-F238E27FC236}">
                  <a16:creationId xmlns:a16="http://schemas.microsoft.com/office/drawing/2014/main" id="{6E81313D-4859-454A-81B9-3B3F04945FED}"/>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8" name="Freeform 57">
              <a:extLst>
                <a:ext uri="{FF2B5EF4-FFF2-40B4-BE49-F238E27FC236}">
                  <a16:creationId xmlns:a16="http://schemas.microsoft.com/office/drawing/2014/main" id="{0F02960E-9A95-1943-A6EC-F27ECEFB70C7}"/>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9" name="Freeform 58">
              <a:extLst>
                <a:ext uri="{FF2B5EF4-FFF2-40B4-BE49-F238E27FC236}">
                  <a16:creationId xmlns:a16="http://schemas.microsoft.com/office/drawing/2014/main" id="{DA932B48-EC98-4040-A75D-59F31F3494DA}"/>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0" name="Freeform 59">
              <a:extLst>
                <a:ext uri="{FF2B5EF4-FFF2-40B4-BE49-F238E27FC236}">
                  <a16:creationId xmlns:a16="http://schemas.microsoft.com/office/drawing/2014/main" id="{C45DAB35-5459-184A-BBE2-8820736BA6E5}"/>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1" name="Freeform 60">
              <a:extLst>
                <a:ext uri="{FF2B5EF4-FFF2-40B4-BE49-F238E27FC236}">
                  <a16:creationId xmlns:a16="http://schemas.microsoft.com/office/drawing/2014/main" id="{148A91A4-FF0C-D94C-85AA-31D31E9E8255}"/>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2" name="Freeform 61">
              <a:extLst>
                <a:ext uri="{FF2B5EF4-FFF2-40B4-BE49-F238E27FC236}">
                  <a16:creationId xmlns:a16="http://schemas.microsoft.com/office/drawing/2014/main" id="{D3688B58-2B75-E548-B482-6A91A325B401}"/>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3" name="Freeform 62">
              <a:extLst>
                <a:ext uri="{FF2B5EF4-FFF2-40B4-BE49-F238E27FC236}">
                  <a16:creationId xmlns:a16="http://schemas.microsoft.com/office/drawing/2014/main" id="{C407E04C-A948-634C-914E-62626490E3C1}"/>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4" name="Freeform 63">
              <a:extLst>
                <a:ext uri="{FF2B5EF4-FFF2-40B4-BE49-F238E27FC236}">
                  <a16:creationId xmlns:a16="http://schemas.microsoft.com/office/drawing/2014/main" id="{72523DE7-61AB-E840-91AC-7BBF908D3128}"/>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5" name="Freeform 64">
              <a:extLst>
                <a:ext uri="{FF2B5EF4-FFF2-40B4-BE49-F238E27FC236}">
                  <a16:creationId xmlns:a16="http://schemas.microsoft.com/office/drawing/2014/main" id="{B0D8889E-857B-744D-9158-CF07C4292215}"/>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6" name="Freeform 65">
              <a:extLst>
                <a:ext uri="{FF2B5EF4-FFF2-40B4-BE49-F238E27FC236}">
                  <a16:creationId xmlns:a16="http://schemas.microsoft.com/office/drawing/2014/main" id="{F73AADE4-4E14-4A40-B89E-2ED6E63E0C10}"/>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117" name="Group 116">
            <a:extLst>
              <a:ext uri="{FF2B5EF4-FFF2-40B4-BE49-F238E27FC236}">
                <a16:creationId xmlns:a16="http://schemas.microsoft.com/office/drawing/2014/main" id="{8022CB33-71AB-9645-829A-4DCB8BDC64BD}"/>
              </a:ext>
            </a:extLst>
          </p:cNvPr>
          <p:cNvGrpSpPr>
            <a:grpSpLocks noChangeAspect="1"/>
          </p:cNvGrpSpPr>
          <p:nvPr/>
        </p:nvGrpSpPr>
        <p:grpSpPr>
          <a:xfrm>
            <a:off x="6463422" y="5922864"/>
            <a:ext cx="836631" cy="835759"/>
            <a:chOff x="5069815" y="1676599"/>
            <a:chExt cx="788060" cy="787236"/>
          </a:xfrm>
        </p:grpSpPr>
        <p:sp>
          <p:nvSpPr>
            <p:cNvPr id="118" name="Oval 895">
              <a:extLst>
                <a:ext uri="{FF2B5EF4-FFF2-40B4-BE49-F238E27FC236}">
                  <a16:creationId xmlns:a16="http://schemas.microsoft.com/office/drawing/2014/main" id="{7D5F1464-E528-2546-8614-660113377622}"/>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119" name="Freeform 709">
              <a:extLst>
                <a:ext uri="{FF2B5EF4-FFF2-40B4-BE49-F238E27FC236}">
                  <a16:creationId xmlns:a16="http://schemas.microsoft.com/office/drawing/2014/main" id="{4C35014B-5F9C-4E49-AFD5-3FEE5D4CE2D5}"/>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0" name="Freeform 710">
              <a:extLst>
                <a:ext uri="{FF2B5EF4-FFF2-40B4-BE49-F238E27FC236}">
                  <a16:creationId xmlns:a16="http://schemas.microsoft.com/office/drawing/2014/main" id="{DBA48881-ABC2-BA46-9F8E-9E7121096AB9}"/>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1" name="Freeform 711">
              <a:extLst>
                <a:ext uri="{FF2B5EF4-FFF2-40B4-BE49-F238E27FC236}">
                  <a16:creationId xmlns:a16="http://schemas.microsoft.com/office/drawing/2014/main" id="{2EFCC0EE-A61A-1145-83E2-FC5B49701016}"/>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2" name="Freeform 712">
              <a:extLst>
                <a:ext uri="{FF2B5EF4-FFF2-40B4-BE49-F238E27FC236}">
                  <a16:creationId xmlns:a16="http://schemas.microsoft.com/office/drawing/2014/main" id="{6A262143-E4C0-C94C-AAFE-7DA1872EF38F}"/>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3" name="Freeform 713">
              <a:extLst>
                <a:ext uri="{FF2B5EF4-FFF2-40B4-BE49-F238E27FC236}">
                  <a16:creationId xmlns:a16="http://schemas.microsoft.com/office/drawing/2014/main" id="{A28AE6FF-73F4-614B-B225-90ABF584CB43}"/>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4" name="Rectangle 714">
              <a:extLst>
                <a:ext uri="{FF2B5EF4-FFF2-40B4-BE49-F238E27FC236}">
                  <a16:creationId xmlns:a16="http://schemas.microsoft.com/office/drawing/2014/main" id="{E68364F6-D329-4B4E-9BA0-7319E88D7183}"/>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5" name="Freeform 715">
              <a:extLst>
                <a:ext uri="{FF2B5EF4-FFF2-40B4-BE49-F238E27FC236}">
                  <a16:creationId xmlns:a16="http://schemas.microsoft.com/office/drawing/2014/main" id="{D9EB0E15-CD8C-3046-B39C-1AA698A5C274}"/>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6" name="Freeform 716">
              <a:extLst>
                <a:ext uri="{FF2B5EF4-FFF2-40B4-BE49-F238E27FC236}">
                  <a16:creationId xmlns:a16="http://schemas.microsoft.com/office/drawing/2014/main" id="{05431545-F655-F347-B161-B226E012056D}"/>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7" name="Freeform 717">
              <a:extLst>
                <a:ext uri="{FF2B5EF4-FFF2-40B4-BE49-F238E27FC236}">
                  <a16:creationId xmlns:a16="http://schemas.microsoft.com/office/drawing/2014/main" id="{D317C294-F198-B34D-9BAE-93C6ADA0289D}"/>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8" name="Freeform 718">
              <a:extLst>
                <a:ext uri="{FF2B5EF4-FFF2-40B4-BE49-F238E27FC236}">
                  <a16:creationId xmlns:a16="http://schemas.microsoft.com/office/drawing/2014/main" id="{4775D43E-15DE-A140-BE40-851B982B8FEA}"/>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9" name="Freeform 719">
              <a:extLst>
                <a:ext uri="{FF2B5EF4-FFF2-40B4-BE49-F238E27FC236}">
                  <a16:creationId xmlns:a16="http://schemas.microsoft.com/office/drawing/2014/main" id="{928BFBC0-9503-F142-A272-7B671AB95A05}"/>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0" name="Freeform 720">
              <a:extLst>
                <a:ext uri="{FF2B5EF4-FFF2-40B4-BE49-F238E27FC236}">
                  <a16:creationId xmlns:a16="http://schemas.microsoft.com/office/drawing/2014/main" id="{DC199C81-FAB5-C543-B98B-FAB9742AD683}"/>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1" name="Freeform 721">
              <a:extLst>
                <a:ext uri="{FF2B5EF4-FFF2-40B4-BE49-F238E27FC236}">
                  <a16:creationId xmlns:a16="http://schemas.microsoft.com/office/drawing/2014/main" id="{F338CC28-7438-2343-B6C2-FBC61C496BC5}"/>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2" name="Oval 722">
              <a:extLst>
                <a:ext uri="{FF2B5EF4-FFF2-40B4-BE49-F238E27FC236}">
                  <a16:creationId xmlns:a16="http://schemas.microsoft.com/office/drawing/2014/main" id="{58F086E3-A23B-2340-BB9B-A989A8B79DB6}"/>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3" name="Oval 723">
              <a:extLst>
                <a:ext uri="{FF2B5EF4-FFF2-40B4-BE49-F238E27FC236}">
                  <a16:creationId xmlns:a16="http://schemas.microsoft.com/office/drawing/2014/main" id="{D8D33A59-A3FD-5842-9389-DDD001FF141C}"/>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4" name="Oval 724">
              <a:extLst>
                <a:ext uri="{FF2B5EF4-FFF2-40B4-BE49-F238E27FC236}">
                  <a16:creationId xmlns:a16="http://schemas.microsoft.com/office/drawing/2014/main" id="{6F57BD7A-18B7-F94A-9594-DF9D4E068DF9}"/>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5" name="Oval 725">
              <a:extLst>
                <a:ext uri="{FF2B5EF4-FFF2-40B4-BE49-F238E27FC236}">
                  <a16:creationId xmlns:a16="http://schemas.microsoft.com/office/drawing/2014/main" id="{B7FA91CF-C53B-9A40-8E3F-35738EFDB7FB}"/>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6" name="Freeform 726">
              <a:extLst>
                <a:ext uri="{FF2B5EF4-FFF2-40B4-BE49-F238E27FC236}">
                  <a16:creationId xmlns:a16="http://schemas.microsoft.com/office/drawing/2014/main" id="{DD3C1D0C-E1D7-7744-8AAA-EACF10EAAE0D}"/>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7" name="Freeform 727">
              <a:extLst>
                <a:ext uri="{FF2B5EF4-FFF2-40B4-BE49-F238E27FC236}">
                  <a16:creationId xmlns:a16="http://schemas.microsoft.com/office/drawing/2014/main" id="{FBA032AB-129E-A449-BABA-17CEC4D18EB0}"/>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8" name="Freeform 728">
              <a:extLst>
                <a:ext uri="{FF2B5EF4-FFF2-40B4-BE49-F238E27FC236}">
                  <a16:creationId xmlns:a16="http://schemas.microsoft.com/office/drawing/2014/main" id="{91E0F477-1BB3-7445-A181-31E224E01EEF}"/>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9" name="Freeform 729">
              <a:extLst>
                <a:ext uri="{FF2B5EF4-FFF2-40B4-BE49-F238E27FC236}">
                  <a16:creationId xmlns:a16="http://schemas.microsoft.com/office/drawing/2014/main" id="{DF56BDB1-517E-504F-86C3-F2BD47DCFDC4}"/>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0" name="Oval 730">
              <a:extLst>
                <a:ext uri="{FF2B5EF4-FFF2-40B4-BE49-F238E27FC236}">
                  <a16:creationId xmlns:a16="http://schemas.microsoft.com/office/drawing/2014/main" id="{3BD13B97-636F-AF4E-9EF0-99040A9F4CCB}"/>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1" name="Freeform 731">
              <a:extLst>
                <a:ext uri="{FF2B5EF4-FFF2-40B4-BE49-F238E27FC236}">
                  <a16:creationId xmlns:a16="http://schemas.microsoft.com/office/drawing/2014/main" id="{BFF41E7E-18CD-4E45-A7FD-16B0C4D961BA}"/>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2" name="Freeform 732">
              <a:extLst>
                <a:ext uri="{FF2B5EF4-FFF2-40B4-BE49-F238E27FC236}">
                  <a16:creationId xmlns:a16="http://schemas.microsoft.com/office/drawing/2014/main" id="{E92E6289-4BF1-C24C-BB8C-FBE3329713BD}"/>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3" name="Freeform 733">
              <a:extLst>
                <a:ext uri="{FF2B5EF4-FFF2-40B4-BE49-F238E27FC236}">
                  <a16:creationId xmlns:a16="http://schemas.microsoft.com/office/drawing/2014/main" id="{56BE8EB1-D982-DA4D-8A1F-FE8485C18D61}"/>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4" name="Freeform 734">
              <a:extLst>
                <a:ext uri="{FF2B5EF4-FFF2-40B4-BE49-F238E27FC236}">
                  <a16:creationId xmlns:a16="http://schemas.microsoft.com/office/drawing/2014/main" id="{618A8153-89F7-3346-95B5-E0306C9FDDDE}"/>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5" name="Freeform 735">
              <a:extLst>
                <a:ext uri="{FF2B5EF4-FFF2-40B4-BE49-F238E27FC236}">
                  <a16:creationId xmlns:a16="http://schemas.microsoft.com/office/drawing/2014/main" id="{1AC62CF2-1F5F-7E4D-A0BB-441540D1C322}"/>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93" name="Oval Callout 14">
            <a:extLst>
              <a:ext uri="{FF2B5EF4-FFF2-40B4-BE49-F238E27FC236}">
                <a16:creationId xmlns:a16="http://schemas.microsoft.com/office/drawing/2014/main" id="{ED910373-B05B-5C41-853F-48FA8B30F191}"/>
              </a:ext>
            </a:extLst>
          </p:cNvPr>
          <p:cNvSpPr/>
          <p:nvPr/>
        </p:nvSpPr>
        <p:spPr>
          <a:xfrm>
            <a:off x="9015413" y="4929187"/>
            <a:ext cx="2934797" cy="1779689"/>
          </a:xfrm>
          <a:prstGeom prst="wedgeRectCallout">
            <a:avLst>
              <a:gd name="adj1" fmla="val -72796"/>
              <a:gd name="adj2" fmla="val 19603"/>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How to support the nurses in any way - quite exasperating as I did not feel I was much use and they were so busy</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5, NCL</a:t>
            </a:r>
          </a:p>
        </p:txBody>
      </p:sp>
      <p:sp>
        <p:nvSpPr>
          <p:cNvPr id="92" name="Oval Callout 14">
            <a:extLst>
              <a:ext uri="{FF2B5EF4-FFF2-40B4-BE49-F238E27FC236}">
                <a16:creationId xmlns:a16="http://schemas.microsoft.com/office/drawing/2014/main" id="{FBBD28B3-3CB0-8543-9E04-64B2EC4285F3}"/>
              </a:ext>
            </a:extLst>
          </p:cNvPr>
          <p:cNvSpPr/>
          <p:nvPr/>
        </p:nvSpPr>
        <p:spPr>
          <a:xfrm>
            <a:off x="685765" y="5981692"/>
            <a:ext cx="5273675" cy="718104"/>
          </a:xfrm>
          <a:prstGeom prst="wedgeRectCallout">
            <a:avLst>
              <a:gd name="adj1" fmla="val 63664"/>
              <a:gd name="adj2" fmla="val -993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Probably just the environment. It was very overwhelming</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SALT, band 6, SWL</a:t>
            </a:r>
          </a:p>
        </p:txBody>
      </p:sp>
    </p:spTree>
    <p:extLst>
      <p:ext uri="{BB962C8B-B14F-4D97-AF65-F5344CB8AC3E}">
        <p14:creationId xmlns:p14="http://schemas.microsoft.com/office/powerpoint/2010/main" val="2827730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A14150B9-7085-224E-8CA3-CDACB578986F}"/>
              </a:ext>
            </a:extLst>
          </p:cNvPr>
          <p:cNvGrpSpPr>
            <a:grpSpLocks noChangeAspect="1"/>
          </p:cNvGrpSpPr>
          <p:nvPr/>
        </p:nvGrpSpPr>
        <p:grpSpPr>
          <a:xfrm>
            <a:off x="11146744" y="2327933"/>
            <a:ext cx="903051" cy="902068"/>
            <a:chOff x="3405188" y="1804988"/>
            <a:chExt cx="1454150" cy="1452563"/>
          </a:xfrm>
        </p:grpSpPr>
        <p:sp>
          <p:nvSpPr>
            <p:cNvPr id="39" name="Oval 166">
              <a:extLst>
                <a:ext uri="{FF2B5EF4-FFF2-40B4-BE49-F238E27FC236}">
                  <a16:creationId xmlns:a16="http://schemas.microsoft.com/office/drawing/2014/main" id="{1F74BABE-F058-4341-814C-AA5BB2435277}"/>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40" name="Freeform 153">
              <a:extLst>
                <a:ext uri="{FF2B5EF4-FFF2-40B4-BE49-F238E27FC236}">
                  <a16:creationId xmlns:a16="http://schemas.microsoft.com/office/drawing/2014/main" id="{28F8B062-BBAB-AD41-8797-DBA6B9FA12C9}"/>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154">
              <a:extLst>
                <a:ext uri="{FF2B5EF4-FFF2-40B4-BE49-F238E27FC236}">
                  <a16:creationId xmlns:a16="http://schemas.microsoft.com/office/drawing/2014/main" id="{5FDF207A-F901-864E-B4A1-D99CFAB4B67F}"/>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155">
              <a:extLst>
                <a:ext uri="{FF2B5EF4-FFF2-40B4-BE49-F238E27FC236}">
                  <a16:creationId xmlns:a16="http://schemas.microsoft.com/office/drawing/2014/main" id="{D18F47FD-50CD-9D40-A408-6F41A63AC5D2}"/>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156">
              <a:extLst>
                <a:ext uri="{FF2B5EF4-FFF2-40B4-BE49-F238E27FC236}">
                  <a16:creationId xmlns:a16="http://schemas.microsoft.com/office/drawing/2014/main" id="{DA2B9A3E-3AFC-BE47-9F10-CE3F81358B8C}"/>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157">
              <a:extLst>
                <a:ext uri="{FF2B5EF4-FFF2-40B4-BE49-F238E27FC236}">
                  <a16:creationId xmlns:a16="http://schemas.microsoft.com/office/drawing/2014/main" id="{8AFF2D54-BFDC-B047-AEE0-46AE2C4FFE8C}"/>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Oval 158">
              <a:extLst>
                <a:ext uri="{FF2B5EF4-FFF2-40B4-BE49-F238E27FC236}">
                  <a16:creationId xmlns:a16="http://schemas.microsoft.com/office/drawing/2014/main" id="{2CDCB0BE-C2F9-214D-B8CF-F03D8D133B39}"/>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159">
              <a:extLst>
                <a:ext uri="{FF2B5EF4-FFF2-40B4-BE49-F238E27FC236}">
                  <a16:creationId xmlns:a16="http://schemas.microsoft.com/office/drawing/2014/main" id="{5D549018-4AD1-7440-95AA-281950DB3859}"/>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160">
              <a:extLst>
                <a:ext uri="{FF2B5EF4-FFF2-40B4-BE49-F238E27FC236}">
                  <a16:creationId xmlns:a16="http://schemas.microsoft.com/office/drawing/2014/main" id="{C6BA3005-766B-AE42-88E6-C743FA64902C}"/>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161">
              <a:extLst>
                <a:ext uri="{FF2B5EF4-FFF2-40B4-BE49-F238E27FC236}">
                  <a16:creationId xmlns:a16="http://schemas.microsoft.com/office/drawing/2014/main" id="{AC2EB16C-1298-FB43-B165-C09574900F64}"/>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162">
              <a:extLst>
                <a:ext uri="{FF2B5EF4-FFF2-40B4-BE49-F238E27FC236}">
                  <a16:creationId xmlns:a16="http://schemas.microsoft.com/office/drawing/2014/main" id="{9D1FDD8E-E246-EC47-B9CA-46A5BFFDD144}"/>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163">
              <a:extLst>
                <a:ext uri="{FF2B5EF4-FFF2-40B4-BE49-F238E27FC236}">
                  <a16:creationId xmlns:a16="http://schemas.microsoft.com/office/drawing/2014/main" id="{3C7B9E10-A318-2644-8E17-4DD8138AD1B4}"/>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164">
              <a:extLst>
                <a:ext uri="{FF2B5EF4-FFF2-40B4-BE49-F238E27FC236}">
                  <a16:creationId xmlns:a16="http://schemas.microsoft.com/office/drawing/2014/main" id="{3E3C5FB0-D4A6-2141-97E9-83FADDA74F11}"/>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165">
              <a:extLst>
                <a:ext uri="{FF2B5EF4-FFF2-40B4-BE49-F238E27FC236}">
                  <a16:creationId xmlns:a16="http://schemas.microsoft.com/office/drawing/2014/main" id="{91DF4DAD-4848-D746-8302-445CD6250911}"/>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Q5: What would you do differently if you had to go back to your initial redeployment?</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B5743C1F-034F-0B47-A03A-2237DD287D13}"/>
              </a:ext>
            </a:extLst>
          </p:cNvPr>
          <p:cNvGraphicFramePr>
            <a:graphicFrameLocks/>
          </p:cNvGraphicFramePr>
          <p:nvPr>
            <p:extLst>
              <p:ext uri="{D42A27DB-BD31-4B8C-83A1-F6EECF244321}">
                <p14:modId xmlns:p14="http://schemas.microsoft.com/office/powerpoint/2010/main" val="3167941585"/>
              </p:ext>
            </p:extLst>
          </p:nvPr>
        </p:nvGraphicFramePr>
        <p:xfrm>
          <a:off x="496298" y="1789104"/>
          <a:ext cx="4241773" cy="4492562"/>
        </p:xfrm>
        <a:graphic>
          <a:graphicData uri="http://schemas.openxmlformats.org/drawingml/2006/table">
            <a:tbl>
              <a:tblPr firstRow="1" bandRow="1">
                <a:tableStyleId>{5C22544A-7EE6-4342-B048-85BDC9FD1C3A}</a:tableStyleId>
              </a:tblPr>
              <a:tblGrid>
                <a:gridCol w="3657156">
                  <a:extLst>
                    <a:ext uri="{9D8B030D-6E8A-4147-A177-3AD203B41FA5}">
                      <a16:colId xmlns:a16="http://schemas.microsoft.com/office/drawing/2014/main" val="2905971348"/>
                    </a:ext>
                  </a:extLst>
                </a:gridCol>
                <a:gridCol w="584617">
                  <a:extLst>
                    <a:ext uri="{9D8B030D-6E8A-4147-A177-3AD203B41FA5}">
                      <a16:colId xmlns:a16="http://schemas.microsoft.com/office/drawing/2014/main" val="458933988"/>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069803141"/>
                  </a:ext>
                </a:extLst>
              </a:tr>
              <a:tr h="370840">
                <a:tc>
                  <a:txBody>
                    <a:bodyPr/>
                    <a:lstStyle/>
                    <a:p>
                      <a:pPr algn="l" rtl="0" fontAlgn="b"/>
                      <a:r>
                        <a:rPr lang="en-GB" sz="2112" kern="1200" dirty="0">
                          <a:solidFill>
                            <a:schemeClr val="dk1"/>
                          </a:solidFill>
                          <a:latin typeface="+mn-lt"/>
                          <a:ea typeface="+mn-ea"/>
                          <a:cs typeface="+mn-cs"/>
                        </a:rPr>
                        <a:t>Be more Confident</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458981131"/>
                  </a:ext>
                </a:extLst>
              </a:tr>
              <a:tr h="370840">
                <a:tc>
                  <a:txBody>
                    <a:bodyPr/>
                    <a:lstStyle/>
                    <a:p>
                      <a:pPr algn="l" rtl="0" fontAlgn="b"/>
                      <a:r>
                        <a:rPr lang="en-GB" sz="2112" kern="1200" dirty="0">
                          <a:solidFill>
                            <a:schemeClr val="dk1"/>
                          </a:solidFill>
                          <a:latin typeface="+mn-lt"/>
                          <a:ea typeface="+mn-ea"/>
                          <a:cs typeface="+mn-cs"/>
                        </a:rPr>
                        <a:t>Ask more questions</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2137253327"/>
                  </a:ext>
                </a:extLst>
              </a:tr>
              <a:tr h="370840">
                <a:tc>
                  <a:txBody>
                    <a:bodyPr/>
                    <a:lstStyle/>
                    <a:p>
                      <a:pPr algn="l" rtl="0" fontAlgn="b"/>
                      <a:r>
                        <a:rPr lang="en-GB" sz="2112" kern="1200" dirty="0">
                          <a:solidFill>
                            <a:schemeClr val="dk1"/>
                          </a:solidFill>
                          <a:latin typeface="+mn-lt"/>
                          <a:ea typeface="+mn-ea"/>
                          <a:cs typeface="+mn-cs"/>
                        </a:rPr>
                        <a:t>Nothing</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3132562894"/>
                  </a:ext>
                </a:extLst>
              </a:tr>
              <a:tr h="370840">
                <a:tc>
                  <a:txBody>
                    <a:bodyPr/>
                    <a:lstStyle/>
                    <a:p>
                      <a:pPr algn="l" rtl="0" fontAlgn="b"/>
                      <a:r>
                        <a:rPr lang="en-GB" sz="2112" kern="1200" dirty="0">
                          <a:solidFill>
                            <a:schemeClr val="dk1"/>
                          </a:solidFill>
                          <a:latin typeface="+mn-lt"/>
                          <a:ea typeface="+mn-ea"/>
                          <a:cs typeface="+mn-cs"/>
                        </a:rPr>
                        <a:t>Have more training</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929776450"/>
                  </a:ext>
                </a:extLst>
              </a:tr>
              <a:tr h="370840">
                <a:tc>
                  <a:txBody>
                    <a:bodyPr/>
                    <a:lstStyle/>
                    <a:p>
                      <a:pPr algn="l" rtl="0" fontAlgn="b"/>
                      <a:r>
                        <a:rPr lang="en-GB" sz="2112" kern="1200" dirty="0">
                          <a:solidFill>
                            <a:schemeClr val="dk1"/>
                          </a:solidFill>
                          <a:latin typeface="+mn-lt"/>
                          <a:ea typeface="+mn-ea"/>
                          <a:cs typeface="+mn-cs"/>
                        </a:rPr>
                        <a:t>Do more self-directed study</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5668052"/>
                  </a:ext>
                </a:extLst>
              </a:tr>
              <a:tr h="370840">
                <a:tc>
                  <a:txBody>
                    <a:bodyPr/>
                    <a:lstStyle/>
                    <a:p>
                      <a:pPr algn="l" rtl="0" fontAlgn="b"/>
                      <a:r>
                        <a:rPr lang="en-GB" sz="2112" kern="1200" dirty="0">
                          <a:solidFill>
                            <a:schemeClr val="dk1"/>
                          </a:solidFill>
                          <a:latin typeface="+mn-lt"/>
                          <a:ea typeface="+mn-ea"/>
                          <a:cs typeface="+mn-cs"/>
                        </a:rPr>
                        <a:t>Know role expectations</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229030332"/>
                  </a:ext>
                </a:extLst>
              </a:tr>
              <a:tr h="370840">
                <a:tc>
                  <a:txBody>
                    <a:bodyPr/>
                    <a:lstStyle/>
                    <a:p>
                      <a:pPr algn="l" rtl="0" fontAlgn="b"/>
                      <a:r>
                        <a:rPr lang="en-GB" sz="2112" kern="1200" dirty="0">
                          <a:solidFill>
                            <a:schemeClr val="dk1"/>
                          </a:solidFill>
                          <a:latin typeface="+mn-lt"/>
                          <a:ea typeface="+mn-ea"/>
                          <a:cs typeface="+mn-cs"/>
                        </a:rPr>
                        <a:t>ICU orientation</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81663565"/>
                  </a:ext>
                </a:extLst>
              </a:tr>
              <a:tr h="370840">
                <a:tc>
                  <a:txBody>
                    <a:bodyPr/>
                    <a:lstStyle/>
                    <a:p>
                      <a:pPr algn="l" rtl="0" fontAlgn="b"/>
                      <a:r>
                        <a:rPr lang="en-GB" sz="2112" kern="1200" dirty="0">
                          <a:solidFill>
                            <a:schemeClr val="dk1"/>
                          </a:solidFill>
                          <a:latin typeface="+mn-lt"/>
                          <a:ea typeface="+mn-ea"/>
                          <a:cs typeface="+mn-cs"/>
                        </a:rPr>
                        <a:t>Better self-care</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2981102082"/>
                  </a:ext>
                </a:extLst>
              </a:tr>
              <a:tr h="370840">
                <a:tc>
                  <a:txBody>
                    <a:bodyPr/>
                    <a:lstStyle/>
                    <a:p>
                      <a:pPr algn="l" rtl="0" fontAlgn="b"/>
                      <a:r>
                        <a:rPr lang="en-GB" sz="2112" kern="1200" dirty="0">
                          <a:solidFill>
                            <a:schemeClr val="dk1"/>
                          </a:solidFill>
                          <a:latin typeface="+mn-lt"/>
                          <a:ea typeface="+mn-ea"/>
                          <a:cs typeface="+mn-cs"/>
                        </a:rPr>
                        <a:t>Equipment orientation</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4088556944"/>
                  </a:ext>
                </a:extLst>
              </a:tr>
              <a:tr h="370840">
                <a:tc>
                  <a:txBody>
                    <a:bodyPr/>
                    <a:lstStyle/>
                    <a:p>
                      <a:pPr algn="l" rtl="0" fontAlgn="b"/>
                      <a:r>
                        <a:rPr lang="en-GB" sz="2112" kern="1200" dirty="0">
                          <a:solidFill>
                            <a:schemeClr val="dk1"/>
                          </a:solidFill>
                          <a:latin typeface="+mn-lt"/>
                          <a:ea typeface="+mn-ea"/>
                          <a:cs typeface="+mn-cs"/>
                        </a:rPr>
                        <a:t>Understand patient observations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721109449"/>
                  </a:ext>
                </a:extLst>
              </a:tr>
              <a:tr h="370840">
                <a:tc>
                  <a:txBody>
                    <a:bodyPr/>
                    <a:lstStyle/>
                    <a:p>
                      <a:pPr algn="l" rtl="0" fontAlgn="b"/>
                      <a:r>
                        <a:rPr lang="en-GB" sz="2112" kern="1200" dirty="0">
                          <a:solidFill>
                            <a:schemeClr val="dk1"/>
                          </a:solidFill>
                          <a:latin typeface="+mn-lt"/>
                          <a:ea typeface="+mn-ea"/>
                          <a:cs typeface="+mn-cs"/>
                        </a:rPr>
                        <a:t>Not go back to ICU</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700529395"/>
                  </a:ext>
                </a:extLst>
              </a:tr>
            </a:tbl>
          </a:graphicData>
        </a:graphic>
      </p:graphicFrame>
      <p:sp>
        <p:nvSpPr>
          <p:cNvPr id="11" name="Rectangle 10">
            <a:extLst>
              <a:ext uri="{FF2B5EF4-FFF2-40B4-BE49-F238E27FC236}">
                <a16:creationId xmlns:a16="http://schemas.microsoft.com/office/drawing/2014/main" id="{1C90CDA0-76B5-7242-9067-C103BE09DE74}"/>
              </a:ext>
            </a:extLst>
          </p:cNvPr>
          <p:cNvSpPr/>
          <p:nvPr/>
        </p:nvSpPr>
        <p:spPr>
          <a:xfrm>
            <a:off x="5691029" y="1502748"/>
            <a:ext cx="5969667" cy="5632311"/>
          </a:xfrm>
          <a:prstGeom prst="rect">
            <a:avLst/>
          </a:prstGeom>
        </p:spPr>
        <p:txBody>
          <a:bodyPr wrap="square">
            <a:spAutoFit/>
          </a:bodyPr>
          <a:lstStyle/>
          <a:p>
            <a:pPr marL="285750" indent="-285750">
              <a:buFont typeface="Arial" panose="020B0604020202020204" pitchFamily="34" charset="0"/>
              <a:buChar char="•"/>
            </a:pPr>
            <a:r>
              <a:rPr lang="en-US" dirty="0"/>
              <a:t>Many said they would be more confident from the beginning as well as ask more questions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Many said that they wouldn’t do anything differently whilst others said that they would like more training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Some said they would do more self-directed learning</a:t>
            </a:r>
          </a:p>
          <a:p>
            <a:endParaRPr lang="en-US" dirty="0"/>
          </a:p>
          <a:p>
            <a:pPr marL="285750" indent="-285750">
              <a:buFont typeface="Arial" panose="020B0604020202020204" pitchFamily="34" charset="0"/>
              <a:buChar char="•"/>
            </a:pPr>
            <a:r>
              <a:rPr lang="en-US" dirty="0"/>
              <a:t>Knowing the role expectations was important</a:t>
            </a:r>
          </a:p>
          <a:p>
            <a:endParaRPr lang="en-US" dirty="0"/>
          </a:p>
          <a:p>
            <a:pPr marL="285750" indent="-285750">
              <a:buFont typeface="Arial" panose="020B0604020202020204" pitchFamily="34" charset="0"/>
              <a:buChar char="•"/>
            </a:pPr>
            <a:r>
              <a:rPr lang="en-US" dirty="0"/>
              <a:t>Looking after themselves better with the aim of reducing stress and anxiety was mentioned</a:t>
            </a:r>
          </a:p>
          <a:p>
            <a:pPr marL="285750" indent="-285750">
              <a:buFont typeface="Arial" panose="020B0604020202020204" pitchFamily="34" charset="0"/>
              <a:buChar char="•"/>
            </a:pPr>
            <a:endParaRPr lang="en-US" i="1" dirty="0"/>
          </a:p>
        </p:txBody>
      </p:sp>
      <p:sp>
        <p:nvSpPr>
          <p:cNvPr id="36" name="Oval Callout 14">
            <a:extLst>
              <a:ext uri="{FF2B5EF4-FFF2-40B4-BE49-F238E27FC236}">
                <a16:creationId xmlns:a16="http://schemas.microsoft.com/office/drawing/2014/main" id="{649AE3B2-F589-0D46-AB86-8C270AC9FA2D}"/>
              </a:ext>
            </a:extLst>
          </p:cNvPr>
          <p:cNvSpPr/>
          <p:nvPr/>
        </p:nvSpPr>
        <p:spPr>
          <a:xfrm>
            <a:off x="5907260" y="2243286"/>
            <a:ext cx="4666849" cy="1165895"/>
          </a:xfrm>
          <a:prstGeom prst="wedgeRectCallout">
            <a:avLst>
              <a:gd name="adj1" fmla="val 65603"/>
              <a:gd name="adj2" fmla="val -184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“Be more confident with my opinion… I didn't feel confident to speak up until a few shifts in. Also using my skill set to do more, e.g. oral care” </a:t>
            </a:r>
            <a:r>
              <a:rPr lang="en-US" b="1" dirty="0">
                <a:solidFill>
                  <a:schemeClr val="bg1"/>
                </a:solidFill>
              </a:rPr>
              <a:t>Band 6 redeployed SALT, NWL</a:t>
            </a:r>
          </a:p>
        </p:txBody>
      </p:sp>
      <p:grpSp>
        <p:nvGrpSpPr>
          <p:cNvPr id="53" name="Group 52">
            <a:extLst>
              <a:ext uri="{FF2B5EF4-FFF2-40B4-BE49-F238E27FC236}">
                <a16:creationId xmlns:a16="http://schemas.microsoft.com/office/drawing/2014/main" id="{0FAC5B44-1353-FA46-9681-757159CB3CF0}"/>
              </a:ext>
            </a:extLst>
          </p:cNvPr>
          <p:cNvGrpSpPr>
            <a:grpSpLocks noChangeAspect="1"/>
          </p:cNvGrpSpPr>
          <p:nvPr/>
        </p:nvGrpSpPr>
        <p:grpSpPr>
          <a:xfrm>
            <a:off x="11171690" y="3366101"/>
            <a:ext cx="787796" cy="786936"/>
            <a:chOff x="3402012" y="5520531"/>
            <a:chExt cx="1454150" cy="1452563"/>
          </a:xfrm>
        </p:grpSpPr>
        <p:sp>
          <p:nvSpPr>
            <p:cNvPr id="54" name="Oval 152">
              <a:extLst>
                <a:ext uri="{FF2B5EF4-FFF2-40B4-BE49-F238E27FC236}">
                  <a16:creationId xmlns:a16="http://schemas.microsoft.com/office/drawing/2014/main" id="{484EF704-A5FC-D54E-B796-CDB470A5368B}"/>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55" name="Rectangle 45">
              <a:extLst>
                <a:ext uri="{FF2B5EF4-FFF2-40B4-BE49-F238E27FC236}">
                  <a16:creationId xmlns:a16="http://schemas.microsoft.com/office/drawing/2014/main" id="{DE7CB387-C0E1-384F-896F-506CC10D49A6}"/>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46">
              <a:extLst>
                <a:ext uri="{FF2B5EF4-FFF2-40B4-BE49-F238E27FC236}">
                  <a16:creationId xmlns:a16="http://schemas.microsoft.com/office/drawing/2014/main" id="{0D391D0F-26CC-D540-B871-EFCCF33E9D08}"/>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47">
              <a:extLst>
                <a:ext uri="{FF2B5EF4-FFF2-40B4-BE49-F238E27FC236}">
                  <a16:creationId xmlns:a16="http://schemas.microsoft.com/office/drawing/2014/main" id="{E2AE5E03-2242-234B-9EF7-6F43DADD79EC}"/>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48">
              <a:extLst>
                <a:ext uri="{FF2B5EF4-FFF2-40B4-BE49-F238E27FC236}">
                  <a16:creationId xmlns:a16="http://schemas.microsoft.com/office/drawing/2014/main" id="{DAF76B31-F435-524D-AE44-0C87A36FF8BD}"/>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49">
              <a:extLst>
                <a:ext uri="{FF2B5EF4-FFF2-40B4-BE49-F238E27FC236}">
                  <a16:creationId xmlns:a16="http://schemas.microsoft.com/office/drawing/2014/main" id="{5419604A-4217-3C49-BBBC-F26F665270C5}"/>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50">
              <a:extLst>
                <a:ext uri="{FF2B5EF4-FFF2-40B4-BE49-F238E27FC236}">
                  <a16:creationId xmlns:a16="http://schemas.microsoft.com/office/drawing/2014/main" id="{153EF189-1BE9-ED47-B6E2-C76712D59339}"/>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51">
              <a:extLst>
                <a:ext uri="{FF2B5EF4-FFF2-40B4-BE49-F238E27FC236}">
                  <a16:creationId xmlns:a16="http://schemas.microsoft.com/office/drawing/2014/main" id="{16E0C2EE-5853-6244-89A9-4440258336DA}"/>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52">
              <a:extLst>
                <a:ext uri="{FF2B5EF4-FFF2-40B4-BE49-F238E27FC236}">
                  <a16:creationId xmlns:a16="http://schemas.microsoft.com/office/drawing/2014/main" id="{9950169F-A7A0-134F-B86C-B22731A7C187}"/>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53">
              <a:extLst>
                <a:ext uri="{FF2B5EF4-FFF2-40B4-BE49-F238E27FC236}">
                  <a16:creationId xmlns:a16="http://schemas.microsoft.com/office/drawing/2014/main" id="{9F4622AF-0B2B-1F45-87A5-16786AE41EC1}"/>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54">
              <a:extLst>
                <a:ext uri="{FF2B5EF4-FFF2-40B4-BE49-F238E27FC236}">
                  <a16:creationId xmlns:a16="http://schemas.microsoft.com/office/drawing/2014/main" id="{CD6F46C1-54AF-5941-B6A9-7EE4A4D5FAA9}"/>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55">
              <a:extLst>
                <a:ext uri="{FF2B5EF4-FFF2-40B4-BE49-F238E27FC236}">
                  <a16:creationId xmlns:a16="http://schemas.microsoft.com/office/drawing/2014/main" id="{6953528A-388C-1B4A-AD58-AAC55EB204CA}"/>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56">
              <a:extLst>
                <a:ext uri="{FF2B5EF4-FFF2-40B4-BE49-F238E27FC236}">
                  <a16:creationId xmlns:a16="http://schemas.microsoft.com/office/drawing/2014/main" id="{DD0C2AB2-4476-914C-9086-EEDC53A7B9CF}"/>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57">
              <a:extLst>
                <a:ext uri="{FF2B5EF4-FFF2-40B4-BE49-F238E27FC236}">
                  <a16:creationId xmlns:a16="http://schemas.microsoft.com/office/drawing/2014/main" id="{052D85C2-69F0-394D-B0A2-8696DE61FD53}"/>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58">
              <a:extLst>
                <a:ext uri="{FF2B5EF4-FFF2-40B4-BE49-F238E27FC236}">
                  <a16:creationId xmlns:a16="http://schemas.microsoft.com/office/drawing/2014/main" id="{95CA522F-E5C8-814F-883B-94C62B0B14F3}"/>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59">
              <a:extLst>
                <a:ext uri="{FF2B5EF4-FFF2-40B4-BE49-F238E27FC236}">
                  <a16:creationId xmlns:a16="http://schemas.microsoft.com/office/drawing/2014/main" id="{E1E9C26C-DEB5-4043-BEA1-55A751A878CF}"/>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60">
              <a:extLst>
                <a:ext uri="{FF2B5EF4-FFF2-40B4-BE49-F238E27FC236}">
                  <a16:creationId xmlns:a16="http://schemas.microsoft.com/office/drawing/2014/main" id="{B57C8E73-75FB-7841-B87C-E6497D5E2677}"/>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61">
              <a:extLst>
                <a:ext uri="{FF2B5EF4-FFF2-40B4-BE49-F238E27FC236}">
                  <a16:creationId xmlns:a16="http://schemas.microsoft.com/office/drawing/2014/main" id="{AFAFC7CF-2A8D-3A4D-934C-B18734A1D26F}"/>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62">
              <a:extLst>
                <a:ext uri="{FF2B5EF4-FFF2-40B4-BE49-F238E27FC236}">
                  <a16:creationId xmlns:a16="http://schemas.microsoft.com/office/drawing/2014/main" id="{8A9FC93B-A5D5-C547-A7CB-638416720225}"/>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63">
              <a:extLst>
                <a:ext uri="{FF2B5EF4-FFF2-40B4-BE49-F238E27FC236}">
                  <a16:creationId xmlns:a16="http://schemas.microsoft.com/office/drawing/2014/main" id="{6B6824AB-C1A9-D84A-9248-480041AE9F3E}"/>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64">
              <a:extLst>
                <a:ext uri="{FF2B5EF4-FFF2-40B4-BE49-F238E27FC236}">
                  <a16:creationId xmlns:a16="http://schemas.microsoft.com/office/drawing/2014/main" id="{7F012EC5-7C88-094D-B3EE-685985A6BB1E}"/>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65">
              <a:extLst>
                <a:ext uri="{FF2B5EF4-FFF2-40B4-BE49-F238E27FC236}">
                  <a16:creationId xmlns:a16="http://schemas.microsoft.com/office/drawing/2014/main" id="{E002BF08-0F1B-4E42-B666-E5309676C069}"/>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35" name="Oval Callout 14">
            <a:extLst>
              <a:ext uri="{FF2B5EF4-FFF2-40B4-BE49-F238E27FC236}">
                <a16:creationId xmlns:a16="http://schemas.microsoft.com/office/drawing/2014/main" id="{44AA4F9A-FBD1-DA46-A0DE-B96D2F5B244E}"/>
              </a:ext>
            </a:extLst>
          </p:cNvPr>
          <p:cNvSpPr/>
          <p:nvPr/>
        </p:nvSpPr>
        <p:spPr>
          <a:xfrm>
            <a:off x="5923796" y="3475234"/>
            <a:ext cx="4648520" cy="765078"/>
          </a:xfrm>
          <a:prstGeom prst="wedgeRectCallout">
            <a:avLst>
              <a:gd name="adj1" fmla="val 67249"/>
              <a:gd name="adj2" fmla="val -2884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“ask more specific questions in training and about the process” </a:t>
            </a:r>
            <a:r>
              <a:rPr lang="en-US" b="1" dirty="0">
                <a:solidFill>
                  <a:schemeClr val="bg1"/>
                </a:solidFill>
              </a:rPr>
              <a:t>Band 5 Redeployed Nurse SWL</a:t>
            </a:r>
          </a:p>
        </p:txBody>
      </p:sp>
    </p:spTree>
    <p:extLst>
      <p:ext uri="{BB962C8B-B14F-4D97-AF65-F5344CB8AC3E}">
        <p14:creationId xmlns:p14="http://schemas.microsoft.com/office/powerpoint/2010/main" val="2379586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5E5203A-24DA-0046-8743-714A4B03DFBC}"/>
              </a:ext>
            </a:extLst>
          </p:cNvPr>
          <p:cNvGrpSpPr>
            <a:grpSpLocks noChangeAspect="1"/>
          </p:cNvGrpSpPr>
          <p:nvPr/>
        </p:nvGrpSpPr>
        <p:grpSpPr>
          <a:xfrm>
            <a:off x="6456305" y="5425879"/>
            <a:ext cx="871797" cy="870845"/>
            <a:chOff x="3402012" y="5520531"/>
            <a:chExt cx="1454150" cy="1452563"/>
          </a:xfrm>
        </p:grpSpPr>
        <p:sp>
          <p:nvSpPr>
            <p:cNvPr id="46" name="Oval 152">
              <a:extLst>
                <a:ext uri="{FF2B5EF4-FFF2-40B4-BE49-F238E27FC236}">
                  <a16:creationId xmlns:a16="http://schemas.microsoft.com/office/drawing/2014/main" id="{C6B3035C-7782-7B4B-82EA-F9507334EA83}"/>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47" name="Rectangle 45">
              <a:extLst>
                <a:ext uri="{FF2B5EF4-FFF2-40B4-BE49-F238E27FC236}">
                  <a16:creationId xmlns:a16="http://schemas.microsoft.com/office/drawing/2014/main" id="{13452488-2600-BA41-9FC5-86A974A0890D}"/>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46">
              <a:extLst>
                <a:ext uri="{FF2B5EF4-FFF2-40B4-BE49-F238E27FC236}">
                  <a16:creationId xmlns:a16="http://schemas.microsoft.com/office/drawing/2014/main" id="{1D0B1594-73D0-9740-9974-6E1418FAD4A8}"/>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47">
              <a:extLst>
                <a:ext uri="{FF2B5EF4-FFF2-40B4-BE49-F238E27FC236}">
                  <a16:creationId xmlns:a16="http://schemas.microsoft.com/office/drawing/2014/main" id="{DB17FF69-914F-7241-980B-8E0B33BEB27A}"/>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48">
              <a:extLst>
                <a:ext uri="{FF2B5EF4-FFF2-40B4-BE49-F238E27FC236}">
                  <a16:creationId xmlns:a16="http://schemas.microsoft.com/office/drawing/2014/main" id="{3A48D369-3209-B54B-B482-A1265E867253}"/>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49">
              <a:extLst>
                <a:ext uri="{FF2B5EF4-FFF2-40B4-BE49-F238E27FC236}">
                  <a16:creationId xmlns:a16="http://schemas.microsoft.com/office/drawing/2014/main" id="{FCAC5BE1-9903-9642-B6CA-6E6A83A1B787}"/>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50">
              <a:extLst>
                <a:ext uri="{FF2B5EF4-FFF2-40B4-BE49-F238E27FC236}">
                  <a16:creationId xmlns:a16="http://schemas.microsoft.com/office/drawing/2014/main" id="{6B7D2865-BAA1-E747-AE64-0F9E054A3D28}"/>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51">
              <a:extLst>
                <a:ext uri="{FF2B5EF4-FFF2-40B4-BE49-F238E27FC236}">
                  <a16:creationId xmlns:a16="http://schemas.microsoft.com/office/drawing/2014/main" id="{3BAF7178-F433-8E43-BC7D-27EA352C2459}"/>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52">
              <a:extLst>
                <a:ext uri="{FF2B5EF4-FFF2-40B4-BE49-F238E27FC236}">
                  <a16:creationId xmlns:a16="http://schemas.microsoft.com/office/drawing/2014/main" id="{9294748B-A07B-BB44-807E-8B47C818AF2E}"/>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Freeform 53">
              <a:extLst>
                <a:ext uri="{FF2B5EF4-FFF2-40B4-BE49-F238E27FC236}">
                  <a16:creationId xmlns:a16="http://schemas.microsoft.com/office/drawing/2014/main" id="{A2CEED11-E596-C448-8A84-C856BD5805E2}"/>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54">
              <a:extLst>
                <a:ext uri="{FF2B5EF4-FFF2-40B4-BE49-F238E27FC236}">
                  <a16:creationId xmlns:a16="http://schemas.microsoft.com/office/drawing/2014/main" id="{7BCF28F4-A3FF-3B47-8018-A0AF87C5510D}"/>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55">
              <a:extLst>
                <a:ext uri="{FF2B5EF4-FFF2-40B4-BE49-F238E27FC236}">
                  <a16:creationId xmlns:a16="http://schemas.microsoft.com/office/drawing/2014/main" id="{62287014-0996-F04D-AA39-5345CEAD4FE0}"/>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56">
              <a:extLst>
                <a:ext uri="{FF2B5EF4-FFF2-40B4-BE49-F238E27FC236}">
                  <a16:creationId xmlns:a16="http://schemas.microsoft.com/office/drawing/2014/main" id="{31E7BF07-8F81-134A-B598-A854CB06B20C}"/>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57">
              <a:extLst>
                <a:ext uri="{FF2B5EF4-FFF2-40B4-BE49-F238E27FC236}">
                  <a16:creationId xmlns:a16="http://schemas.microsoft.com/office/drawing/2014/main" id="{B0367015-4C58-7842-85D6-E42A1CE7AAF1}"/>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58">
              <a:extLst>
                <a:ext uri="{FF2B5EF4-FFF2-40B4-BE49-F238E27FC236}">
                  <a16:creationId xmlns:a16="http://schemas.microsoft.com/office/drawing/2014/main" id="{E4AA82EE-7C48-C44A-9472-7FC68E0B86FE}"/>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59">
              <a:extLst>
                <a:ext uri="{FF2B5EF4-FFF2-40B4-BE49-F238E27FC236}">
                  <a16:creationId xmlns:a16="http://schemas.microsoft.com/office/drawing/2014/main" id="{2C8F74BA-B21C-0F41-8A68-4872AC2BE752}"/>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60">
              <a:extLst>
                <a:ext uri="{FF2B5EF4-FFF2-40B4-BE49-F238E27FC236}">
                  <a16:creationId xmlns:a16="http://schemas.microsoft.com/office/drawing/2014/main" id="{E9497A3A-E47B-0E4D-A637-5465E087EADA}"/>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61">
              <a:extLst>
                <a:ext uri="{FF2B5EF4-FFF2-40B4-BE49-F238E27FC236}">
                  <a16:creationId xmlns:a16="http://schemas.microsoft.com/office/drawing/2014/main" id="{2F864E14-F1C3-3B46-9B27-563D46F44E6C}"/>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62">
              <a:extLst>
                <a:ext uri="{FF2B5EF4-FFF2-40B4-BE49-F238E27FC236}">
                  <a16:creationId xmlns:a16="http://schemas.microsoft.com/office/drawing/2014/main" id="{F5939920-1B5C-A846-8232-108284DFCB85}"/>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63">
              <a:extLst>
                <a:ext uri="{FF2B5EF4-FFF2-40B4-BE49-F238E27FC236}">
                  <a16:creationId xmlns:a16="http://schemas.microsoft.com/office/drawing/2014/main" id="{29C9C51E-5DC0-EA4B-A21A-AA10AC319A12}"/>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64">
              <a:extLst>
                <a:ext uri="{FF2B5EF4-FFF2-40B4-BE49-F238E27FC236}">
                  <a16:creationId xmlns:a16="http://schemas.microsoft.com/office/drawing/2014/main" id="{A7D2F254-1ABD-7642-B299-38018931779E}"/>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65">
              <a:extLst>
                <a:ext uri="{FF2B5EF4-FFF2-40B4-BE49-F238E27FC236}">
                  <a16:creationId xmlns:a16="http://schemas.microsoft.com/office/drawing/2014/main" id="{150A452E-E252-3545-90A0-179CE407E740}"/>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Q6: What is the one piece of advice you would give a colleague going to work on CC?</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8" name="Table 4">
            <a:extLst>
              <a:ext uri="{FF2B5EF4-FFF2-40B4-BE49-F238E27FC236}">
                <a16:creationId xmlns:a16="http://schemas.microsoft.com/office/drawing/2014/main" id="{D87AD6FC-105C-8F4D-ADCF-11677736AF90}"/>
              </a:ext>
            </a:extLst>
          </p:cNvPr>
          <p:cNvGraphicFramePr>
            <a:graphicFrameLocks/>
          </p:cNvGraphicFramePr>
          <p:nvPr>
            <p:extLst>
              <p:ext uri="{D42A27DB-BD31-4B8C-83A1-F6EECF244321}">
                <p14:modId xmlns:p14="http://schemas.microsoft.com/office/powerpoint/2010/main" val="3423021171"/>
              </p:ext>
            </p:extLst>
          </p:nvPr>
        </p:nvGraphicFramePr>
        <p:xfrm>
          <a:off x="528221" y="1733222"/>
          <a:ext cx="5842599" cy="3098921"/>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809108719"/>
                    </a:ext>
                  </a:extLst>
                </a:gridCol>
                <a:gridCol w="584799">
                  <a:extLst>
                    <a:ext uri="{9D8B030D-6E8A-4147-A177-3AD203B41FA5}">
                      <a16:colId xmlns:a16="http://schemas.microsoft.com/office/drawing/2014/main" val="3201410914"/>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292475027"/>
                  </a:ext>
                </a:extLst>
              </a:tr>
              <a:tr h="383657">
                <a:tc>
                  <a:txBody>
                    <a:bodyPr/>
                    <a:lstStyle/>
                    <a:p>
                      <a:pPr algn="l" rtl="0" fontAlgn="b"/>
                      <a:r>
                        <a:rPr lang="en-GB" sz="2112" kern="1200" dirty="0">
                          <a:solidFill>
                            <a:schemeClr val="dk1"/>
                          </a:solidFill>
                          <a:latin typeface="+mn-lt"/>
                          <a:ea typeface="+mn-ea"/>
                          <a:cs typeface="+mn-cs"/>
                        </a:rPr>
                        <a:t>Ask questions/as for help</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46265142"/>
                  </a:ext>
                </a:extLst>
              </a:tr>
              <a:tr h="383657">
                <a:tc>
                  <a:txBody>
                    <a:bodyPr/>
                    <a:lstStyle/>
                    <a:p>
                      <a:pPr algn="l" rtl="0" fontAlgn="b"/>
                      <a:r>
                        <a:rPr lang="en-GB" sz="2112" kern="1200" dirty="0">
                          <a:solidFill>
                            <a:schemeClr val="dk1"/>
                          </a:solidFill>
                          <a:latin typeface="+mn-lt"/>
                          <a:ea typeface="+mn-ea"/>
                          <a:cs typeface="+mn-cs"/>
                        </a:rPr>
                        <a:t>Ensure psychological support</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3345262765"/>
                  </a:ext>
                </a:extLst>
              </a:tr>
              <a:tr h="383657">
                <a:tc>
                  <a:txBody>
                    <a:bodyPr/>
                    <a:lstStyle/>
                    <a:p>
                      <a:pPr algn="l" rtl="0" fontAlgn="b"/>
                      <a:r>
                        <a:rPr lang="en-GB" sz="2112" kern="1200" dirty="0">
                          <a:solidFill>
                            <a:schemeClr val="dk1"/>
                          </a:solidFill>
                          <a:latin typeface="+mn-lt"/>
                          <a:ea typeface="+mn-ea"/>
                          <a:cs typeface="+mn-cs"/>
                        </a:rPr>
                        <a:t>Don’t do anything you’re not comfortable with </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96076131"/>
                  </a:ext>
                </a:extLst>
              </a:tr>
              <a:tr h="383657">
                <a:tc>
                  <a:txBody>
                    <a:bodyPr/>
                    <a:lstStyle/>
                    <a:p>
                      <a:pPr algn="l" rtl="0" fontAlgn="b"/>
                      <a:r>
                        <a:rPr lang="en-GB" sz="2112" kern="1200" dirty="0">
                          <a:solidFill>
                            <a:schemeClr val="dk1"/>
                          </a:solidFill>
                          <a:latin typeface="+mn-lt"/>
                          <a:ea typeface="+mn-ea"/>
                          <a:cs typeface="+mn-cs"/>
                        </a:rPr>
                        <a:t>Care for others</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087262245"/>
                  </a:ext>
                </a:extLst>
              </a:tr>
              <a:tr h="383657">
                <a:tc>
                  <a:txBody>
                    <a:bodyPr/>
                    <a:lstStyle/>
                    <a:p>
                      <a:pPr algn="l" rtl="0" fontAlgn="b"/>
                      <a:r>
                        <a:rPr lang="en-GB" sz="2112" kern="1200" dirty="0">
                          <a:solidFill>
                            <a:schemeClr val="dk1"/>
                          </a:solidFill>
                          <a:latin typeface="+mn-lt"/>
                          <a:ea typeface="+mn-ea"/>
                          <a:cs typeface="+mn-cs"/>
                        </a:rPr>
                        <a:t>Self-care </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1398931532"/>
                  </a:ext>
                </a:extLst>
              </a:tr>
              <a:tr h="383657">
                <a:tc>
                  <a:txBody>
                    <a:bodyPr/>
                    <a:lstStyle/>
                    <a:p>
                      <a:pPr algn="l" rtl="0" fontAlgn="b"/>
                      <a:r>
                        <a:rPr lang="en-GB" sz="2112" kern="1200" dirty="0">
                          <a:solidFill>
                            <a:schemeClr val="dk1"/>
                          </a:solidFill>
                          <a:latin typeface="+mn-lt"/>
                          <a:ea typeface="+mn-ea"/>
                          <a:cs typeface="+mn-cs"/>
                        </a:rPr>
                        <a:t>Ensure ICU orientation</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542876477"/>
                  </a:ext>
                </a:extLst>
              </a:tr>
              <a:tr h="383657">
                <a:tc>
                  <a:txBody>
                    <a:bodyPr/>
                    <a:lstStyle/>
                    <a:p>
                      <a:pPr algn="l" rtl="0" fontAlgn="b"/>
                      <a:r>
                        <a:rPr lang="en-GB" sz="2112" kern="1200" dirty="0">
                          <a:solidFill>
                            <a:schemeClr val="dk1"/>
                          </a:solidFill>
                          <a:latin typeface="+mn-lt"/>
                          <a:ea typeface="+mn-ea"/>
                          <a:cs typeface="+mn-cs"/>
                        </a:rPr>
                        <a:t>Be compassionate </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247648320"/>
                  </a:ext>
                </a:extLst>
              </a:tr>
            </a:tbl>
          </a:graphicData>
        </a:graphic>
      </p:graphicFrame>
      <p:sp>
        <p:nvSpPr>
          <p:cNvPr id="10" name="Rectangle 9">
            <a:extLst>
              <a:ext uri="{FF2B5EF4-FFF2-40B4-BE49-F238E27FC236}">
                <a16:creationId xmlns:a16="http://schemas.microsoft.com/office/drawing/2014/main" id="{77984FDB-F671-8D4B-964B-CFAB298C384A}"/>
              </a:ext>
            </a:extLst>
          </p:cNvPr>
          <p:cNvSpPr/>
          <p:nvPr/>
        </p:nvSpPr>
        <p:spPr>
          <a:xfrm>
            <a:off x="6806508" y="1733222"/>
            <a:ext cx="4436115" cy="3693319"/>
          </a:xfrm>
          <a:prstGeom prst="rect">
            <a:avLst/>
          </a:prstGeom>
        </p:spPr>
        <p:txBody>
          <a:bodyPr wrap="square">
            <a:spAutoFit/>
          </a:bodyPr>
          <a:lstStyle/>
          <a:p>
            <a:pPr marL="285750" indent="-285750">
              <a:buFont typeface="Arial" panose="020B0604020202020204" pitchFamily="34" charset="0"/>
              <a:buChar char="•"/>
            </a:pPr>
            <a:r>
              <a:rPr lang="en-US" dirty="0"/>
              <a:t>Not being afraid to ask questions or ask for help was the most common advice</a:t>
            </a:r>
          </a:p>
          <a:p>
            <a:endParaRPr lang="en-US" dirty="0"/>
          </a:p>
          <a:p>
            <a:pPr marL="285750" indent="-285750">
              <a:buFont typeface="Arial" panose="020B0604020202020204" pitchFamily="34" charset="0"/>
              <a:buChar char="•"/>
            </a:pPr>
            <a:r>
              <a:rPr lang="en-US" dirty="0"/>
              <a:t>Looking after yourself psychologically and physically was mentioned and included things such as  drinking plenty of water and good sleep hygiene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Improving knowledge before and during redeployment was commonly advised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12" name="Group 11">
            <a:extLst>
              <a:ext uri="{FF2B5EF4-FFF2-40B4-BE49-F238E27FC236}">
                <a16:creationId xmlns:a16="http://schemas.microsoft.com/office/drawing/2014/main" id="{EB1DD5BF-0266-164B-9820-BF8B20407181}"/>
              </a:ext>
            </a:extLst>
          </p:cNvPr>
          <p:cNvGrpSpPr>
            <a:grpSpLocks noChangeAspect="1"/>
          </p:cNvGrpSpPr>
          <p:nvPr/>
        </p:nvGrpSpPr>
        <p:grpSpPr>
          <a:xfrm>
            <a:off x="5520813" y="5426541"/>
            <a:ext cx="871753" cy="870845"/>
            <a:chOff x="5069815" y="1676599"/>
            <a:chExt cx="788060" cy="787236"/>
          </a:xfrm>
        </p:grpSpPr>
        <p:sp>
          <p:nvSpPr>
            <p:cNvPr id="13" name="Oval 895">
              <a:extLst>
                <a:ext uri="{FF2B5EF4-FFF2-40B4-BE49-F238E27FC236}">
                  <a16:creationId xmlns:a16="http://schemas.microsoft.com/office/drawing/2014/main" id="{40BBADE6-5BA4-3A47-8EAE-11C60B3D2FF0}"/>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14" name="Freeform 709">
              <a:extLst>
                <a:ext uri="{FF2B5EF4-FFF2-40B4-BE49-F238E27FC236}">
                  <a16:creationId xmlns:a16="http://schemas.microsoft.com/office/drawing/2014/main" id="{71FB271A-833D-C74D-90A3-C1046EDE823D}"/>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710">
              <a:extLst>
                <a:ext uri="{FF2B5EF4-FFF2-40B4-BE49-F238E27FC236}">
                  <a16:creationId xmlns:a16="http://schemas.microsoft.com/office/drawing/2014/main" id="{180EC5E7-0AFF-AA4D-BA55-80347792ED88}"/>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711">
              <a:extLst>
                <a:ext uri="{FF2B5EF4-FFF2-40B4-BE49-F238E27FC236}">
                  <a16:creationId xmlns:a16="http://schemas.microsoft.com/office/drawing/2014/main" id="{140A7ED4-AE77-5E4A-B62F-8A01C341B4B5}"/>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712">
              <a:extLst>
                <a:ext uri="{FF2B5EF4-FFF2-40B4-BE49-F238E27FC236}">
                  <a16:creationId xmlns:a16="http://schemas.microsoft.com/office/drawing/2014/main" id="{34AF3CB9-1958-3444-B3DA-E89BE6A7B1CE}"/>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9" name="Freeform 713">
              <a:extLst>
                <a:ext uri="{FF2B5EF4-FFF2-40B4-BE49-F238E27FC236}">
                  <a16:creationId xmlns:a16="http://schemas.microsoft.com/office/drawing/2014/main" id="{CAF22266-5B54-A049-84E3-71EDB57FD9C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0" name="Rectangle 714">
              <a:extLst>
                <a:ext uri="{FF2B5EF4-FFF2-40B4-BE49-F238E27FC236}">
                  <a16:creationId xmlns:a16="http://schemas.microsoft.com/office/drawing/2014/main" id="{45EF537F-9BB0-3C44-BBC4-E6ABE8165A98}"/>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1" name="Freeform 715">
              <a:extLst>
                <a:ext uri="{FF2B5EF4-FFF2-40B4-BE49-F238E27FC236}">
                  <a16:creationId xmlns:a16="http://schemas.microsoft.com/office/drawing/2014/main" id="{A7A04B1E-90BE-314B-9E03-9EB0DBC62DEB}"/>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2" name="Freeform 716">
              <a:extLst>
                <a:ext uri="{FF2B5EF4-FFF2-40B4-BE49-F238E27FC236}">
                  <a16:creationId xmlns:a16="http://schemas.microsoft.com/office/drawing/2014/main" id="{0290A505-B5BF-0640-9455-6D6F499C887F}"/>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717">
              <a:extLst>
                <a:ext uri="{FF2B5EF4-FFF2-40B4-BE49-F238E27FC236}">
                  <a16:creationId xmlns:a16="http://schemas.microsoft.com/office/drawing/2014/main" id="{41AB0C0A-47E7-E143-8508-C3C35933C8A0}"/>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8">
              <a:extLst>
                <a:ext uri="{FF2B5EF4-FFF2-40B4-BE49-F238E27FC236}">
                  <a16:creationId xmlns:a16="http://schemas.microsoft.com/office/drawing/2014/main" id="{6BF2A810-FE38-2546-9482-8994DDD705C8}"/>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9">
              <a:extLst>
                <a:ext uri="{FF2B5EF4-FFF2-40B4-BE49-F238E27FC236}">
                  <a16:creationId xmlns:a16="http://schemas.microsoft.com/office/drawing/2014/main" id="{2AEE184D-759D-774E-84C6-3EC7A6147E7D}"/>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20">
              <a:extLst>
                <a:ext uri="{FF2B5EF4-FFF2-40B4-BE49-F238E27FC236}">
                  <a16:creationId xmlns:a16="http://schemas.microsoft.com/office/drawing/2014/main" id="{FAC07BB4-EFEE-0248-B77A-02EE6720BEC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21">
              <a:extLst>
                <a:ext uri="{FF2B5EF4-FFF2-40B4-BE49-F238E27FC236}">
                  <a16:creationId xmlns:a16="http://schemas.microsoft.com/office/drawing/2014/main" id="{96872062-CF85-A141-8E37-A75C71E5474C}"/>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Oval 722">
              <a:extLst>
                <a:ext uri="{FF2B5EF4-FFF2-40B4-BE49-F238E27FC236}">
                  <a16:creationId xmlns:a16="http://schemas.microsoft.com/office/drawing/2014/main" id="{54D6F878-B707-E247-8938-1D8012E36B10}"/>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Oval 723">
              <a:extLst>
                <a:ext uri="{FF2B5EF4-FFF2-40B4-BE49-F238E27FC236}">
                  <a16:creationId xmlns:a16="http://schemas.microsoft.com/office/drawing/2014/main" id="{93AFBA02-375C-5E41-A280-763E2082A746}"/>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Oval 724">
              <a:extLst>
                <a:ext uri="{FF2B5EF4-FFF2-40B4-BE49-F238E27FC236}">
                  <a16:creationId xmlns:a16="http://schemas.microsoft.com/office/drawing/2014/main" id="{929FEA3A-C129-F341-8500-863F986FF0E0}"/>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Oval 725">
              <a:extLst>
                <a:ext uri="{FF2B5EF4-FFF2-40B4-BE49-F238E27FC236}">
                  <a16:creationId xmlns:a16="http://schemas.microsoft.com/office/drawing/2014/main" id="{C8B6234C-9C22-EA47-A7A0-070E2DE182B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26">
              <a:extLst>
                <a:ext uri="{FF2B5EF4-FFF2-40B4-BE49-F238E27FC236}">
                  <a16:creationId xmlns:a16="http://schemas.microsoft.com/office/drawing/2014/main" id="{15B380B1-FF26-374B-AB8D-F44CF59FB057}"/>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27">
              <a:extLst>
                <a:ext uri="{FF2B5EF4-FFF2-40B4-BE49-F238E27FC236}">
                  <a16:creationId xmlns:a16="http://schemas.microsoft.com/office/drawing/2014/main" id="{F4E0E71A-A6DF-4844-BD5F-B9BE32154C35}"/>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8">
              <a:extLst>
                <a:ext uri="{FF2B5EF4-FFF2-40B4-BE49-F238E27FC236}">
                  <a16:creationId xmlns:a16="http://schemas.microsoft.com/office/drawing/2014/main" id="{D6630E33-A119-0542-AB2D-E76C5640C3A3}"/>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9">
              <a:extLst>
                <a:ext uri="{FF2B5EF4-FFF2-40B4-BE49-F238E27FC236}">
                  <a16:creationId xmlns:a16="http://schemas.microsoft.com/office/drawing/2014/main" id="{26B0881E-2663-6A41-A574-D0ABCF8CFA03}"/>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30">
              <a:extLst>
                <a:ext uri="{FF2B5EF4-FFF2-40B4-BE49-F238E27FC236}">
                  <a16:creationId xmlns:a16="http://schemas.microsoft.com/office/drawing/2014/main" id="{C34E6619-22EE-E747-AF86-87F7A9D8EA60}"/>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731">
              <a:extLst>
                <a:ext uri="{FF2B5EF4-FFF2-40B4-BE49-F238E27FC236}">
                  <a16:creationId xmlns:a16="http://schemas.microsoft.com/office/drawing/2014/main" id="{733C9F98-45AA-064F-880E-07F6EE2C310E}"/>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732">
              <a:extLst>
                <a:ext uri="{FF2B5EF4-FFF2-40B4-BE49-F238E27FC236}">
                  <a16:creationId xmlns:a16="http://schemas.microsoft.com/office/drawing/2014/main" id="{90C71AA1-78EC-314C-8A5A-92EC2800CFB6}"/>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733">
              <a:extLst>
                <a:ext uri="{FF2B5EF4-FFF2-40B4-BE49-F238E27FC236}">
                  <a16:creationId xmlns:a16="http://schemas.microsoft.com/office/drawing/2014/main" id="{DEF3226C-076E-244C-BB05-C4AC11F7E20F}"/>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34">
              <a:extLst>
                <a:ext uri="{FF2B5EF4-FFF2-40B4-BE49-F238E27FC236}">
                  <a16:creationId xmlns:a16="http://schemas.microsoft.com/office/drawing/2014/main" id="{934C01E2-CF30-AC4B-AA70-599EF3459BFF}"/>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35">
              <a:extLst>
                <a:ext uri="{FF2B5EF4-FFF2-40B4-BE49-F238E27FC236}">
                  <a16:creationId xmlns:a16="http://schemas.microsoft.com/office/drawing/2014/main" id="{A46E443E-A1A0-DC45-BFF0-3289C188640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2" name="Oval Callout 14">
            <a:extLst>
              <a:ext uri="{FF2B5EF4-FFF2-40B4-BE49-F238E27FC236}">
                <a16:creationId xmlns:a16="http://schemas.microsoft.com/office/drawing/2014/main" id="{33F64C7E-3AB8-CF43-B394-2B39C4BA319D}"/>
              </a:ext>
            </a:extLst>
          </p:cNvPr>
          <p:cNvSpPr/>
          <p:nvPr/>
        </p:nvSpPr>
        <p:spPr>
          <a:xfrm>
            <a:off x="7640057" y="5157788"/>
            <a:ext cx="3642539" cy="1457325"/>
          </a:xfrm>
          <a:prstGeom prst="wedgeRectCallout">
            <a:avLst>
              <a:gd name="adj1" fmla="val -62307"/>
              <a:gd name="adj2" fmla="val 796"/>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“Look after yourself and talk about what you are seeing with colleagues (family/friends if feel able) in order to deal and make sense of it ” </a:t>
            </a:r>
            <a:r>
              <a:rPr lang="en-US" b="1" dirty="0">
                <a:solidFill>
                  <a:schemeClr val="bg1"/>
                </a:solidFill>
              </a:rPr>
              <a:t>Band 7 redeployed SALT, NCL</a:t>
            </a:r>
          </a:p>
        </p:txBody>
      </p:sp>
      <p:sp>
        <p:nvSpPr>
          <p:cNvPr id="44" name="Oval Callout 14">
            <a:extLst>
              <a:ext uri="{FF2B5EF4-FFF2-40B4-BE49-F238E27FC236}">
                <a16:creationId xmlns:a16="http://schemas.microsoft.com/office/drawing/2014/main" id="{A0887462-58DC-FF48-8196-3920E8B33A0B}"/>
              </a:ext>
            </a:extLst>
          </p:cNvPr>
          <p:cNvSpPr/>
          <p:nvPr/>
        </p:nvSpPr>
        <p:spPr>
          <a:xfrm>
            <a:off x="546740" y="5157787"/>
            <a:ext cx="4554842" cy="1396513"/>
          </a:xfrm>
          <a:prstGeom prst="wedgeRectCallout">
            <a:avLst>
              <a:gd name="adj1" fmla="val 63644"/>
              <a:gd name="adj2" fmla="val 231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“Make sure you have supervisions and debriefs, it can be very emotionally &amp; mentally challenging and it's important to look after yourself and your colleagues!” </a:t>
            </a:r>
            <a:r>
              <a:rPr lang="en-US" b="1" dirty="0">
                <a:solidFill>
                  <a:schemeClr val="bg1"/>
                </a:solidFill>
              </a:rPr>
              <a:t>Band 5 redeployed SALT, SWL</a:t>
            </a:r>
          </a:p>
        </p:txBody>
      </p:sp>
    </p:spTree>
    <p:extLst>
      <p:ext uri="{BB962C8B-B14F-4D97-AF65-F5344CB8AC3E}">
        <p14:creationId xmlns:p14="http://schemas.microsoft.com/office/powerpoint/2010/main" val="362872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p:txBody>
          <a:bodyPr>
            <a:normAutofit fontScale="90000"/>
          </a:bodyPr>
          <a:lstStyle/>
          <a:p>
            <a:pPr lvl="0" defTabSz="946587">
              <a:defRPr/>
            </a:pPr>
            <a:r>
              <a:rPr lang="en-US" sz="4000" b="1" dirty="0">
                <a:solidFill>
                  <a:schemeClr val="accent1"/>
                </a:solidFill>
              </a:rPr>
              <a:t>Conclusions:</a:t>
            </a:r>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388521" y="1348233"/>
            <a:ext cx="11275939"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TextBox 2">
            <a:extLst>
              <a:ext uri="{FF2B5EF4-FFF2-40B4-BE49-F238E27FC236}">
                <a16:creationId xmlns:a16="http://schemas.microsoft.com/office/drawing/2014/main" id="{C2278E99-E94F-0745-8E1F-2E9B9AA37711}"/>
              </a:ext>
            </a:extLst>
          </p:cNvPr>
          <p:cNvSpPr txBox="1"/>
          <p:nvPr/>
        </p:nvSpPr>
        <p:spPr>
          <a:xfrm>
            <a:off x="527052" y="1993900"/>
            <a:ext cx="2616200" cy="842538"/>
          </a:xfrm>
          <a:prstGeom prst="rect">
            <a:avLst/>
          </a:prstGeom>
        </p:spPr>
        <p:txBody>
          <a:bodyPr wrap="square" rtlCol="0">
            <a:spAutoFit/>
          </a:bodyPr>
          <a:lstStyle/>
          <a:p>
            <a:pPr algn="l"/>
            <a:endParaRPr lang="en-US" sz="1625" dirty="0"/>
          </a:p>
          <a:p>
            <a:pPr algn="l"/>
            <a:endParaRPr lang="en-US" sz="1625" dirty="0"/>
          </a:p>
          <a:p>
            <a:pPr algn="l"/>
            <a:endParaRPr lang="en-US" sz="1625" dirty="0"/>
          </a:p>
        </p:txBody>
      </p:sp>
      <p:sp>
        <p:nvSpPr>
          <p:cNvPr id="5" name="TextBox 4">
            <a:extLst>
              <a:ext uri="{FF2B5EF4-FFF2-40B4-BE49-F238E27FC236}">
                <a16:creationId xmlns:a16="http://schemas.microsoft.com/office/drawing/2014/main" id="{3D866350-627B-454D-8922-EF968D398D8F}"/>
              </a:ext>
            </a:extLst>
          </p:cNvPr>
          <p:cNvSpPr txBox="1"/>
          <p:nvPr/>
        </p:nvSpPr>
        <p:spPr>
          <a:xfrm>
            <a:off x="388520" y="1648227"/>
            <a:ext cx="11275939" cy="707886"/>
          </a:xfrm>
          <a:prstGeom prst="rect">
            <a:avLst/>
          </a:prstGeom>
        </p:spPr>
        <p:txBody>
          <a:bodyPr wrap="square" rtlCol="0">
            <a:spAutoFit/>
          </a:bodyPr>
          <a:lstStyle/>
          <a:p>
            <a:pPr marL="342900" indent="-342900">
              <a:buFont typeface="Arial" panose="020B0604020202020204" pitchFamily="34" charset="0"/>
              <a:buChar char="•"/>
            </a:pPr>
            <a:endParaRPr lang="en-US" sz="2000" dirty="0"/>
          </a:p>
          <a:p>
            <a:endParaRPr lang="en-US" sz="2000" dirty="0"/>
          </a:p>
        </p:txBody>
      </p:sp>
      <p:sp>
        <p:nvSpPr>
          <p:cNvPr id="6" name="TextBox 5">
            <a:extLst>
              <a:ext uri="{FF2B5EF4-FFF2-40B4-BE49-F238E27FC236}">
                <a16:creationId xmlns:a16="http://schemas.microsoft.com/office/drawing/2014/main" id="{880E8F0A-50DD-5B4F-B7C9-8C1D381E4F2F}"/>
              </a:ext>
            </a:extLst>
          </p:cNvPr>
          <p:cNvSpPr txBox="1"/>
          <p:nvPr/>
        </p:nvSpPr>
        <p:spPr>
          <a:xfrm>
            <a:off x="873445" y="1348233"/>
            <a:ext cx="10929545" cy="5882380"/>
          </a:xfrm>
          <a:prstGeom prst="rect">
            <a:avLst/>
          </a:prstGeom>
        </p:spPr>
        <p:txBody>
          <a:bodyPr wrap="square" rtlCol="0">
            <a:spAutoFit/>
          </a:bodyPr>
          <a:lstStyle/>
          <a:p>
            <a:pPr marL="285750" indent="-285750">
              <a:buFont typeface="Arial" panose="020B0604020202020204" pitchFamily="34" charset="0"/>
              <a:buChar char="•"/>
            </a:pPr>
            <a:r>
              <a:rPr lang="en-US" dirty="0"/>
              <a:t>There was a lack of training prior to redeployment for speech and language therapists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most important elements missing were: </a:t>
            </a:r>
            <a:r>
              <a:rPr lang="en-GB" dirty="0"/>
              <a:t>interpretation of patient observations and monitoring, proning and manual handling, aspects of patient care, assessment of an ICU patient and suctioning </a:t>
            </a:r>
          </a:p>
          <a:p>
            <a:endParaRPr lang="en-US" dirty="0"/>
          </a:p>
          <a:p>
            <a:pPr marL="285750" indent="-285750">
              <a:buFont typeface="Arial" panose="020B0604020202020204" pitchFamily="34" charset="0"/>
              <a:buChar char="•"/>
            </a:pPr>
            <a:r>
              <a:rPr lang="en-US" dirty="0"/>
              <a:t>It was commonly mentioned that most learning and training happened within the ICU environment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There was a lack of local induction and orientation to the ward prior to redeployment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There was a lack of knowledge about the new role for speech and language therapists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Non-technical skills including communication (within a team as well as to patients) and teamwork were deemed important and some mentioned the lack of training on these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Coping with psychological and physical stress were steep learning curves of redeployment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algn="l"/>
            <a:endParaRPr lang="en-US" sz="1625" dirty="0"/>
          </a:p>
        </p:txBody>
      </p:sp>
    </p:spTree>
    <p:extLst>
      <p:ext uri="{BB962C8B-B14F-4D97-AF65-F5344CB8AC3E}">
        <p14:creationId xmlns:p14="http://schemas.microsoft.com/office/powerpoint/2010/main" val="2065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0E8D1-CBB1-48B0-A768-7C0AE6CA59E8}"/>
              </a:ext>
            </a:extLst>
          </p:cNvPr>
          <p:cNvSpPr>
            <a:spLocks noGrp="1"/>
          </p:cNvSpPr>
          <p:nvPr>
            <p:ph type="title"/>
          </p:nvPr>
        </p:nvSpPr>
        <p:spPr/>
        <p:txBody>
          <a:bodyPr/>
          <a:lstStyle/>
          <a:p>
            <a:r>
              <a:rPr lang="en-US" dirty="0"/>
              <a:t>The LTLC: Education Workstream</a:t>
            </a:r>
            <a:endParaRPr lang="en-GB" dirty="0"/>
          </a:p>
        </p:txBody>
      </p:sp>
      <p:graphicFrame>
        <p:nvGraphicFramePr>
          <p:cNvPr id="8" name="Content Placeholder 7">
            <a:extLst>
              <a:ext uri="{FF2B5EF4-FFF2-40B4-BE49-F238E27FC236}">
                <a16:creationId xmlns:a16="http://schemas.microsoft.com/office/drawing/2014/main" id="{0036D33C-EC31-4707-9B62-527F8DF4DC13}"/>
              </a:ext>
            </a:extLst>
          </p:cNvPr>
          <p:cNvGraphicFramePr>
            <a:graphicFrameLocks noGrp="1"/>
          </p:cNvGraphicFramePr>
          <p:nvPr>
            <p:ph sz="quarter" idx="10"/>
            <p:extLst/>
          </p:nvPr>
        </p:nvGraphicFramePr>
        <p:xfrm>
          <a:off x="527049" y="1343025"/>
          <a:ext cx="11137008" cy="5071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ED992216-B51A-694E-BE2C-D036C2663CF9}"/>
              </a:ext>
            </a:extLst>
          </p:cNvPr>
          <p:cNvSpPr txBox="1"/>
          <p:nvPr/>
        </p:nvSpPr>
        <p:spPr>
          <a:xfrm>
            <a:off x="527049" y="1158359"/>
            <a:ext cx="10272877" cy="369332"/>
          </a:xfrm>
          <a:prstGeom prst="rect">
            <a:avLst/>
          </a:prstGeom>
        </p:spPr>
        <p:txBody>
          <a:bodyPr wrap="none" rtlCol="0">
            <a:spAutoFit/>
          </a:bodyPr>
          <a:lstStyle/>
          <a:p>
            <a:pPr algn="l"/>
            <a:r>
              <a:rPr lang="en-US" b="1" dirty="0">
                <a:solidFill>
                  <a:schemeClr val="bg2"/>
                </a:solidFill>
                <a:latin typeface="Arial" panose="020B0604020202020204" pitchFamily="34" charset="0"/>
                <a:cs typeface="Arial" panose="020B0604020202020204" pitchFamily="34" charset="0"/>
              </a:rPr>
              <a:t>The LTLC are using these survey results (as well as focus groups) to inform the following:</a:t>
            </a:r>
          </a:p>
        </p:txBody>
      </p:sp>
    </p:spTree>
    <p:extLst>
      <p:ext uri="{BB962C8B-B14F-4D97-AF65-F5344CB8AC3E}">
        <p14:creationId xmlns:p14="http://schemas.microsoft.com/office/powerpoint/2010/main" val="1705302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067E4-C9A1-4524-BAA9-B289F10CC42A}"/>
              </a:ext>
            </a:extLst>
          </p:cNvPr>
          <p:cNvSpPr>
            <a:spLocks noGrp="1"/>
          </p:cNvSpPr>
          <p:nvPr>
            <p:ph type="title"/>
          </p:nvPr>
        </p:nvSpPr>
        <p:spPr>
          <a:xfrm>
            <a:off x="5875338" y="1889761"/>
            <a:ext cx="5789612" cy="2092960"/>
          </a:xfrm>
        </p:spPr>
        <p:txBody>
          <a:bodyPr anchor="ctr"/>
          <a:lstStyle/>
          <a:p>
            <a:r>
              <a:rPr lang="en-GB" sz="6600" b="1" dirty="0"/>
              <a:t>Close</a:t>
            </a:r>
          </a:p>
        </p:txBody>
      </p:sp>
    </p:spTree>
    <p:extLst>
      <p:ext uri="{BB962C8B-B14F-4D97-AF65-F5344CB8AC3E}">
        <p14:creationId xmlns:p14="http://schemas.microsoft.com/office/powerpoint/2010/main" val="79881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4183FF0-3FCA-44C9-BDBA-0790BD808975}"/>
              </a:ext>
            </a:extLst>
          </p:cNvPr>
          <p:cNvSpPr/>
          <p:nvPr/>
        </p:nvSpPr>
        <p:spPr>
          <a:xfrm>
            <a:off x="1859742" y="1567432"/>
            <a:ext cx="7863840" cy="457883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itle 1">
            <a:extLst>
              <a:ext uri="{FF2B5EF4-FFF2-40B4-BE49-F238E27FC236}">
                <a16:creationId xmlns:a16="http://schemas.microsoft.com/office/drawing/2014/main" id="{FBF0B590-0FB9-4BC5-950A-2BBB3EDC80FE}"/>
              </a:ext>
            </a:extLst>
          </p:cNvPr>
          <p:cNvSpPr txBox="1">
            <a:spLocks/>
          </p:cNvSpPr>
          <p:nvPr/>
        </p:nvSpPr>
        <p:spPr>
          <a:xfrm>
            <a:off x="1057275" y="629734"/>
            <a:ext cx="9136901" cy="323165"/>
          </a:xfrm>
          <a:prstGeom prst="rect">
            <a:avLst/>
          </a:prstGeom>
        </p:spPr>
        <p:txBody>
          <a:bodyPr wrap="square" lIns="0" tIns="0" rIns="0" bIns="0">
            <a:spAutoFit/>
          </a:bodyPr>
          <a:lstStyle>
            <a:lvl1pPr>
              <a:defRPr sz="11000" b="0" i="0">
                <a:solidFill>
                  <a:schemeClr val="bg1"/>
                </a:solidFill>
                <a:latin typeface="KPMG Extralight"/>
                <a:ea typeface="+mj-ea"/>
                <a:cs typeface="KPMG Extralight"/>
              </a:defRPr>
            </a:lvl1pPr>
          </a:lstStyle>
          <a:p>
            <a:pPr lvl="0">
              <a:defRPr/>
            </a:pPr>
            <a:r>
              <a:rPr lang="en-US" sz="2100" b="1" kern="0" dirty="0">
                <a:solidFill>
                  <a:schemeClr val="bg2"/>
                </a:solidFill>
                <a:latin typeface="Arial" panose="020B0604020202020204" pitchFamily="34" charset="0"/>
                <a:cs typeface="Arial" panose="020B0604020202020204" pitchFamily="34" charset="0"/>
              </a:rPr>
              <a:t>Purpose of the London Transformation &amp; Learning Collaborative (LTLC)</a:t>
            </a:r>
          </a:p>
        </p:txBody>
      </p:sp>
      <p:sp>
        <p:nvSpPr>
          <p:cNvPr id="10" name="TextBox 9">
            <a:extLst>
              <a:ext uri="{FF2B5EF4-FFF2-40B4-BE49-F238E27FC236}">
                <a16:creationId xmlns:a16="http://schemas.microsoft.com/office/drawing/2014/main" id="{91F16C37-23AB-4FB2-8E15-B8C652669664}"/>
              </a:ext>
            </a:extLst>
          </p:cNvPr>
          <p:cNvSpPr txBox="1"/>
          <p:nvPr/>
        </p:nvSpPr>
        <p:spPr>
          <a:xfrm>
            <a:off x="2268911" y="1871691"/>
            <a:ext cx="3156664" cy="4185761"/>
          </a:xfrm>
          <a:prstGeom prst="rect">
            <a:avLst/>
          </a:prstGeom>
          <a:noFill/>
          <a:ln>
            <a:noFill/>
          </a:ln>
        </p:spPr>
        <p:txBody>
          <a:bodyPr wrap="square" rtlCol="0">
            <a:spAutoFit/>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Work </a:t>
            </a:r>
            <a:r>
              <a:rPr lang="en-US" sz="1400" b="1" dirty="0">
                <a:latin typeface="Arial" panose="020B0604020202020204" pitchFamily="34" charset="0"/>
                <a:cs typeface="Arial" panose="020B0604020202020204" pitchFamily="34" charset="0"/>
              </a:rPr>
              <a:t>collaboratively</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Share </a:t>
            </a:r>
            <a:r>
              <a:rPr lang="en-US" sz="1400" b="1" dirty="0">
                <a:latin typeface="Arial" panose="020B0604020202020204" pitchFamily="34" charset="0"/>
                <a:cs typeface="Arial" panose="020B0604020202020204" pitchFamily="34" charset="0"/>
              </a:rPr>
              <a:t>best practice </a:t>
            </a:r>
            <a:r>
              <a:rPr lang="en-US" sz="1400" dirty="0">
                <a:latin typeface="Arial" panose="020B0604020202020204" pitchFamily="34" charset="0"/>
                <a:cs typeface="Arial" panose="020B0604020202020204" pitchFamily="34" charset="0"/>
              </a:rPr>
              <a:t>across organisations, systems and the region</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Enable colleagues to be more prepared to work in an expanded critical care as well as in the event of a second surge thereby </a:t>
            </a:r>
            <a:r>
              <a:rPr lang="en-US" sz="1400" b="1" dirty="0">
                <a:latin typeface="Arial" panose="020B0604020202020204" pitchFamily="34" charset="0"/>
                <a:cs typeface="Arial" panose="020B0604020202020204" pitchFamily="34" charset="0"/>
              </a:rPr>
              <a:t>improving staff experience</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Support each other in </a:t>
            </a:r>
            <a:r>
              <a:rPr lang="en-US" sz="1400" b="1" dirty="0">
                <a:latin typeface="Arial" panose="020B0604020202020204" pitchFamily="34" charset="0"/>
                <a:cs typeface="Arial" panose="020B0604020202020204" pitchFamily="34" charset="0"/>
              </a:rPr>
              <a:t>improving patient outcomes</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Providing training content and structure that can be delivered </a:t>
            </a:r>
            <a:r>
              <a:rPr lang="en-GB" sz="1400" b="1" dirty="0">
                <a:latin typeface="Arial" panose="020B0604020202020204" pitchFamily="34" charset="0"/>
                <a:cs typeface="Arial" panose="020B0604020202020204" pitchFamily="34" charset="0"/>
              </a:rPr>
              <a:t>consistently and effectively</a:t>
            </a:r>
            <a:endParaRPr lang="en-US"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kern="0" dirty="0">
              <a:latin typeface="Arial" panose="020B0604020202020204" pitchFamily="34" charset="0"/>
              <a:cs typeface="Arial" panose="020B0604020202020204" pitchFamily="34" charset="0"/>
            </a:endParaRPr>
          </a:p>
        </p:txBody>
      </p:sp>
      <p:pic>
        <p:nvPicPr>
          <p:cNvPr id="5" name="Picture 4" descr="A close up of a map&#10;&#10;Description automatically generated">
            <a:extLst>
              <a:ext uri="{FF2B5EF4-FFF2-40B4-BE49-F238E27FC236}">
                <a16:creationId xmlns:a16="http://schemas.microsoft.com/office/drawing/2014/main" id="{F1105D5A-B9B0-432E-9BD6-055BC4667B95}"/>
              </a:ext>
            </a:extLst>
          </p:cNvPr>
          <p:cNvPicPr>
            <a:picLocks noChangeAspect="1"/>
          </p:cNvPicPr>
          <p:nvPr/>
        </p:nvPicPr>
        <p:blipFill rotWithShape="1">
          <a:blip r:embed="rId3"/>
          <a:srcRect t="13962" b="3585"/>
          <a:stretch/>
        </p:blipFill>
        <p:spPr>
          <a:xfrm>
            <a:off x="5425576" y="1813660"/>
            <a:ext cx="3934695" cy="4196393"/>
          </a:xfrm>
          <a:prstGeom prst="rect">
            <a:avLst/>
          </a:prstGeom>
        </p:spPr>
      </p:pic>
      <p:sp>
        <p:nvSpPr>
          <p:cNvPr id="19" name="Rectangle 18">
            <a:extLst>
              <a:ext uri="{FF2B5EF4-FFF2-40B4-BE49-F238E27FC236}">
                <a16:creationId xmlns:a16="http://schemas.microsoft.com/office/drawing/2014/main" id="{860753C9-77FE-4DC2-9451-8D8DAFEEB5B4}"/>
              </a:ext>
            </a:extLst>
          </p:cNvPr>
          <p:cNvSpPr/>
          <p:nvPr/>
        </p:nvSpPr>
        <p:spPr>
          <a:xfrm>
            <a:off x="1253067" y="1044211"/>
            <a:ext cx="8561955" cy="307777"/>
          </a:xfrm>
          <a:prstGeom prst="rect">
            <a:avLst/>
          </a:prstGeom>
        </p:spPr>
        <p:txBody>
          <a:bodyPr wrap="square">
            <a:spAutoFit/>
          </a:bodyPr>
          <a:lstStyle/>
          <a:p>
            <a:r>
              <a:rPr lang="en-US" sz="1400" dirty="0">
                <a:solidFill>
                  <a:srgbClr val="000000"/>
                </a:solidFill>
                <a:latin typeface="Calibri" panose="020F0502020204030204" pitchFamily="34" charset="0"/>
                <a:ea typeface="Times New Roman" panose="02020603050405020304" pitchFamily="18" charset="0"/>
              </a:rPr>
              <a:t>We want to assist system working and move forward in a way that will support growth and optimise effectiveness.</a:t>
            </a:r>
            <a:endParaRPr lang="en-US" sz="1400" dirty="0"/>
          </a:p>
        </p:txBody>
      </p:sp>
    </p:spTree>
    <p:extLst>
      <p:ext uri="{BB962C8B-B14F-4D97-AF65-F5344CB8AC3E}">
        <p14:creationId xmlns:p14="http://schemas.microsoft.com/office/powerpoint/2010/main" val="170926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EDF29F-6625-FA4E-99C7-DC65EC3A7F2D}"/>
              </a:ext>
            </a:extLst>
          </p:cNvPr>
          <p:cNvSpPr>
            <a:spLocks noGrp="1"/>
          </p:cNvSpPr>
          <p:nvPr>
            <p:ph sz="quarter" idx="10"/>
          </p:nvPr>
        </p:nvSpPr>
        <p:spPr>
          <a:xfrm>
            <a:off x="1057275" y="1632715"/>
            <a:ext cx="10101263" cy="2393691"/>
          </a:xfrm>
        </p:spPr>
        <p:txBody>
          <a:bodyPr/>
          <a:lstStyle/>
          <a:p>
            <a:pPr marL="171450" indent="-171450"/>
            <a:r>
              <a:rPr lang="en-US" sz="1800" dirty="0"/>
              <a:t>To increase the supply and resilience of staffing for critical care across London</a:t>
            </a:r>
          </a:p>
          <a:p>
            <a:pPr marL="171450" indent="-171450"/>
            <a:r>
              <a:rPr lang="en-US" sz="1800" dirty="0"/>
              <a:t>To develop a London plan that seeks to ensure that the NHS workforce is equipped with the skills and capabilities to manage existing demand, potential future spikes in demand as a result of Covid-19 and longer-term permanent expansion of critical care capacity in London</a:t>
            </a:r>
            <a:r>
              <a:rPr lang="en-US" sz="2000" dirty="0"/>
              <a:t>. </a:t>
            </a:r>
          </a:p>
          <a:p>
            <a:pPr marL="0" indent="0">
              <a:buNone/>
            </a:pPr>
            <a:r>
              <a:rPr lang="en-US" sz="1800" b="1" dirty="0">
                <a:solidFill>
                  <a:schemeClr val="bg2"/>
                </a:solidFill>
              </a:rPr>
              <a:t>Primary outcome </a:t>
            </a:r>
          </a:p>
          <a:p>
            <a:r>
              <a:rPr lang="en-US" sz="1800" dirty="0"/>
              <a:t>To cross-skill staff to support the London region to expand ICU capacity with the potential to open more critical care beds in surge</a:t>
            </a:r>
            <a:endParaRPr lang="en-GB" sz="2000" b="1" dirty="0">
              <a:solidFill>
                <a:schemeClr val="bg2"/>
              </a:solidFill>
            </a:endParaRPr>
          </a:p>
        </p:txBody>
      </p:sp>
      <p:sp>
        <p:nvSpPr>
          <p:cNvPr id="3" name="Title 2">
            <a:extLst>
              <a:ext uri="{FF2B5EF4-FFF2-40B4-BE49-F238E27FC236}">
                <a16:creationId xmlns:a16="http://schemas.microsoft.com/office/drawing/2014/main" id="{75ACE1B7-19A3-A444-9D95-CF38EEC2556F}"/>
              </a:ext>
            </a:extLst>
          </p:cNvPr>
          <p:cNvSpPr>
            <a:spLocks noGrp="1"/>
          </p:cNvSpPr>
          <p:nvPr>
            <p:ph type="title"/>
          </p:nvPr>
        </p:nvSpPr>
        <p:spPr>
          <a:xfrm>
            <a:off x="1057274" y="1156142"/>
            <a:ext cx="6567055" cy="611649"/>
          </a:xfrm>
        </p:spPr>
        <p:txBody>
          <a:bodyPr/>
          <a:lstStyle/>
          <a:p>
            <a:r>
              <a:rPr lang="en-US" sz="1800" b="1" dirty="0">
                <a:solidFill>
                  <a:schemeClr val="bg2"/>
                </a:solidFill>
              </a:rPr>
              <a:t>Purpose</a:t>
            </a:r>
          </a:p>
        </p:txBody>
      </p:sp>
      <p:sp>
        <p:nvSpPr>
          <p:cNvPr id="5" name="Title 2">
            <a:extLst>
              <a:ext uri="{FF2B5EF4-FFF2-40B4-BE49-F238E27FC236}">
                <a16:creationId xmlns:a16="http://schemas.microsoft.com/office/drawing/2014/main" id="{6D1968D4-DCAF-314A-B9F2-E51D17A34EE6}"/>
              </a:ext>
            </a:extLst>
          </p:cNvPr>
          <p:cNvSpPr txBox="1">
            <a:spLocks/>
          </p:cNvSpPr>
          <p:nvPr/>
        </p:nvSpPr>
        <p:spPr>
          <a:xfrm>
            <a:off x="1057274" y="4106561"/>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1800" b="1" dirty="0">
                <a:solidFill>
                  <a:schemeClr val="bg2"/>
                </a:solidFill>
              </a:rPr>
              <a:t>Scope</a:t>
            </a:r>
          </a:p>
        </p:txBody>
      </p:sp>
      <p:sp>
        <p:nvSpPr>
          <p:cNvPr id="7" name="Content Placeholder 1">
            <a:extLst>
              <a:ext uri="{FF2B5EF4-FFF2-40B4-BE49-F238E27FC236}">
                <a16:creationId xmlns:a16="http://schemas.microsoft.com/office/drawing/2014/main" id="{C7D60A0F-E1C9-5B42-B15D-C16F37620563}"/>
              </a:ext>
            </a:extLst>
          </p:cNvPr>
          <p:cNvSpPr txBox="1">
            <a:spLocks/>
          </p:cNvSpPr>
          <p:nvPr/>
        </p:nvSpPr>
        <p:spPr>
          <a:xfrm>
            <a:off x="1057274" y="4718210"/>
            <a:ext cx="1010126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Clr>
                <a:schemeClr val="bg2"/>
              </a:buClr>
            </a:pPr>
            <a:r>
              <a:rPr lang="en-US" sz="1800" dirty="0"/>
              <a:t>Develop clinical education transformation capability across the NHS in London: Develop transformation programmes which align to patient need, service model, and workforce models.</a:t>
            </a:r>
          </a:p>
          <a:p>
            <a:pPr marL="171450" indent="-171450">
              <a:buClr>
                <a:schemeClr val="bg2"/>
              </a:buClr>
            </a:pPr>
            <a:r>
              <a:rPr lang="en-US" sz="1800" dirty="0"/>
              <a:t>Co-ordinate design and delivery of training to support London’s response to Covid-19: Establish innovative education delivery models that will support the development of an agile workforce that has the robust capability to deal with a second surge.</a:t>
            </a:r>
          </a:p>
          <a:p>
            <a:pPr marL="171450" indent="-171450"/>
            <a:endParaRPr lang="en-US" sz="1800" dirty="0"/>
          </a:p>
        </p:txBody>
      </p:sp>
      <p:sp>
        <p:nvSpPr>
          <p:cNvPr id="6" name="Title 2">
            <a:extLst>
              <a:ext uri="{FF2B5EF4-FFF2-40B4-BE49-F238E27FC236}">
                <a16:creationId xmlns:a16="http://schemas.microsoft.com/office/drawing/2014/main" id="{FEA0BC0B-FC9C-4BEB-8E6D-403750315839}"/>
              </a:ext>
            </a:extLst>
          </p:cNvPr>
          <p:cNvSpPr txBox="1">
            <a:spLocks/>
          </p:cNvSpPr>
          <p:nvPr/>
        </p:nvSpPr>
        <p:spPr>
          <a:xfrm>
            <a:off x="1057274" y="635086"/>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2400" b="1" dirty="0">
                <a:solidFill>
                  <a:schemeClr val="bg2"/>
                </a:solidFill>
              </a:rPr>
              <a:t>About the LTLC </a:t>
            </a:r>
            <a:r>
              <a:rPr lang="en-US" sz="2400" b="1" dirty="0" err="1">
                <a:solidFill>
                  <a:schemeClr val="bg2"/>
                </a:solidFill>
              </a:rPr>
              <a:t>Programme</a:t>
            </a:r>
            <a:r>
              <a:rPr lang="en-US" sz="2400" b="1" dirty="0">
                <a:solidFill>
                  <a:schemeClr val="bg2"/>
                </a:solidFill>
              </a:rPr>
              <a:t>:</a:t>
            </a:r>
          </a:p>
        </p:txBody>
      </p:sp>
    </p:spTree>
    <p:extLst>
      <p:ext uri="{BB962C8B-B14F-4D97-AF65-F5344CB8AC3E}">
        <p14:creationId xmlns:p14="http://schemas.microsoft.com/office/powerpoint/2010/main" val="399585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E5FCCB7-39FC-48C1-AA5E-134DC34D17F2}"/>
              </a:ext>
            </a:extLst>
          </p:cNvPr>
          <p:cNvSpPr>
            <a:spLocks noGrp="1"/>
          </p:cNvSpPr>
          <p:nvPr>
            <p:ph sz="quarter" idx="10"/>
          </p:nvPr>
        </p:nvSpPr>
        <p:spPr/>
        <p:txBody>
          <a:bodyPr/>
          <a:lstStyle/>
          <a:p>
            <a:pPr marL="0" indent="0">
              <a:spcBef>
                <a:spcPts val="0"/>
              </a:spcBef>
              <a:spcAft>
                <a:spcPts val="1200"/>
              </a:spcAft>
              <a:buNone/>
            </a:pPr>
            <a:r>
              <a:rPr lang="en-GB" sz="2000" b="1" dirty="0">
                <a:solidFill>
                  <a:schemeClr val="accent1"/>
                </a:solidFill>
              </a:rPr>
              <a:t>Aim: </a:t>
            </a:r>
            <a:r>
              <a:rPr lang="en-GB" sz="2000" dirty="0"/>
              <a:t>Explore education experiences of those who worked in ICUs across London during the COVID pandemic; both those who worked in ICU and those who were redeployed to ICU</a:t>
            </a:r>
            <a:endParaRPr lang="en-GB" sz="2000" b="1" dirty="0">
              <a:solidFill>
                <a:schemeClr val="accent1"/>
              </a:solidFill>
            </a:endParaRPr>
          </a:p>
          <a:p>
            <a:pPr marL="0" indent="0">
              <a:spcBef>
                <a:spcPts val="0"/>
              </a:spcBef>
              <a:spcAft>
                <a:spcPts val="1200"/>
              </a:spcAft>
              <a:buNone/>
            </a:pPr>
            <a:r>
              <a:rPr lang="en-GB" sz="2000" b="1" dirty="0">
                <a:solidFill>
                  <a:schemeClr val="accent1"/>
                </a:solidFill>
              </a:rPr>
              <a:t>Research Questions: </a:t>
            </a:r>
          </a:p>
          <a:p>
            <a:pPr marL="0" indent="0">
              <a:spcBef>
                <a:spcPts val="0"/>
              </a:spcBef>
              <a:spcAft>
                <a:spcPts val="1200"/>
              </a:spcAft>
              <a:buNone/>
            </a:pPr>
            <a:endParaRPr lang="en-GB" sz="2000" dirty="0"/>
          </a:p>
        </p:txBody>
      </p:sp>
      <p:sp>
        <p:nvSpPr>
          <p:cNvPr id="10" name="Title 9">
            <a:extLst>
              <a:ext uri="{FF2B5EF4-FFF2-40B4-BE49-F238E27FC236}">
                <a16:creationId xmlns:a16="http://schemas.microsoft.com/office/drawing/2014/main" id="{29930E10-1FD9-4C23-A3F5-83C491DB4849}"/>
              </a:ext>
            </a:extLst>
          </p:cNvPr>
          <p:cNvSpPr>
            <a:spLocks noGrp="1"/>
          </p:cNvSpPr>
          <p:nvPr>
            <p:ph type="title"/>
          </p:nvPr>
        </p:nvSpPr>
        <p:spPr/>
        <p:txBody>
          <a:bodyPr/>
          <a:lstStyle/>
          <a:p>
            <a:r>
              <a:rPr lang="en-GB" b="1" dirty="0"/>
              <a:t>Survey Aims and Research Questions</a:t>
            </a:r>
          </a:p>
        </p:txBody>
      </p:sp>
      <p:sp>
        <p:nvSpPr>
          <p:cNvPr id="4" name="TextBox 3">
            <a:extLst>
              <a:ext uri="{FF2B5EF4-FFF2-40B4-BE49-F238E27FC236}">
                <a16:creationId xmlns:a16="http://schemas.microsoft.com/office/drawing/2014/main" id="{0784A71E-979E-4D0E-8CCB-4630A36C8136}"/>
              </a:ext>
            </a:extLst>
          </p:cNvPr>
          <p:cNvSpPr txBox="1"/>
          <p:nvPr/>
        </p:nvSpPr>
        <p:spPr>
          <a:xfrm>
            <a:off x="603113" y="2475077"/>
            <a:ext cx="3240000" cy="3382634"/>
          </a:xfrm>
          <a:prstGeom prst="rect">
            <a:avLst/>
          </a:prstGeom>
          <a:solidFill>
            <a:schemeClr val="tx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delivering education</a:t>
            </a:r>
          </a:p>
          <a:p>
            <a:endParaRPr lang="en-US" sz="9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successes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challenges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professional groups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 Support needed for a second surge</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Would collaborating with other ICUs help? </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and IT systems used</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9EA127-3219-4D28-BACF-1D763D9FA46B}"/>
              </a:ext>
            </a:extLst>
          </p:cNvPr>
          <p:cNvSpPr txBox="1"/>
          <p:nvPr/>
        </p:nvSpPr>
        <p:spPr>
          <a:xfrm>
            <a:off x="4513787" y="2459688"/>
            <a:ext cx="3240000" cy="3398023"/>
          </a:xfrm>
          <a:prstGeom prst="rect">
            <a:avLst/>
          </a:prstGeom>
          <a:solidFill>
            <a:schemeClr val="accent1"/>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receiving education</a:t>
            </a:r>
          </a:p>
          <a:p>
            <a:r>
              <a:rPr lang="en-US" b="1" dirty="0">
                <a:solidFill>
                  <a:schemeClr val="bg1"/>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Elements of preparation that were missing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666ED7-EF9A-434D-B536-75F82FC59530}"/>
              </a:ext>
            </a:extLst>
          </p:cNvPr>
          <p:cNvSpPr txBox="1"/>
          <p:nvPr/>
        </p:nvSpPr>
        <p:spPr>
          <a:xfrm>
            <a:off x="8424460" y="2475077"/>
            <a:ext cx="3240000" cy="3382634"/>
          </a:xfrm>
          <a:prstGeom prst="rect">
            <a:avLst/>
          </a:prstGeom>
          <a:solidFill>
            <a:schemeClr val="accent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Non-ICU/Redeployed staff</a:t>
            </a:r>
          </a:p>
          <a:p>
            <a:endParaRPr lang="en-US" sz="9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 </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that was missing</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things learnt (how and from who)</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Steepest learning curve (how it was overcome)</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used</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Advice to a colleague going to work in ICU</a:t>
            </a:r>
          </a:p>
        </p:txBody>
      </p:sp>
      <p:sp>
        <p:nvSpPr>
          <p:cNvPr id="7" name="TextBox 6">
            <a:extLst>
              <a:ext uri="{FF2B5EF4-FFF2-40B4-BE49-F238E27FC236}">
                <a16:creationId xmlns:a16="http://schemas.microsoft.com/office/drawing/2014/main" id="{97F519F5-7E52-4427-BFE0-0CB421E68BCF}"/>
              </a:ext>
            </a:extLst>
          </p:cNvPr>
          <p:cNvSpPr txBox="1"/>
          <p:nvPr/>
        </p:nvSpPr>
        <p:spPr>
          <a:xfrm>
            <a:off x="1190579"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179</a:t>
            </a:r>
            <a:r>
              <a:rPr lang="en-US" dirty="0">
                <a:latin typeface="Arial" panose="020B0604020202020204" pitchFamily="34" charset="0"/>
                <a:cs typeface="Arial" panose="020B0604020202020204" pitchFamily="34" charset="0"/>
              </a:rPr>
              <a:t> responses</a:t>
            </a:r>
          </a:p>
        </p:txBody>
      </p:sp>
      <p:sp>
        <p:nvSpPr>
          <p:cNvPr id="8" name="TextBox 7">
            <a:extLst>
              <a:ext uri="{FF2B5EF4-FFF2-40B4-BE49-F238E27FC236}">
                <a16:creationId xmlns:a16="http://schemas.microsoft.com/office/drawing/2014/main" id="{A026EE6A-21D7-48B4-BFE9-6AA3340DF006}"/>
              </a:ext>
            </a:extLst>
          </p:cNvPr>
          <p:cNvSpPr txBox="1"/>
          <p:nvPr/>
        </p:nvSpPr>
        <p:spPr>
          <a:xfrm>
            <a:off x="5139283"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138</a:t>
            </a:r>
            <a:r>
              <a:rPr lang="en-US" dirty="0">
                <a:latin typeface="Arial" panose="020B0604020202020204" pitchFamily="34" charset="0"/>
                <a:cs typeface="Arial" panose="020B0604020202020204" pitchFamily="34" charset="0"/>
              </a:rPr>
              <a:t> responses</a:t>
            </a:r>
          </a:p>
        </p:txBody>
      </p:sp>
      <p:sp>
        <p:nvSpPr>
          <p:cNvPr id="9" name="TextBox 8">
            <a:extLst>
              <a:ext uri="{FF2B5EF4-FFF2-40B4-BE49-F238E27FC236}">
                <a16:creationId xmlns:a16="http://schemas.microsoft.com/office/drawing/2014/main" id="{BFE98A5C-64C7-4058-B4ED-C694E224FA39}"/>
              </a:ext>
            </a:extLst>
          </p:cNvPr>
          <p:cNvSpPr txBox="1"/>
          <p:nvPr/>
        </p:nvSpPr>
        <p:spPr>
          <a:xfrm>
            <a:off x="9087987"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616</a:t>
            </a:r>
            <a:r>
              <a:rPr lang="en-US" dirty="0">
                <a:latin typeface="Arial" panose="020B0604020202020204" pitchFamily="34" charset="0"/>
                <a:cs typeface="Arial" panose="020B0604020202020204" pitchFamily="34" charset="0"/>
              </a:rPr>
              <a:t> responses</a:t>
            </a:r>
          </a:p>
        </p:txBody>
      </p:sp>
      <p:sp>
        <p:nvSpPr>
          <p:cNvPr id="2" name="Oval 1">
            <a:extLst>
              <a:ext uri="{FF2B5EF4-FFF2-40B4-BE49-F238E27FC236}">
                <a16:creationId xmlns:a16="http://schemas.microsoft.com/office/drawing/2014/main" id="{AC00C6EF-2524-4D2D-B1C4-C422D7C443D3}"/>
              </a:ext>
            </a:extLst>
          </p:cNvPr>
          <p:cNvSpPr/>
          <p:nvPr/>
        </p:nvSpPr>
        <p:spPr>
          <a:xfrm>
            <a:off x="340175" y="2341429"/>
            <a:ext cx="399600" cy="400050"/>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2" name="Oval 11">
            <a:extLst>
              <a:ext uri="{FF2B5EF4-FFF2-40B4-BE49-F238E27FC236}">
                <a16:creationId xmlns:a16="http://schemas.microsoft.com/office/drawing/2014/main" id="{7BA0BD00-9A5A-4048-AF11-2D52BFCE5C6D}"/>
              </a:ext>
            </a:extLst>
          </p:cNvPr>
          <p:cNvSpPr/>
          <p:nvPr/>
        </p:nvSpPr>
        <p:spPr>
          <a:xfrm>
            <a:off x="4266360" y="2341429"/>
            <a:ext cx="399600" cy="40005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3" name="Oval 12">
            <a:extLst>
              <a:ext uri="{FF2B5EF4-FFF2-40B4-BE49-F238E27FC236}">
                <a16:creationId xmlns:a16="http://schemas.microsoft.com/office/drawing/2014/main" id="{D6134922-A832-47A2-8168-0842C4BE484D}"/>
              </a:ext>
            </a:extLst>
          </p:cNvPr>
          <p:cNvSpPr/>
          <p:nvPr/>
        </p:nvSpPr>
        <p:spPr>
          <a:xfrm>
            <a:off x="8179742" y="2341429"/>
            <a:ext cx="399600" cy="40005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4" name="TextBox 13">
            <a:extLst>
              <a:ext uri="{FF2B5EF4-FFF2-40B4-BE49-F238E27FC236}">
                <a16:creationId xmlns:a16="http://schemas.microsoft.com/office/drawing/2014/main" id="{EBBDA677-7CFB-469E-9108-3E2206DDD57B}"/>
              </a:ext>
            </a:extLst>
          </p:cNvPr>
          <p:cNvSpPr txBox="1"/>
          <p:nvPr/>
        </p:nvSpPr>
        <p:spPr>
          <a:xfrm>
            <a:off x="4139309" y="6401588"/>
            <a:ext cx="3913382" cy="369332"/>
          </a:xfrm>
          <a:prstGeom prst="rect">
            <a:avLst/>
          </a:prstGeom>
          <a:solidFill>
            <a:schemeClr val="accent3">
              <a:lumMod val="20000"/>
              <a:lumOff val="80000"/>
            </a:schemeClr>
          </a:solidFill>
          <a:ln w="28575">
            <a:solidFill>
              <a:srgbClr val="FFC000"/>
            </a:solidFill>
          </a:ln>
        </p:spPr>
        <p:txBody>
          <a:bodyPr wrap="square" rtlCol="0">
            <a:spAutoFit/>
          </a:bodyPr>
          <a:lstStyle/>
          <a:p>
            <a:pPr algn="ctr"/>
            <a:r>
              <a:rPr lang="en-US" b="1" dirty="0">
                <a:latin typeface="Arial" panose="020B0604020202020204" pitchFamily="34" charset="0"/>
                <a:cs typeface="Arial" panose="020B0604020202020204" pitchFamily="34" charset="0"/>
              </a:rPr>
              <a:t>Total = 933 responses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8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479229" y="1748628"/>
            <a:ext cx="11137408" cy="7027072"/>
          </a:xfrm>
        </p:spPr>
        <p:txBody>
          <a:bodyPr/>
          <a:lstStyle/>
          <a:p>
            <a:r>
              <a:rPr lang="en-GB" b="1" dirty="0"/>
              <a:t>Survey Results: </a:t>
            </a:r>
            <a:r>
              <a:rPr lang="en-GB" dirty="0"/>
              <a:t>Reponses from </a:t>
            </a:r>
            <a:r>
              <a:rPr lang="en-US" sz="3600" dirty="0">
                <a:solidFill>
                  <a:schemeClr val="accent3"/>
                </a:solidFill>
              </a:rPr>
              <a:t>Speech and Language Therapists</a:t>
            </a:r>
            <a:r>
              <a:rPr lang="en-US" sz="3600" dirty="0"/>
              <a:t> that were redeployed to ICU during the pandemic</a:t>
            </a:r>
            <a:br>
              <a:rPr lang="en-US" sz="3600" dirty="0"/>
            </a:br>
            <a:br>
              <a:rPr lang="en-US" sz="3600" dirty="0"/>
            </a:br>
            <a:r>
              <a:rPr lang="en-US" sz="3600" dirty="0"/>
              <a:t>		</a:t>
            </a:r>
            <a:br>
              <a:rPr lang="en-US" sz="3600" dirty="0"/>
            </a:br>
            <a:br>
              <a:rPr lang="en-US" sz="3600" dirty="0"/>
            </a:br>
            <a:br>
              <a:rPr lang="en-US" sz="3600" dirty="0"/>
            </a:br>
            <a:br>
              <a:rPr lang="en-US" sz="3600" dirty="0"/>
            </a:br>
            <a:r>
              <a:rPr lang="en-US" sz="1600" dirty="0">
                <a:solidFill>
                  <a:schemeClr val="tx1"/>
                </a:solidFill>
              </a:rPr>
              <a:t>*Resources that were suggested in the survey responses are being collated separately and are not discussed in this summary</a:t>
            </a:r>
            <a:endParaRPr lang="en-GB" sz="1600" dirty="0">
              <a:solidFill>
                <a:schemeClr val="tx1"/>
              </a:solidFill>
            </a:endParaRPr>
          </a:p>
        </p:txBody>
      </p:sp>
      <p:sp>
        <p:nvSpPr>
          <p:cNvPr id="2" name="TextBox 1">
            <a:extLst>
              <a:ext uri="{FF2B5EF4-FFF2-40B4-BE49-F238E27FC236}">
                <a16:creationId xmlns:a16="http://schemas.microsoft.com/office/drawing/2014/main" id="{50817FAF-CC22-E94D-AD53-2F10F9FB53B5}"/>
              </a:ext>
            </a:extLst>
          </p:cNvPr>
          <p:cNvSpPr txBox="1"/>
          <p:nvPr/>
        </p:nvSpPr>
        <p:spPr>
          <a:xfrm>
            <a:off x="3378244" y="3733801"/>
            <a:ext cx="4315968" cy="655319"/>
          </a:xfrm>
          <a:prstGeom prst="rect">
            <a:avLst/>
          </a:prstGeom>
          <a:ln>
            <a:solidFill>
              <a:schemeClr val="tx2"/>
            </a:solidFill>
          </a:ln>
        </p:spPr>
        <p:txBody>
          <a:bodyPr wrap="square" rtlCol="0">
            <a:spAutoFit/>
          </a:bodyPr>
          <a:lstStyle/>
          <a:p>
            <a:r>
              <a:rPr lang="en-US" sz="3600" dirty="0"/>
              <a:t>Total = 28 Responses</a:t>
            </a:r>
          </a:p>
        </p:txBody>
      </p:sp>
    </p:spTree>
    <p:extLst>
      <p:ext uri="{BB962C8B-B14F-4D97-AF65-F5344CB8AC3E}">
        <p14:creationId xmlns:p14="http://schemas.microsoft.com/office/powerpoint/2010/main" val="214229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797678A-15AB-EE45-BC35-500A2AA6D00A}"/>
              </a:ext>
            </a:extLst>
          </p:cNvPr>
          <p:cNvGraphicFramePr>
            <a:graphicFrameLocks noGrp="1"/>
          </p:cNvGraphicFramePr>
          <p:nvPr>
            <p:ph sz="quarter" idx="10"/>
            <p:extLst>
              <p:ext uri="{D42A27DB-BD31-4B8C-83A1-F6EECF244321}">
                <p14:modId xmlns:p14="http://schemas.microsoft.com/office/powerpoint/2010/main" val="1176948649"/>
              </p:ext>
            </p:extLst>
          </p:nvPr>
        </p:nvGraphicFramePr>
        <p:xfrm>
          <a:off x="582767" y="2057742"/>
          <a:ext cx="3803726" cy="2640044"/>
        </p:xfrm>
        <a:graphic>
          <a:graphicData uri="http://schemas.openxmlformats.org/drawingml/2006/table">
            <a:tbl>
              <a:tblPr firstRow="1" bandRow="1">
                <a:tableStyleId>{5C22544A-7EE6-4342-B048-85BDC9FD1C3A}</a:tableStyleId>
              </a:tblPr>
              <a:tblGrid>
                <a:gridCol w="3173918">
                  <a:extLst>
                    <a:ext uri="{9D8B030D-6E8A-4147-A177-3AD203B41FA5}">
                      <a16:colId xmlns:a16="http://schemas.microsoft.com/office/drawing/2014/main" val="2897387235"/>
                    </a:ext>
                  </a:extLst>
                </a:gridCol>
                <a:gridCol w="629808">
                  <a:extLst>
                    <a:ext uri="{9D8B030D-6E8A-4147-A177-3AD203B41FA5}">
                      <a16:colId xmlns:a16="http://schemas.microsoft.com/office/drawing/2014/main" val="2798838300"/>
                    </a:ext>
                  </a:extLst>
                </a:gridCol>
              </a:tblGrid>
              <a:tr h="350105">
                <a:tc>
                  <a:txBody>
                    <a:bodyPr/>
                    <a:lstStyle/>
                    <a:p>
                      <a:r>
                        <a:rPr lang="en-US" dirty="0"/>
                        <a:t>Normal Area of Work</a:t>
                      </a:r>
                    </a:p>
                  </a:txBody>
                  <a:tcPr/>
                </a:tc>
                <a:tc>
                  <a:txBody>
                    <a:bodyPr/>
                    <a:lstStyle/>
                    <a:p>
                      <a:r>
                        <a:rPr lang="en-US" dirty="0"/>
                        <a:t>No.</a:t>
                      </a:r>
                    </a:p>
                  </a:txBody>
                  <a:tcPr/>
                </a:tc>
                <a:extLst>
                  <a:ext uri="{0D108BD9-81ED-4DB2-BD59-A6C34878D82A}">
                    <a16:rowId xmlns:a16="http://schemas.microsoft.com/office/drawing/2014/main" val="3296425166"/>
                  </a:ext>
                </a:extLst>
              </a:tr>
              <a:tr h="362680">
                <a:tc>
                  <a:txBody>
                    <a:bodyPr/>
                    <a:lstStyle/>
                    <a:p>
                      <a:pPr algn="l" rtl="0" fontAlgn="b"/>
                      <a:r>
                        <a:rPr lang="en-GB" sz="2112" kern="1200" dirty="0">
                          <a:solidFill>
                            <a:schemeClr val="dk1"/>
                          </a:solidFill>
                          <a:latin typeface="+mn-lt"/>
                          <a:ea typeface="+mn-ea"/>
                          <a:cs typeface="+mn-cs"/>
                        </a:rPr>
                        <a:t>Community Paediatrics</a:t>
                      </a:r>
                    </a:p>
                  </a:txBody>
                  <a:tcPr marL="9525" marR="9525" marT="9525" marB="0" anchor="b"/>
                </a:tc>
                <a:tc>
                  <a:txBody>
                    <a:bodyPr/>
                    <a:lstStyle/>
                    <a:p>
                      <a:pPr algn="ctr" rtl="0" fontAlgn="b"/>
                      <a:r>
                        <a:rPr lang="en-GB" sz="2112" kern="1200" dirty="0">
                          <a:solidFill>
                            <a:schemeClr val="dk1"/>
                          </a:solidFill>
                          <a:latin typeface="+mn-lt"/>
                          <a:ea typeface="+mn-ea"/>
                          <a:cs typeface="+mn-cs"/>
                        </a:rPr>
                        <a:t>14</a:t>
                      </a:r>
                    </a:p>
                  </a:txBody>
                  <a:tcPr marL="9525" marR="9525" marT="9525" marB="0" anchor="b"/>
                </a:tc>
                <a:extLst>
                  <a:ext uri="{0D108BD9-81ED-4DB2-BD59-A6C34878D82A}">
                    <a16:rowId xmlns:a16="http://schemas.microsoft.com/office/drawing/2014/main" val="840369322"/>
                  </a:ext>
                </a:extLst>
              </a:tr>
              <a:tr h="362680">
                <a:tc>
                  <a:txBody>
                    <a:bodyPr/>
                    <a:lstStyle/>
                    <a:p>
                      <a:pPr algn="l" rtl="0" fontAlgn="b"/>
                      <a:r>
                        <a:rPr lang="en-GB" sz="2112" kern="1200">
                          <a:solidFill>
                            <a:schemeClr val="dk1"/>
                          </a:solidFill>
                          <a:latin typeface="+mn-lt"/>
                          <a:ea typeface="+mn-ea"/>
                          <a:cs typeface="+mn-cs"/>
                        </a:rPr>
                        <a:t>Inpatients</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1590282345"/>
                  </a:ext>
                </a:extLst>
              </a:tr>
              <a:tr h="362680">
                <a:tc>
                  <a:txBody>
                    <a:bodyPr/>
                    <a:lstStyle/>
                    <a:p>
                      <a:pPr algn="l" rtl="0" fontAlgn="b"/>
                      <a:r>
                        <a:rPr lang="en-GB" sz="2112" kern="1200">
                          <a:solidFill>
                            <a:schemeClr val="dk1"/>
                          </a:solidFill>
                          <a:latin typeface="+mn-lt"/>
                          <a:ea typeface="+mn-ea"/>
                          <a:cs typeface="+mn-cs"/>
                        </a:rPr>
                        <a:t>Community</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241695967"/>
                  </a:ext>
                </a:extLst>
              </a:tr>
              <a:tr h="362680">
                <a:tc>
                  <a:txBody>
                    <a:bodyPr/>
                    <a:lstStyle/>
                    <a:p>
                      <a:pPr algn="l" rtl="0" fontAlgn="b"/>
                      <a:r>
                        <a:rPr lang="en-GB" sz="2112" kern="1200">
                          <a:solidFill>
                            <a:schemeClr val="dk1"/>
                          </a:solidFill>
                          <a:latin typeface="+mn-lt"/>
                          <a:ea typeface="+mn-ea"/>
                          <a:cs typeface="+mn-cs"/>
                        </a:rPr>
                        <a:t>Mental Health</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314805995"/>
                  </a:ext>
                </a:extLst>
              </a:tr>
              <a:tr h="362680">
                <a:tc>
                  <a:txBody>
                    <a:bodyPr/>
                    <a:lstStyle/>
                    <a:p>
                      <a:pPr algn="l" rtl="0" fontAlgn="b"/>
                      <a:r>
                        <a:rPr lang="en-GB" sz="2112" kern="1200">
                          <a:solidFill>
                            <a:schemeClr val="dk1"/>
                          </a:solidFill>
                          <a:latin typeface="+mn-lt"/>
                          <a:ea typeface="+mn-ea"/>
                          <a:cs typeface="+mn-cs"/>
                        </a:rPr>
                        <a:t>Outpatients</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2636965816"/>
                  </a:ext>
                </a:extLst>
              </a:tr>
              <a:tr h="362680">
                <a:tc>
                  <a:txBody>
                    <a:bodyPr/>
                    <a:lstStyle/>
                    <a:p>
                      <a:r>
                        <a:rPr lang="en-US" b="1" dirty="0"/>
                        <a:t>TOTAL</a:t>
                      </a:r>
                    </a:p>
                  </a:txBody>
                  <a:tcPr/>
                </a:tc>
                <a:tc>
                  <a:txBody>
                    <a:bodyPr/>
                    <a:lstStyle/>
                    <a:p>
                      <a:pPr algn="ctr"/>
                      <a:r>
                        <a:rPr lang="en-US" b="1" dirty="0"/>
                        <a:t>28</a:t>
                      </a:r>
                    </a:p>
                  </a:txBody>
                  <a:tcPr/>
                </a:tc>
                <a:extLst>
                  <a:ext uri="{0D108BD9-81ED-4DB2-BD59-A6C34878D82A}">
                    <a16:rowId xmlns:a16="http://schemas.microsoft.com/office/drawing/2014/main" val="1259578713"/>
                  </a:ext>
                </a:extLst>
              </a:tr>
            </a:tbl>
          </a:graphicData>
        </a:graphic>
      </p:graphicFrame>
      <p:sp>
        <p:nvSpPr>
          <p:cNvPr id="5" name="Title 3">
            <a:extLst>
              <a:ext uri="{FF2B5EF4-FFF2-40B4-BE49-F238E27FC236}">
                <a16:creationId xmlns:a16="http://schemas.microsoft.com/office/drawing/2014/main" id="{30169027-F5DB-6949-A8CC-4203D7353DC2}"/>
              </a:ext>
            </a:extLst>
          </p:cNvPr>
          <p:cNvSpPr>
            <a:spLocks noGrp="1"/>
          </p:cNvSpPr>
          <p:nvPr>
            <p:ph type="title"/>
          </p:nvPr>
        </p:nvSpPr>
        <p:spPr>
          <a:xfrm>
            <a:off x="527052" y="548646"/>
            <a:ext cx="11137408" cy="611649"/>
          </a:xfrm>
        </p:spPr>
        <p:txBody>
          <a:bodyPr>
            <a:normAutofit fontScale="90000"/>
          </a:bodyPr>
          <a:lstStyle/>
          <a:p>
            <a:r>
              <a:rPr lang="en-US" sz="3200" b="1" dirty="0"/>
              <a:t>Redeployed Speech and Language Therapists:</a:t>
            </a:r>
            <a:br>
              <a:rPr lang="en-US" sz="3200" b="1" dirty="0"/>
            </a:br>
            <a:r>
              <a:rPr lang="en-US" sz="3200" b="1" dirty="0"/>
              <a:t> Area and Location </a:t>
            </a:r>
            <a:br>
              <a:rPr lang="en-US" sz="3200" b="1" dirty="0"/>
            </a:br>
            <a:endParaRPr lang="en-GB" sz="3200" dirty="0"/>
          </a:p>
        </p:txBody>
      </p:sp>
      <p:graphicFrame>
        <p:nvGraphicFramePr>
          <p:cNvPr id="13" name="Chart 12">
            <a:extLst>
              <a:ext uri="{FF2B5EF4-FFF2-40B4-BE49-F238E27FC236}">
                <a16:creationId xmlns:a16="http://schemas.microsoft.com/office/drawing/2014/main" id="{5A912964-17EF-CF4F-A1F7-58A971BAB9EC}"/>
              </a:ext>
            </a:extLst>
          </p:cNvPr>
          <p:cNvGraphicFramePr/>
          <p:nvPr>
            <p:extLst>
              <p:ext uri="{D42A27DB-BD31-4B8C-83A1-F6EECF244321}">
                <p14:modId xmlns:p14="http://schemas.microsoft.com/office/powerpoint/2010/main" val="1793311197"/>
              </p:ext>
            </p:extLst>
          </p:nvPr>
        </p:nvGraphicFramePr>
        <p:xfrm>
          <a:off x="6875746" y="753652"/>
          <a:ext cx="4348170" cy="57933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B7651875-5E0F-D145-8CC0-44A755E3D9FB}"/>
              </a:ext>
            </a:extLst>
          </p:cNvPr>
          <p:cNvSpPr txBox="1"/>
          <p:nvPr/>
        </p:nvSpPr>
        <p:spPr>
          <a:xfrm>
            <a:off x="8709032" y="5076675"/>
            <a:ext cx="681597" cy="592470"/>
          </a:xfrm>
          <a:prstGeom prst="rect">
            <a:avLst/>
          </a:prstGeom>
        </p:spPr>
        <p:txBody>
          <a:bodyPr wrap="none" rtlCol="0">
            <a:spAutoFit/>
          </a:bodyPr>
          <a:lstStyle/>
          <a:p>
            <a:pPr algn="l"/>
            <a:r>
              <a:rPr lang="en-US" sz="1625" dirty="0">
                <a:solidFill>
                  <a:schemeClr val="bg1"/>
                </a:solidFill>
              </a:rPr>
              <a:t>North</a:t>
            </a:r>
          </a:p>
          <a:p>
            <a:pPr algn="l"/>
            <a:r>
              <a:rPr lang="en-US" sz="1625" dirty="0">
                <a:solidFill>
                  <a:schemeClr val="bg1"/>
                </a:solidFill>
              </a:rPr>
              <a:t>East</a:t>
            </a:r>
          </a:p>
        </p:txBody>
      </p:sp>
      <p:sp>
        <p:nvSpPr>
          <p:cNvPr id="9" name="TextBox 8">
            <a:extLst>
              <a:ext uri="{FF2B5EF4-FFF2-40B4-BE49-F238E27FC236}">
                <a16:creationId xmlns:a16="http://schemas.microsoft.com/office/drawing/2014/main" id="{59A639E8-7BE3-FA4D-B031-C131F91EA38E}"/>
              </a:ext>
            </a:extLst>
          </p:cNvPr>
          <p:cNvSpPr txBox="1"/>
          <p:nvPr/>
        </p:nvSpPr>
        <p:spPr>
          <a:xfrm>
            <a:off x="7635661" y="4697786"/>
            <a:ext cx="751981" cy="409367"/>
          </a:xfrm>
          <a:prstGeom prst="rect">
            <a:avLst/>
          </a:prstGeom>
        </p:spPr>
        <p:txBody>
          <a:bodyPr wrap="none" rtlCol="0">
            <a:spAutoFit/>
          </a:bodyPr>
          <a:lstStyle/>
          <a:p>
            <a:pPr algn="l"/>
            <a:r>
              <a:rPr lang="en-US" sz="1625" dirty="0">
                <a:solidFill>
                  <a:schemeClr val="bg1"/>
                </a:solidFill>
              </a:rPr>
              <a:t>North West</a:t>
            </a:r>
          </a:p>
        </p:txBody>
      </p:sp>
      <p:sp>
        <p:nvSpPr>
          <p:cNvPr id="10" name="TextBox 9">
            <a:extLst>
              <a:ext uri="{FF2B5EF4-FFF2-40B4-BE49-F238E27FC236}">
                <a16:creationId xmlns:a16="http://schemas.microsoft.com/office/drawing/2014/main" id="{7DC71627-03A9-144E-B0F0-6B9F6B15FE94}"/>
              </a:ext>
            </a:extLst>
          </p:cNvPr>
          <p:cNvSpPr txBox="1"/>
          <p:nvPr/>
        </p:nvSpPr>
        <p:spPr>
          <a:xfrm>
            <a:off x="9805061" y="4105316"/>
            <a:ext cx="721475" cy="592470"/>
          </a:xfrm>
          <a:prstGeom prst="rect">
            <a:avLst/>
          </a:prstGeom>
        </p:spPr>
        <p:txBody>
          <a:bodyPr wrap="square" rtlCol="0">
            <a:spAutoFit/>
          </a:bodyPr>
          <a:lstStyle/>
          <a:p>
            <a:pPr algn="l"/>
            <a:r>
              <a:rPr lang="en-US" sz="1625" dirty="0">
                <a:solidFill>
                  <a:schemeClr val="bg1"/>
                </a:solidFill>
              </a:rPr>
              <a:t>South East</a:t>
            </a:r>
          </a:p>
        </p:txBody>
      </p:sp>
      <p:sp>
        <p:nvSpPr>
          <p:cNvPr id="11" name="TextBox 10">
            <a:extLst>
              <a:ext uri="{FF2B5EF4-FFF2-40B4-BE49-F238E27FC236}">
                <a16:creationId xmlns:a16="http://schemas.microsoft.com/office/drawing/2014/main" id="{8F135B9A-B739-3042-859D-DC882D0582FB}"/>
              </a:ext>
            </a:extLst>
          </p:cNvPr>
          <p:cNvSpPr txBox="1"/>
          <p:nvPr/>
        </p:nvSpPr>
        <p:spPr>
          <a:xfrm>
            <a:off x="9676145" y="2629966"/>
            <a:ext cx="979308" cy="592470"/>
          </a:xfrm>
          <a:prstGeom prst="rect">
            <a:avLst/>
          </a:prstGeom>
        </p:spPr>
        <p:txBody>
          <a:bodyPr wrap="square" rtlCol="0">
            <a:spAutoFit/>
          </a:bodyPr>
          <a:lstStyle/>
          <a:p>
            <a:pPr algn="l"/>
            <a:r>
              <a:rPr lang="en-US" sz="1625" dirty="0">
                <a:solidFill>
                  <a:schemeClr val="bg1"/>
                </a:solidFill>
              </a:rPr>
              <a:t>South</a:t>
            </a:r>
          </a:p>
          <a:p>
            <a:pPr algn="l"/>
            <a:r>
              <a:rPr lang="en-US" sz="1625" dirty="0">
                <a:solidFill>
                  <a:schemeClr val="bg1"/>
                </a:solidFill>
              </a:rPr>
              <a:t> West </a:t>
            </a:r>
          </a:p>
        </p:txBody>
      </p:sp>
      <p:sp>
        <p:nvSpPr>
          <p:cNvPr id="7" name="TextBox 6">
            <a:extLst>
              <a:ext uri="{FF2B5EF4-FFF2-40B4-BE49-F238E27FC236}">
                <a16:creationId xmlns:a16="http://schemas.microsoft.com/office/drawing/2014/main" id="{3BA3E59C-D199-A24F-B313-98682C1F564E}"/>
              </a:ext>
            </a:extLst>
          </p:cNvPr>
          <p:cNvSpPr txBox="1"/>
          <p:nvPr/>
        </p:nvSpPr>
        <p:spPr>
          <a:xfrm>
            <a:off x="7410420" y="3053228"/>
            <a:ext cx="865526" cy="409367"/>
          </a:xfrm>
          <a:prstGeom prst="rect">
            <a:avLst/>
          </a:prstGeom>
        </p:spPr>
        <p:txBody>
          <a:bodyPr wrap="none" rtlCol="0">
            <a:spAutoFit/>
          </a:bodyPr>
          <a:lstStyle/>
          <a:p>
            <a:pPr algn="l"/>
            <a:r>
              <a:rPr lang="en-US" sz="1625" dirty="0">
                <a:solidFill>
                  <a:schemeClr val="bg1"/>
                </a:solidFill>
              </a:rPr>
              <a:t>North Central</a:t>
            </a:r>
          </a:p>
        </p:txBody>
      </p:sp>
      <p:graphicFrame>
        <p:nvGraphicFramePr>
          <p:cNvPr id="14" name="Table 8">
            <a:extLst>
              <a:ext uri="{FF2B5EF4-FFF2-40B4-BE49-F238E27FC236}">
                <a16:creationId xmlns:a16="http://schemas.microsoft.com/office/drawing/2014/main" id="{F4405A02-9D81-DE40-BD28-28C788C6EED9}"/>
              </a:ext>
            </a:extLst>
          </p:cNvPr>
          <p:cNvGraphicFramePr>
            <a:graphicFrameLocks/>
          </p:cNvGraphicFramePr>
          <p:nvPr>
            <p:extLst>
              <p:ext uri="{D42A27DB-BD31-4B8C-83A1-F6EECF244321}">
                <p14:modId xmlns:p14="http://schemas.microsoft.com/office/powerpoint/2010/main" val="1333315905"/>
              </p:ext>
            </p:extLst>
          </p:nvPr>
        </p:nvGraphicFramePr>
        <p:xfrm>
          <a:off x="4705558" y="2057742"/>
          <a:ext cx="1781680" cy="2543495"/>
        </p:xfrm>
        <a:graphic>
          <a:graphicData uri="http://schemas.openxmlformats.org/drawingml/2006/table">
            <a:tbl>
              <a:tblPr firstRow="1" bandRow="1">
                <a:tableStyleId>{5C22544A-7EE6-4342-B048-85BDC9FD1C3A}</a:tableStyleId>
              </a:tblPr>
              <a:tblGrid>
                <a:gridCol w="1157844">
                  <a:extLst>
                    <a:ext uri="{9D8B030D-6E8A-4147-A177-3AD203B41FA5}">
                      <a16:colId xmlns:a16="http://schemas.microsoft.com/office/drawing/2014/main" val="535108653"/>
                    </a:ext>
                  </a:extLst>
                </a:gridCol>
                <a:gridCol w="623836">
                  <a:extLst>
                    <a:ext uri="{9D8B030D-6E8A-4147-A177-3AD203B41FA5}">
                      <a16:colId xmlns:a16="http://schemas.microsoft.com/office/drawing/2014/main" val="3917800418"/>
                    </a:ext>
                  </a:extLst>
                </a:gridCol>
              </a:tblGrid>
              <a:tr h="476885">
                <a:tc>
                  <a:txBody>
                    <a:bodyPr/>
                    <a:lstStyle/>
                    <a:p>
                      <a:r>
                        <a:rPr lang="en-GB" dirty="0"/>
                        <a:t>Banding</a:t>
                      </a:r>
                    </a:p>
                  </a:txBody>
                  <a:tcPr/>
                </a:tc>
                <a:tc>
                  <a:txBody>
                    <a:bodyPr/>
                    <a:lstStyle/>
                    <a:p>
                      <a:r>
                        <a:rPr lang="en-US" dirty="0"/>
                        <a:t>No.</a:t>
                      </a:r>
                      <a:endParaRPr lang="en-GB" dirty="0"/>
                    </a:p>
                  </a:txBody>
                  <a:tcPr/>
                </a:tc>
                <a:extLst>
                  <a:ext uri="{0D108BD9-81ED-4DB2-BD59-A6C34878D82A}">
                    <a16:rowId xmlns:a16="http://schemas.microsoft.com/office/drawing/2014/main" val="2915603055"/>
                  </a:ext>
                </a:extLst>
              </a:tr>
              <a:tr h="318770">
                <a:tc>
                  <a:txBody>
                    <a:bodyPr/>
                    <a:lstStyle/>
                    <a:p>
                      <a:r>
                        <a:rPr lang="en-US" dirty="0"/>
                        <a:t>Band 5</a:t>
                      </a:r>
                      <a:endParaRPr lang="en-GB" dirty="0"/>
                    </a:p>
                  </a:txBody>
                  <a:tcPr/>
                </a:tc>
                <a:tc>
                  <a:txBody>
                    <a:bodyPr/>
                    <a:lstStyle/>
                    <a:p>
                      <a:pPr algn="ctr"/>
                      <a:r>
                        <a:rPr lang="en-GB" dirty="0"/>
                        <a:t>7</a:t>
                      </a:r>
                    </a:p>
                  </a:txBody>
                  <a:tcPr/>
                </a:tc>
                <a:extLst>
                  <a:ext uri="{0D108BD9-81ED-4DB2-BD59-A6C34878D82A}">
                    <a16:rowId xmlns:a16="http://schemas.microsoft.com/office/drawing/2014/main" val="3631098694"/>
                  </a:ext>
                </a:extLst>
              </a:tr>
              <a:tr h="318770">
                <a:tc>
                  <a:txBody>
                    <a:bodyPr/>
                    <a:lstStyle/>
                    <a:p>
                      <a:r>
                        <a:rPr lang="en-US" dirty="0"/>
                        <a:t>Band 6</a:t>
                      </a:r>
                      <a:endParaRPr lang="en-GB" dirty="0"/>
                    </a:p>
                  </a:txBody>
                  <a:tcPr/>
                </a:tc>
                <a:tc>
                  <a:txBody>
                    <a:bodyPr/>
                    <a:lstStyle/>
                    <a:p>
                      <a:pPr algn="ctr"/>
                      <a:r>
                        <a:rPr lang="en-GB" dirty="0"/>
                        <a:t>10</a:t>
                      </a:r>
                    </a:p>
                  </a:txBody>
                  <a:tcPr/>
                </a:tc>
                <a:extLst>
                  <a:ext uri="{0D108BD9-81ED-4DB2-BD59-A6C34878D82A}">
                    <a16:rowId xmlns:a16="http://schemas.microsoft.com/office/drawing/2014/main" val="1676052817"/>
                  </a:ext>
                </a:extLst>
              </a:tr>
              <a:tr h="318770">
                <a:tc>
                  <a:txBody>
                    <a:bodyPr/>
                    <a:lstStyle/>
                    <a:p>
                      <a:r>
                        <a:rPr lang="en-US" dirty="0"/>
                        <a:t>Band 7</a:t>
                      </a:r>
                      <a:endParaRPr lang="en-GB" dirty="0"/>
                    </a:p>
                  </a:txBody>
                  <a:tcPr/>
                </a:tc>
                <a:tc>
                  <a:txBody>
                    <a:bodyPr/>
                    <a:lstStyle/>
                    <a:p>
                      <a:pPr algn="ctr"/>
                      <a:r>
                        <a:rPr lang="en-GB" dirty="0"/>
                        <a:t>5</a:t>
                      </a:r>
                    </a:p>
                  </a:txBody>
                  <a:tcPr/>
                </a:tc>
                <a:extLst>
                  <a:ext uri="{0D108BD9-81ED-4DB2-BD59-A6C34878D82A}">
                    <a16:rowId xmlns:a16="http://schemas.microsoft.com/office/drawing/2014/main" val="809176624"/>
                  </a:ext>
                </a:extLst>
              </a:tr>
              <a:tr h="318770">
                <a:tc>
                  <a:txBody>
                    <a:bodyPr/>
                    <a:lstStyle/>
                    <a:p>
                      <a:r>
                        <a:rPr lang="en-US" dirty="0"/>
                        <a:t>Band 8</a:t>
                      </a:r>
                      <a:endParaRPr lang="en-GB" dirty="0"/>
                    </a:p>
                  </a:txBody>
                  <a:tcPr/>
                </a:tc>
                <a:tc>
                  <a:txBody>
                    <a:bodyPr/>
                    <a:lstStyle/>
                    <a:p>
                      <a:pPr algn="ctr"/>
                      <a:r>
                        <a:rPr lang="en-GB" dirty="0"/>
                        <a:t>5</a:t>
                      </a:r>
                    </a:p>
                  </a:txBody>
                  <a:tcPr/>
                </a:tc>
                <a:extLst>
                  <a:ext uri="{0D108BD9-81ED-4DB2-BD59-A6C34878D82A}">
                    <a16:rowId xmlns:a16="http://schemas.microsoft.com/office/drawing/2014/main" val="377516838"/>
                  </a:ext>
                </a:extLst>
              </a:tr>
              <a:tr h="318770">
                <a:tc>
                  <a:txBody>
                    <a:bodyPr/>
                    <a:lstStyle/>
                    <a:p>
                      <a:r>
                        <a:rPr lang="en-GB" dirty="0"/>
                        <a:t>Other</a:t>
                      </a:r>
                    </a:p>
                  </a:txBody>
                  <a:tcPr/>
                </a:tc>
                <a:tc>
                  <a:txBody>
                    <a:bodyPr/>
                    <a:lstStyle/>
                    <a:p>
                      <a:pPr algn="ctr"/>
                      <a:r>
                        <a:rPr lang="en-GB" dirty="0"/>
                        <a:t>1</a:t>
                      </a:r>
                    </a:p>
                  </a:txBody>
                  <a:tcPr/>
                </a:tc>
                <a:extLst>
                  <a:ext uri="{0D108BD9-81ED-4DB2-BD59-A6C34878D82A}">
                    <a16:rowId xmlns:a16="http://schemas.microsoft.com/office/drawing/2014/main" val="4186724964"/>
                  </a:ext>
                </a:extLst>
              </a:tr>
            </a:tbl>
          </a:graphicData>
        </a:graphic>
      </p:graphicFrame>
    </p:spTree>
    <p:extLst>
      <p:ext uri="{BB962C8B-B14F-4D97-AF65-F5344CB8AC3E}">
        <p14:creationId xmlns:p14="http://schemas.microsoft.com/office/powerpoint/2010/main" val="247259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21720"/>
            <a:ext cx="11125515" cy="1251579"/>
          </a:xfrm>
        </p:spPr>
        <p:txBody>
          <a:bodyPr>
            <a:normAutofit fontScale="90000"/>
          </a:bodyPr>
          <a:lstStyle/>
          <a:p>
            <a:r>
              <a:rPr lang="en-US" sz="3200" b="1" dirty="0"/>
              <a:t>Q1: During the initial COVID response what was the most useful and important elements of training you received?</a:t>
            </a:r>
            <a:endParaRPr lang="en-GB" sz="3200"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7" name="Table 6">
            <a:extLst>
              <a:ext uri="{FF2B5EF4-FFF2-40B4-BE49-F238E27FC236}">
                <a16:creationId xmlns:a16="http://schemas.microsoft.com/office/drawing/2014/main" id="{4E294186-282B-6145-924C-DE430670764E}"/>
              </a:ext>
            </a:extLst>
          </p:cNvPr>
          <p:cNvGraphicFramePr>
            <a:graphicFrameLocks noGrp="1"/>
          </p:cNvGraphicFramePr>
          <p:nvPr>
            <p:extLst>
              <p:ext uri="{D42A27DB-BD31-4B8C-83A1-F6EECF244321}">
                <p14:modId xmlns:p14="http://schemas.microsoft.com/office/powerpoint/2010/main" val="3942378817"/>
              </p:ext>
            </p:extLst>
          </p:nvPr>
        </p:nvGraphicFramePr>
        <p:xfrm>
          <a:off x="528221" y="1773299"/>
          <a:ext cx="10658781" cy="3393255"/>
        </p:xfrm>
        <a:graphic>
          <a:graphicData uri="http://schemas.openxmlformats.org/drawingml/2006/table">
            <a:tbl>
              <a:tblPr firstRow="1" bandRow="1">
                <a:tableStyleId>{5C22544A-7EE6-4342-B048-85BDC9FD1C3A}</a:tableStyleId>
              </a:tblPr>
              <a:tblGrid>
                <a:gridCol w="4495953">
                  <a:extLst>
                    <a:ext uri="{9D8B030D-6E8A-4147-A177-3AD203B41FA5}">
                      <a16:colId xmlns:a16="http://schemas.microsoft.com/office/drawing/2014/main" val="1456609579"/>
                    </a:ext>
                  </a:extLst>
                </a:gridCol>
                <a:gridCol w="749300">
                  <a:extLst>
                    <a:ext uri="{9D8B030D-6E8A-4147-A177-3AD203B41FA5}">
                      <a16:colId xmlns:a16="http://schemas.microsoft.com/office/drawing/2014/main" val="392449706"/>
                    </a:ext>
                  </a:extLst>
                </a:gridCol>
                <a:gridCol w="4662742">
                  <a:extLst>
                    <a:ext uri="{9D8B030D-6E8A-4147-A177-3AD203B41FA5}">
                      <a16:colId xmlns:a16="http://schemas.microsoft.com/office/drawing/2014/main" val="2450801363"/>
                    </a:ext>
                  </a:extLst>
                </a:gridCol>
                <a:gridCol w="750786">
                  <a:extLst>
                    <a:ext uri="{9D8B030D-6E8A-4147-A177-3AD203B41FA5}">
                      <a16:colId xmlns:a16="http://schemas.microsoft.com/office/drawing/2014/main" val="438547577"/>
                    </a:ext>
                  </a:extLst>
                </a:gridCol>
              </a:tblGrid>
              <a:tr h="500001">
                <a:tc gridSpan="2">
                  <a:txBody>
                    <a:bodyPr/>
                    <a:lstStyle/>
                    <a:p>
                      <a:pPr algn="ctr"/>
                      <a:r>
                        <a:rPr lang="en-US" dirty="0"/>
                        <a:t>ICU Skills and Knowledge</a:t>
                      </a:r>
                    </a:p>
                  </a:txBody>
                  <a:tcPr/>
                </a:tc>
                <a:tc hMerge="1">
                  <a:txBody>
                    <a:bodyPr/>
                    <a:lstStyle/>
                    <a:p>
                      <a:endParaRPr lang="en-US" dirty="0"/>
                    </a:p>
                  </a:txBody>
                  <a:tcPr/>
                </a:tc>
                <a:tc gridSpan="2">
                  <a:txBody>
                    <a:bodyPr/>
                    <a:lstStyle/>
                    <a:p>
                      <a:pPr algn="ctr"/>
                      <a:r>
                        <a:rPr lang="en-US" dirty="0"/>
                        <a:t>General</a:t>
                      </a:r>
                    </a:p>
                  </a:txBody>
                  <a:tcPr/>
                </a:tc>
                <a:tc hMerge="1">
                  <a:txBody>
                    <a:bodyPr/>
                    <a:lstStyle/>
                    <a:p>
                      <a:endParaRPr lang="en-US" dirty="0"/>
                    </a:p>
                  </a:txBody>
                  <a:tcPr/>
                </a:tc>
                <a:extLst>
                  <a:ext uri="{0D108BD9-81ED-4DB2-BD59-A6C34878D82A}">
                    <a16:rowId xmlns:a16="http://schemas.microsoft.com/office/drawing/2014/main" val="675902883"/>
                  </a:ext>
                </a:extLst>
              </a:tr>
              <a:tr h="413322">
                <a:tc>
                  <a:txBody>
                    <a:bodyPr/>
                    <a:lstStyle/>
                    <a:p>
                      <a:pPr algn="l" rtl="0" fontAlgn="b"/>
                      <a:r>
                        <a:rPr lang="en-GB" sz="2112" kern="1200" dirty="0">
                          <a:solidFill>
                            <a:schemeClr val="dk1"/>
                          </a:solidFill>
                          <a:latin typeface="+mn-lt"/>
                          <a:ea typeface="+mn-ea"/>
                          <a:cs typeface="+mn-cs"/>
                        </a:rPr>
                        <a:t>Proning</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Orientation to ICU</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3472057552"/>
                  </a:ext>
                </a:extLst>
              </a:tr>
              <a:tr h="413322">
                <a:tc>
                  <a:txBody>
                    <a:bodyPr/>
                    <a:lstStyle/>
                    <a:p>
                      <a:pPr algn="l" rtl="0" fontAlgn="b"/>
                      <a:r>
                        <a:rPr lang="en-GB" sz="2112" kern="1200" dirty="0">
                          <a:solidFill>
                            <a:schemeClr val="dk1"/>
                          </a:solidFill>
                          <a:latin typeface="+mn-lt"/>
                          <a:ea typeface="+mn-ea"/>
                          <a:cs typeface="+mn-cs"/>
                        </a:rPr>
                        <a:t>PPE</a:t>
                      </a:r>
                    </a:p>
                  </a:txBody>
                  <a:tcPr marL="9525" marR="9525" marT="9525" marB="0" anchor="b"/>
                </a:tc>
                <a:tc>
                  <a:txBody>
                    <a:bodyPr/>
                    <a:lstStyle/>
                    <a:p>
                      <a:pPr algn="ctr" rtl="0" fontAlgn="b"/>
                      <a:r>
                        <a:rPr lang="en-GB" sz="2112" kern="1200">
                          <a:solidFill>
                            <a:schemeClr val="dk1"/>
                          </a:solidFill>
                          <a:latin typeface="+mn-lt"/>
                          <a:ea typeface="+mn-ea"/>
                          <a:cs typeface="+mn-cs"/>
                        </a:rPr>
                        <a:t>9</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Hands-on training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606391814"/>
                  </a:ext>
                </a:extLst>
              </a:tr>
              <a:tr h="413322">
                <a:tc>
                  <a:txBody>
                    <a:bodyPr/>
                    <a:lstStyle/>
                    <a:p>
                      <a:pPr algn="l" rtl="0" fontAlgn="b"/>
                      <a:r>
                        <a:rPr lang="en-GB" sz="2112" kern="1200" dirty="0">
                          <a:solidFill>
                            <a:schemeClr val="dk1"/>
                          </a:solidFill>
                          <a:latin typeface="+mn-lt"/>
                          <a:ea typeface="+mn-ea"/>
                          <a:cs typeface="+mn-cs"/>
                        </a:rPr>
                        <a:t>Observations </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Had no training/minimal training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4020408279"/>
                  </a:ext>
                </a:extLst>
              </a:tr>
              <a:tr h="413322">
                <a:tc>
                  <a:txBody>
                    <a:bodyPr/>
                    <a:lstStyle/>
                    <a:p>
                      <a:pPr algn="l" rtl="0" fontAlgn="b"/>
                      <a:r>
                        <a:rPr lang="en-GB" sz="2112" kern="1200" dirty="0">
                          <a:solidFill>
                            <a:schemeClr val="dk1"/>
                          </a:solidFill>
                          <a:latin typeface="+mn-lt"/>
                          <a:ea typeface="+mn-ea"/>
                          <a:cs typeface="+mn-cs"/>
                        </a:rPr>
                        <a:t>Patient care</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Support from staff</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691559305"/>
                  </a:ext>
                </a:extLst>
              </a:tr>
              <a:tr h="413322">
                <a:tc>
                  <a:txBody>
                    <a:bodyPr/>
                    <a:lstStyle/>
                    <a:p>
                      <a:pPr algn="l" rtl="0" fontAlgn="b"/>
                      <a:r>
                        <a:rPr lang="en-GB" sz="2112" kern="1200" dirty="0">
                          <a:solidFill>
                            <a:schemeClr val="dk1"/>
                          </a:solidFill>
                          <a:latin typeface="+mn-lt"/>
                          <a:ea typeface="+mn-ea"/>
                          <a:cs typeface="+mn-cs"/>
                        </a:rPr>
                        <a:t>Ventilators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Equipment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397660763"/>
                  </a:ext>
                </a:extLst>
              </a:tr>
              <a:tr h="413322">
                <a:tc>
                  <a:txBody>
                    <a:bodyPr/>
                    <a:lstStyle/>
                    <a:p>
                      <a:pPr algn="l" rtl="0" fontAlgn="b"/>
                      <a:r>
                        <a:rPr lang="en-GB" sz="2112" kern="1200" dirty="0">
                          <a:solidFill>
                            <a:schemeClr val="dk1"/>
                          </a:solidFill>
                          <a:latin typeface="+mn-lt"/>
                          <a:ea typeface="+mn-ea"/>
                          <a:cs typeface="+mn-cs"/>
                        </a:rPr>
                        <a:t>Suctioning</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2139041774"/>
                  </a:ext>
                </a:extLst>
              </a:tr>
              <a:tr h="413322">
                <a:tc>
                  <a:txBody>
                    <a:bodyPr/>
                    <a:lstStyle/>
                    <a:p>
                      <a:pPr algn="l" rtl="0" fontAlgn="b"/>
                      <a:r>
                        <a:rPr lang="en-GB" sz="2112" kern="1200" dirty="0">
                          <a:solidFill>
                            <a:schemeClr val="dk1"/>
                          </a:solidFill>
                          <a:latin typeface="+mn-lt"/>
                          <a:ea typeface="+mn-ea"/>
                          <a:cs typeface="+mn-cs"/>
                        </a:rPr>
                        <a:t>Patient assessment</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81479337"/>
                  </a:ext>
                </a:extLst>
              </a:tr>
            </a:tbl>
          </a:graphicData>
        </a:graphic>
      </p:graphicFrame>
    </p:spTree>
    <p:extLst>
      <p:ext uri="{BB962C8B-B14F-4D97-AF65-F5344CB8AC3E}">
        <p14:creationId xmlns:p14="http://schemas.microsoft.com/office/powerpoint/2010/main" val="233979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636713"/>
            <a:ext cx="10687048" cy="4751389"/>
          </a:xfrm>
        </p:spPr>
        <p:txBody>
          <a:bodyPr/>
          <a:lstStyle/>
          <a:p>
            <a:pPr marL="285750" indent="-285750"/>
            <a:r>
              <a:rPr lang="en-US" sz="1800" dirty="0"/>
              <a:t>Many speech and language therapists said that they did not receive any training before redeployment, or very minimal training</a:t>
            </a:r>
          </a:p>
          <a:p>
            <a:pPr marL="536542" lvl="1" indent="0">
              <a:buNone/>
            </a:pPr>
            <a:endParaRPr lang="en-US" sz="1800" dirty="0"/>
          </a:p>
          <a:p>
            <a:pPr marL="822292" lvl="1" indent="-285750"/>
            <a:endParaRPr lang="en-US" sz="1800" dirty="0"/>
          </a:p>
          <a:p>
            <a:pPr marL="822292" lvl="1" indent="-285750"/>
            <a:endParaRPr lang="en-US" sz="1800" dirty="0"/>
          </a:p>
          <a:p>
            <a:pPr marL="285750" indent="-285750"/>
            <a:r>
              <a:rPr lang="en-GB" sz="1800" dirty="0"/>
              <a:t>Elements of training that were deemed most useful were: </a:t>
            </a:r>
            <a:r>
              <a:rPr lang="en-US" sz="1800" dirty="0"/>
              <a:t>proning, PPE, patient observations (taking and interpreting) and patient care</a:t>
            </a:r>
          </a:p>
          <a:p>
            <a:pPr marL="285750" indent="-285750"/>
            <a:r>
              <a:rPr lang="en-US" sz="1800" dirty="0"/>
              <a:t>Orientation to ICU was deemed to be very useful and many discussed the importance of hands-on training and shadowing within ICU</a:t>
            </a:r>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a:xfrm>
            <a:off x="527052" y="548646"/>
            <a:ext cx="11322048" cy="611649"/>
          </a:xfrm>
        </p:spPr>
        <p:txBody>
          <a:bodyPr/>
          <a:lstStyle/>
          <a:p>
            <a:r>
              <a:rPr lang="en-US" sz="2900" b="1" dirty="0">
                <a:solidFill>
                  <a:schemeClr val="accent1"/>
                </a:solidFill>
              </a:rPr>
              <a:t>Discussion Q1: </a:t>
            </a:r>
            <a:r>
              <a:rPr lang="en-US" sz="2900" b="1" dirty="0"/>
              <a:t>During the initial COVID response what was the most useful and important elements of training you received?</a:t>
            </a:r>
            <a:endParaRPr lang="en-US" sz="2900" dirty="0"/>
          </a:p>
        </p:txBody>
      </p:sp>
      <p:grpSp>
        <p:nvGrpSpPr>
          <p:cNvPr id="23" name="Group 22">
            <a:extLst>
              <a:ext uri="{FF2B5EF4-FFF2-40B4-BE49-F238E27FC236}">
                <a16:creationId xmlns:a16="http://schemas.microsoft.com/office/drawing/2014/main" id="{9FAC633E-3C30-FD4C-9791-93E74FD0911B}"/>
              </a:ext>
            </a:extLst>
          </p:cNvPr>
          <p:cNvGrpSpPr>
            <a:grpSpLocks noChangeAspect="1"/>
          </p:cNvGrpSpPr>
          <p:nvPr/>
        </p:nvGrpSpPr>
        <p:grpSpPr>
          <a:xfrm>
            <a:off x="737886" y="4540344"/>
            <a:ext cx="804231" cy="803353"/>
            <a:chOff x="3402012" y="5520531"/>
            <a:chExt cx="1454150" cy="1452563"/>
          </a:xfrm>
        </p:grpSpPr>
        <p:sp>
          <p:nvSpPr>
            <p:cNvPr id="24" name="Oval 152">
              <a:extLst>
                <a:ext uri="{FF2B5EF4-FFF2-40B4-BE49-F238E27FC236}">
                  <a16:creationId xmlns:a16="http://schemas.microsoft.com/office/drawing/2014/main" id="{644A54A9-341C-DE46-8658-16AA7ED24D11}"/>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5" name="Rectangle 45">
              <a:extLst>
                <a:ext uri="{FF2B5EF4-FFF2-40B4-BE49-F238E27FC236}">
                  <a16:creationId xmlns:a16="http://schemas.microsoft.com/office/drawing/2014/main" id="{0569BA94-2B46-6640-9C1F-D0B14621BD12}"/>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46">
              <a:extLst>
                <a:ext uri="{FF2B5EF4-FFF2-40B4-BE49-F238E27FC236}">
                  <a16:creationId xmlns:a16="http://schemas.microsoft.com/office/drawing/2014/main" id="{597AF841-257F-204B-B9A0-9879CAEF5461}"/>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47">
              <a:extLst>
                <a:ext uri="{FF2B5EF4-FFF2-40B4-BE49-F238E27FC236}">
                  <a16:creationId xmlns:a16="http://schemas.microsoft.com/office/drawing/2014/main" id="{40E5BEC6-92C7-2C41-999E-250639C0E0F5}"/>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48">
              <a:extLst>
                <a:ext uri="{FF2B5EF4-FFF2-40B4-BE49-F238E27FC236}">
                  <a16:creationId xmlns:a16="http://schemas.microsoft.com/office/drawing/2014/main" id="{12B1A45F-854D-D840-8729-294CA01B4514}"/>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49">
              <a:extLst>
                <a:ext uri="{FF2B5EF4-FFF2-40B4-BE49-F238E27FC236}">
                  <a16:creationId xmlns:a16="http://schemas.microsoft.com/office/drawing/2014/main" id="{F394F6E8-094E-CE4C-834C-8143FA54A5DB}"/>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50">
              <a:extLst>
                <a:ext uri="{FF2B5EF4-FFF2-40B4-BE49-F238E27FC236}">
                  <a16:creationId xmlns:a16="http://schemas.microsoft.com/office/drawing/2014/main" id="{2496C7A7-367F-8F4E-AA8C-3FA4C09682D6}"/>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51">
              <a:extLst>
                <a:ext uri="{FF2B5EF4-FFF2-40B4-BE49-F238E27FC236}">
                  <a16:creationId xmlns:a16="http://schemas.microsoft.com/office/drawing/2014/main" id="{E0C0C366-3725-294F-92BB-FD54C111FB1F}"/>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52">
              <a:extLst>
                <a:ext uri="{FF2B5EF4-FFF2-40B4-BE49-F238E27FC236}">
                  <a16:creationId xmlns:a16="http://schemas.microsoft.com/office/drawing/2014/main" id="{C7A1AE36-69C3-4549-9D1A-64D71B977D97}"/>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53">
              <a:extLst>
                <a:ext uri="{FF2B5EF4-FFF2-40B4-BE49-F238E27FC236}">
                  <a16:creationId xmlns:a16="http://schemas.microsoft.com/office/drawing/2014/main" id="{0F737DB1-5BD3-7E48-804F-086A801DF005}"/>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54">
              <a:extLst>
                <a:ext uri="{FF2B5EF4-FFF2-40B4-BE49-F238E27FC236}">
                  <a16:creationId xmlns:a16="http://schemas.microsoft.com/office/drawing/2014/main" id="{6BC40F36-EFF3-584C-9A1E-1DE5BE43E75C}"/>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55">
              <a:extLst>
                <a:ext uri="{FF2B5EF4-FFF2-40B4-BE49-F238E27FC236}">
                  <a16:creationId xmlns:a16="http://schemas.microsoft.com/office/drawing/2014/main" id="{8A193E07-89C0-4441-A816-A28F81AAAB25}"/>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56">
              <a:extLst>
                <a:ext uri="{FF2B5EF4-FFF2-40B4-BE49-F238E27FC236}">
                  <a16:creationId xmlns:a16="http://schemas.microsoft.com/office/drawing/2014/main" id="{15FEF6C5-4671-8B4C-AB06-E706C9AE627B}"/>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57">
              <a:extLst>
                <a:ext uri="{FF2B5EF4-FFF2-40B4-BE49-F238E27FC236}">
                  <a16:creationId xmlns:a16="http://schemas.microsoft.com/office/drawing/2014/main" id="{4EEB50A3-6645-FD48-98C5-DEF28A51BF3F}"/>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58">
              <a:extLst>
                <a:ext uri="{FF2B5EF4-FFF2-40B4-BE49-F238E27FC236}">
                  <a16:creationId xmlns:a16="http://schemas.microsoft.com/office/drawing/2014/main" id="{02A1243E-594E-184F-9349-1E099D51F9B8}"/>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59">
              <a:extLst>
                <a:ext uri="{FF2B5EF4-FFF2-40B4-BE49-F238E27FC236}">
                  <a16:creationId xmlns:a16="http://schemas.microsoft.com/office/drawing/2014/main" id="{63D9AC6F-D8EB-9741-96AC-256DED03A2A6}"/>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60">
              <a:extLst>
                <a:ext uri="{FF2B5EF4-FFF2-40B4-BE49-F238E27FC236}">
                  <a16:creationId xmlns:a16="http://schemas.microsoft.com/office/drawing/2014/main" id="{34693D42-AF6F-DE4D-B700-EF4AB73934DE}"/>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61">
              <a:extLst>
                <a:ext uri="{FF2B5EF4-FFF2-40B4-BE49-F238E27FC236}">
                  <a16:creationId xmlns:a16="http://schemas.microsoft.com/office/drawing/2014/main" id="{458C39F6-0237-AE4D-8113-43EB6FBB9551}"/>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62">
              <a:extLst>
                <a:ext uri="{FF2B5EF4-FFF2-40B4-BE49-F238E27FC236}">
                  <a16:creationId xmlns:a16="http://schemas.microsoft.com/office/drawing/2014/main" id="{A09A6AA4-AE7B-2145-965E-C6498EFB5421}"/>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63">
              <a:extLst>
                <a:ext uri="{FF2B5EF4-FFF2-40B4-BE49-F238E27FC236}">
                  <a16:creationId xmlns:a16="http://schemas.microsoft.com/office/drawing/2014/main" id="{84667BB0-C248-D641-8EEF-11640E03FB37}"/>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Freeform 64">
              <a:extLst>
                <a:ext uri="{FF2B5EF4-FFF2-40B4-BE49-F238E27FC236}">
                  <a16:creationId xmlns:a16="http://schemas.microsoft.com/office/drawing/2014/main" id="{68777A08-A4B2-034F-8E6F-AF002955D49A}"/>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65">
              <a:extLst>
                <a:ext uri="{FF2B5EF4-FFF2-40B4-BE49-F238E27FC236}">
                  <a16:creationId xmlns:a16="http://schemas.microsoft.com/office/drawing/2014/main" id="{AEE02838-8D4A-8F4C-A599-D6EAFDF58B0E}"/>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6" name="Oval Callout 14">
            <a:extLst>
              <a:ext uri="{FF2B5EF4-FFF2-40B4-BE49-F238E27FC236}">
                <a16:creationId xmlns:a16="http://schemas.microsoft.com/office/drawing/2014/main" id="{9A8206ED-4558-8444-BF6A-97F3B5AF7B2A}"/>
              </a:ext>
            </a:extLst>
          </p:cNvPr>
          <p:cNvSpPr/>
          <p:nvPr/>
        </p:nvSpPr>
        <p:spPr>
          <a:xfrm>
            <a:off x="1902090" y="4598009"/>
            <a:ext cx="9096110" cy="1140182"/>
          </a:xfrm>
          <a:prstGeom prst="wedgeRectCallout">
            <a:avLst>
              <a:gd name="adj1" fmla="val -56028"/>
              <a:gd name="adj2" fmla="val -27617"/>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A "welcome tour" by nurse in charge with other people who were redeployed, to look at a dummy person in a bed, try out suctioning, look at central line, try pressing buttons on ventilator not connected to a real person, time to ask questions in front of other new people</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Band 5 redeployed SALT, NCL</a:t>
            </a:r>
          </a:p>
        </p:txBody>
      </p:sp>
      <p:grpSp>
        <p:nvGrpSpPr>
          <p:cNvPr id="48" name="Group 47">
            <a:extLst>
              <a:ext uri="{FF2B5EF4-FFF2-40B4-BE49-F238E27FC236}">
                <a16:creationId xmlns:a16="http://schemas.microsoft.com/office/drawing/2014/main" id="{5D88955A-D990-8C47-8AB5-23E8F474955B}"/>
              </a:ext>
            </a:extLst>
          </p:cNvPr>
          <p:cNvGrpSpPr>
            <a:grpSpLocks noChangeAspect="1"/>
          </p:cNvGrpSpPr>
          <p:nvPr/>
        </p:nvGrpSpPr>
        <p:grpSpPr>
          <a:xfrm>
            <a:off x="705486" y="2263878"/>
            <a:ext cx="836631" cy="835759"/>
            <a:chOff x="5069815" y="1676599"/>
            <a:chExt cx="788060" cy="787236"/>
          </a:xfrm>
        </p:grpSpPr>
        <p:sp>
          <p:nvSpPr>
            <p:cNvPr id="49" name="Oval 895">
              <a:extLst>
                <a:ext uri="{FF2B5EF4-FFF2-40B4-BE49-F238E27FC236}">
                  <a16:creationId xmlns:a16="http://schemas.microsoft.com/office/drawing/2014/main" id="{ED7D9E68-2677-8440-A565-900869EBEA56}"/>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50" name="Freeform 709">
              <a:extLst>
                <a:ext uri="{FF2B5EF4-FFF2-40B4-BE49-F238E27FC236}">
                  <a16:creationId xmlns:a16="http://schemas.microsoft.com/office/drawing/2014/main" id="{8B1F0A8B-3660-A04C-B7B6-C29F9B06E567}"/>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710">
              <a:extLst>
                <a:ext uri="{FF2B5EF4-FFF2-40B4-BE49-F238E27FC236}">
                  <a16:creationId xmlns:a16="http://schemas.microsoft.com/office/drawing/2014/main" id="{353D0372-E556-3241-9C2E-166335BA5293}"/>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711">
              <a:extLst>
                <a:ext uri="{FF2B5EF4-FFF2-40B4-BE49-F238E27FC236}">
                  <a16:creationId xmlns:a16="http://schemas.microsoft.com/office/drawing/2014/main" id="{38E92387-9CC6-BC4D-A597-63DA5E0DDC40}"/>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712">
              <a:extLst>
                <a:ext uri="{FF2B5EF4-FFF2-40B4-BE49-F238E27FC236}">
                  <a16:creationId xmlns:a16="http://schemas.microsoft.com/office/drawing/2014/main" id="{026636F7-9332-3F4A-A077-70055F4CA8CC}"/>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713">
              <a:extLst>
                <a:ext uri="{FF2B5EF4-FFF2-40B4-BE49-F238E27FC236}">
                  <a16:creationId xmlns:a16="http://schemas.microsoft.com/office/drawing/2014/main" id="{23EDC51F-F4CA-284B-B257-25FD5DE92A91}"/>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Rectangle 714">
              <a:extLst>
                <a:ext uri="{FF2B5EF4-FFF2-40B4-BE49-F238E27FC236}">
                  <a16:creationId xmlns:a16="http://schemas.microsoft.com/office/drawing/2014/main" id="{EBBEE136-6F95-6B4B-A385-37587A257EA6}"/>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715">
              <a:extLst>
                <a:ext uri="{FF2B5EF4-FFF2-40B4-BE49-F238E27FC236}">
                  <a16:creationId xmlns:a16="http://schemas.microsoft.com/office/drawing/2014/main" id="{019BE5FE-2162-444C-8B2C-7EE9BE109225}"/>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716">
              <a:extLst>
                <a:ext uri="{FF2B5EF4-FFF2-40B4-BE49-F238E27FC236}">
                  <a16:creationId xmlns:a16="http://schemas.microsoft.com/office/drawing/2014/main" id="{79A0DFA0-66E2-3B4A-810D-8DFD1C0FD361}"/>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717">
              <a:extLst>
                <a:ext uri="{FF2B5EF4-FFF2-40B4-BE49-F238E27FC236}">
                  <a16:creationId xmlns:a16="http://schemas.microsoft.com/office/drawing/2014/main" id="{A8C4E3BD-1AB1-4748-89E5-EE2AB5200E0E}"/>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718">
              <a:extLst>
                <a:ext uri="{FF2B5EF4-FFF2-40B4-BE49-F238E27FC236}">
                  <a16:creationId xmlns:a16="http://schemas.microsoft.com/office/drawing/2014/main" id="{1CBADBD9-54B8-9340-B004-769536019F8E}"/>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719">
              <a:extLst>
                <a:ext uri="{FF2B5EF4-FFF2-40B4-BE49-F238E27FC236}">
                  <a16:creationId xmlns:a16="http://schemas.microsoft.com/office/drawing/2014/main" id="{8BF41FCB-4719-D243-A100-1F5BA2E66CB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720">
              <a:extLst>
                <a:ext uri="{FF2B5EF4-FFF2-40B4-BE49-F238E27FC236}">
                  <a16:creationId xmlns:a16="http://schemas.microsoft.com/office/drawing/2014/main" id="{4A2A2911-135B-224A-80C4-3FD1453AF7AC}"/>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721">
              <a:extLst>
                <a:ext uri="{FF2B5EF4-FFF2-40B4-BE49-F238E27FC236}">
                  <a16:creationId xmlns:a16="http://schemas.microsoft.com/office/drawing/2014/main" id="{19E87CDC-6838-1F41-9C7F-3CA4BF37B687}"/>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Oval 722">
              <a:extLst>
                <a:ext uri="{FF2B5EF4-FFF2-40B4-BE49-F238E27FC236}">
                  <a16:creationId xmlns:a16="http://schemas.microsoft.com/office/drawing/2014/main" id="{9D6DAF5C-221E-A445-BF4F-5EA63524DF6B}"/>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Oval 723">
              <a:extLst>
                <a:ext uri="{FF2B5EF4-FFF2-40B4-BE49-F238E27FC236}">
                  <a16:creationId xmlns:a16="http://schemas.microsoft.com/office/drawing/2014/main" id="{54497D54-405A-CA46-A9F8-5BCC498DC277}"/>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Oval 724">
              <a:extLst>
                <a:ext uri="{FF2B5EF4-FFF2-40B4-BE49-F238E27FC236}">
                  <a16:creationId xmlns:a16="http://schemas.microsoft.com/office/drawing/2014/main" id="{E48ADB61-4E68-B845-91F7-CB744FCA18AC}"/>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Oval 725">
              <a:extLst>
                <a:ext uri="{FF2B5EF4-FFF2-40B4-BE49-F238E27FC236}">
                  <a16:creationId xmlns:a16="http://schemas.microsoft.com/office/drawing/2014/main" id="{E13B7388-EF1B-814F-A9F1-58CD8F7722F3}"/>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726">
              <a:extLst>
                <a:ext uri="{FF2B5EF4-FFF2-40B4-BE49-F238E27FC236}">
                  <a16:creationId xmlns:a16="http://schemas.microsoft.com/office/drawing/2014/main" id="{4843FC37-9EC7-1C4B-BCA0-68FCF1DFAE06}"/>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727">
              <a:extLst>
                <a:ext uri="{FF2B5EF4-FFF2-40B4-BE49-F238E27FC236}">
                  <a16:creationId xmlns:a16="http://schemas.microsoft.com/office/drawing/2014/main" id="{ADD9764F-7789-8A4D-8A6D-8D10AC916D74}"/>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728">
              <a:extLst>
                <a:ext uri="{FF2B5EF4-FFF2-40B4-BE49-F238E27FC236}">
                  <a16:creationId xmlns:a16="http://schemas.microsoft.com/office/drawing/2014/main" id="{65565C85-7846-8C40-BCE3-B24C18F98DF7}"/>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729">
              <a:extLst>
                <a:ext uri="{FF2B5EF4-FFF2-40B4-BE49-F238E27FC236}">
                  <a16:creationId xmlns:a16="http://schemas.microsoft.com/office/drawing/2014/main" id="{CB43DDA5-FA61-D044-94EB-E73495F3D86D}"/>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Oval 730">
              <a:extLst>
                <a:ext uri="{FF2B5EF4-FFF2-40B4-BE49-F238E27FC236}">
                  <a16:creationId xmlns:a16="http://schemas.microsoft.com/office/drawing/2014/main" id="{37C32F16-11B1-1945-96FA-D0172396121D}"/>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731">
              <a:extLst>
                <a:ext uri="{FF2B5EF4-FFF2-40B4-BE49-F238E27FC236}">
                  <a16:creationId xmlns:a16="http://schemas.microsoft.com/office/drawing/2014/main" id="{1CD90B71-3745-2440-95FB-6EA6DC1A04CB}"/>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732">
              <a:extLst>
                <a:ext uri="{FF2B5EF4-FFF2-40B4-BE49-F238E27FC236}">
                  <a16:creationId xmlns:a16="http://schemas.microsoft.com/office/drawing/2014/main" id="{32C0748D-6FC4-C646-9614-C499F9134B97}"/>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733">
              <a:extLst>
                <a:ext uri="{FF2B5EF4-FFF2-40B4-BE49-F238E27FC236}">
                  <a16:creationId xmlns:a16="http://schemas.microsoft.com/office/drawing/2014/main" id="{1EE35261-A6DF-114F-908F-C31B2245BA01}"/>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734">
              <a:extLst>
                <a:ext uri="{FF2B5EF4-FFF2-40B4-BE49-F238E27FC236}">
                  <a16:creationId xmlns:a16="http://schemas.microsoft.com/office/drawing/2014/main" id="{8B6F0F0C-645E-5144-8AED-7AB67FD5DE27}"/>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735">
              <a:extLst>
                <a:ext uri="{FF2B5EF4-FFF2-40B4-BE49-F238E27FC236}">
                  <a16:creationId xmlns:a16="http://schemas.microsoft.com/office/drawing/2014/main" id="{83C212C4-1B65-724E-BC98-233DC9D9E04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22" name="Oval Callout 14">
            <a:extLst>
              <a:ext uri="{FF2B5EF4-FFF2-40B4-BE49-F238E27FC236}">
                <a16:creationId xmlns:a16="http://schemas.microsoft.com/office/drawing/2014/main" id="{633BE68F-4B96-C64E-842D-18B3675310F9}"/>
              </a:ext>
            </a:extLst>
          </p:cNvPr>
          <p:cNvSpPr/>
          <p:nvPr/>
        </p:nvSpPr>
        <p:spPr>
          <a:xfrm>
            <a:off x="1887176" y="2263878"/>
            <a:ext cx="9084350" cy="688024"/>
          </a:xfrm>
          <a:prstGeom prst="wedgeRectCallout">
            <a:avLst>
              <a:gd name="adj1" fmla="val -56310"/>
              <a:gd name="adj2" fmla="val 6959"/>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We had an hour's training before our first shift on how to turn a patient on a ventilator. The rest was training 'on the job'</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Band 7 redeployed SALT, NWL</a:t>
            </a:r>
          </a:p>
        </p:txBody>
      </p:sp>
      <p:grpSp>
        <p:nvGrpSpPr>
          <p:cNvPr id="79" name="Group 78">
            <a:extLst>
              <a:ext uri="{FF2B5EF4-FFF2-40B4-BE49-F238E27FC236}">
                <a16:creationId xmlns:a16="http://schemas.microsoft.com/office/drawing/2014/main" id="{8B99BCB4-1336-7241-97CC-626C67718957}"/>
              </a:ext>
            </a:extLst>
          </p:cNvPr>
          <p:cNvGrpSpPr>
            <a:grpSpLocks noChangeAspect="1"/>
          </p:cNvGrpSpPr>
          <p:nvPr/>
        </p:nvGrpSpPr>
        <p:grpSpPr>
          <a:xfrm>
            <a:off x="767341" y="5760817"/>
            <a:ext cx="836631" cy="835759"/>
            <a:chOff x="5069815" y="1676599"/>
            <a:chExt cx="788060" cy="787236"/>
          </a:xfrm>
        </p:grpSpPr>
        <p:sp>
          <p:nvSpPr>
            <p:cNvPr id="80" name="Oval 895">
              <a:extLst>
                <a:ext uri="{FF2B5EF4-FFF2-40B4-BE49-F238E27FC236}">
                  <a16:creationId xmlns:a16="http://schemas.microsoft.com/office/drawing/2014/main" id="{DF26674E-7F7D-F346-9022-8940BD788063}"/>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81" name="Freeform 709">
              <a:extLst>
                <a:ext uri="{FF2B5EF4-FFF2-40B4-BE49-F238E27FC236}">
                  <a16:creationId xmlns:a16="http://schemas.microsoft.com/office/drawing/2014/main" id="{ACFF5F8B-9A43-2A4B-8EDE-AC502AB069FE}"/>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2" name="Freeform 710">
              <a:extLst>
                <a:ext uri="{FF2B5EF4-FFF2-40B4-BE49-F238E27FC236}">
                  <a16:creationId xmlns:a16="http://schemas.microsoft.com/office/drawing/2014/main" id="{1E0D3793-5919-AC4C-B712-4BA2E4D9AD97}"/>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3" name="Freeform 711">
              <a:extLst>
                <a:ext uri="{FF2B5EF4-FFF2-40B4-BE49-F238E27FC236}">
                  <a16:creationId xmlns:a16="http://schemas.microsoft.com/office/drawing/2014/main" id="{5718B2A2-3DDD-6D47-B159-BDC5D7876CA1}"/>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4" name="Freeform 712">
              <a:extLst>
                <a:ext uri="{FF2B5EF4-FFF2-40B4-BE49-F238E27FC236}">
                  <a16:creationId xmlns:a16="http://schemas.microsoft.com/office/drawing/2014/main" id="{812CFB5A-1158-8548-BB59-ED04F435C80F}"/>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5" name="Freeform 713">
              <a:extLst>
                <a:ext uri="{FF2B5EF4-FFF2-40B4-BE49-F238E27FC236}">
                  <a16:creationId xmlns:a16="http://schemas.microsoft.com/office/drawing/2014/main" id="{DE47529E-C926-FD4A-ACB0-096D6727F928}"/>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6" name="Rectangle 714">
              <a:extLst>
                <a:ext uri="{FF2B5EF4-FFF2-40B4-BE49-F238E27FC236}">
                  <a16:creationId xmlns:a16="http://schemas.microsoft.com/office/drawing/2014/main" id="{45DA588E-9A3C-E042-9C6A-CE69D45E3C4B}"/>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7" name="Freeform 715">
              <a:extLst>
                <a:ext uri="{FF2B5EF4-FFF2-40B4-BE49-F238E27FC236}">
                  <a16:creationId xmlns:a16="http://schemas.microsoft.com/office/drawing/2014/main" id="{AE86396B-EB65-5248-BBEB-A0FE0AA9761A}"/>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8" name="Freeform 716">
              <a:extLst>
                <a:ext uri="{FF2B5EF4-FFF2-40B4-BE49-F238E27FC236}">
                  <a16:creationId xmlns:a16="http://schemas.microsoft.com/office/drawing/2014/main" id="{28156B4B-7BEF-2040-989F-2D45409D2BB1}"/>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9" name="Freeform 717">
              <a:extLst>
                <a:ext uri="{FF2B5EF4-FFF2-40B4-BE49-F238E27FC236}">
                  <a16:creationId xmlns:a16="http://schemas.microsoft.com/office/drawing/2014/main" id="{968E838A-ED36-5946-B4DB-9E5875804F6A}"/>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0" name="Freeform 718">
              <a:extLst>
                <a:ext uri="{FF2B5EF4-FFF2-40B4-BE49-F238E27FC236}">
                  <a16:creationId xmlns:a16="http://schemas.microsoft.com/office/drawing/2014/main" id="{6F4BA594-9CC5-274F-9BFE-FE02788F02F7}"/>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1" name="Freeform 719">
              <a:extLst>
                <a:ext uri="{FF2B5EF4-FFF2-40B4-BE49-F238E27FC236}">
                  <a16:creationId xmlns:a16="http://schemas.microsoft.com/office/drawing/2014/main" id="{0251AAE7-7768-3544-852C-BD7A3C20082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2" name="Freeform 720">
              <a:extLst>
                <a:ext uri="{FF2B5EF4-FFF2-40B4-BE49-F238E27FC236}">
                  <a16:creationId xmlns:a16="http://schemas.microsoft.com/office/drawing/2014/main" id="{C6CB07D4-C739-BF4F-BC9A-B00C64B0EE5D}"/>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3" name="Freeform 721">
              <a:extLst>
                <a:ext uri="{FF2B5EF4-FFF2-40B4-BE49-F238E27FC236}">
                  <a16:creationId xmlns:a16="http://schemas.microsoft.com/office/drawing/2014/main" id="{83D5F4A3-7180-4545-8956-9C41C9C33FD3}"/>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4" name="Oval 722">
              <a:extLst>
                <a:ext uri="{FF2B5EF4-FFF2-40B4-BE49-F238E27FC236}">
                  <a16:creationId xmlns:a16="http://schemas.microsoft.com/office/drawing/2014/main" id="{CD884DFA-E16E-E443-B3A2-CA4C770EAC5B}"/>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5" name="Oval 723">
              <a:extLst>
                <a:ext uri="{FF2B5EF4-FFF2-40B4-BE49-F238E27FC236}">
                  <a16:creationId xmlns:a16="http://schemas.microsoft.com/office/drawing/2014/main" id="{F7694FD7-79E5-C54C-B0C7-2A1FBE0E8619}"/>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6" name="Oval 724">
              <a:extLst>
                <a:ext uri="{FF2B5EF4-FFF2-40B4-BE49-F238E27FC236}">
                  <a16:creationId xmlns:a16="http://schemas.microsoft.com/office/drawing/2014/main" id="{1A97DB52-C793-5442-8C68-BA00452C70EE}"/>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7" name="Oval 725">
              <a:extLst>
                <a:ext uri="{FF2B5EF4-FFF2-40B4-BE49-F238E27FC236}">
                  <a16:creationId xmlns:a16="http://schemas.microsoft.com/office/drawing/2014/main" id="{10E73993-AFC5-DD48-8012-3E8CCEB444D0}"/>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8" name="Freeform 726">
              <a:extLst>
                <a:ext uri="{FF2B5EF4-FFF2-40B4-BE49-F238E27FC236}">
                  <a16:creationId xmlns:a16="http://schemas.microsoft.com/office/drawing/2014/main" id="{9060D416-29DA-FA4C-9FE4-2B3F51E9E0D4}"/>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9" name="Freeform 727">
              <a:extLst>
                <a:ext uri="{FF2B5EF4-FFF2-40B4-BE49-F238E27FC236}">
                  <a16:creationId xmlns:a16="http://schemas.microsoft.com/office/drawing/2014/main" id="{6B2FD9A1-D4D3-0E4C-8F9B-C2C7B7DEF7FE}"/>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0" name="Freeform 728">
              <a:extLst>
                <a:ext uri="{FF2B5EF4-FFF2-40B4-BE49-F238E27FC236}">
                  <a16:creationId xmlns:a16="http://schemas.microsoft.com/office/drawing/2014/main" id="{EF6C79B8-C300-E74E-A03C-13EBDCC6D5CD}"/>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1" name="Freeform 729">
              <a:extLst>
                <a:ext uri="{FF2B5EF4-FFF2-40B4-BE49-F238E27FC236}">
                  <a16:creationId xmlns:a16="http://schemas.microsoft.com/office/drawing/2014/main" id="{A5B60932-6E16-FA4B-8420-FAA525551D28}"/>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2" name="Oval 730">
              <a:extLst>
                <a:ext uri="{FF2B5EF4-FFF2-40B4-BE49-F238E27FC236}">
                  <a16:creationId xmlns:a16="http://schemas.microsoft.com/office/drawing/2014/main" id="{3B763804-3A06-CB41-AF71-DB24534B03E0}"/>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3" name="Freeform 731">
              <a:extLst>
                <a:ext uri="{FF2B5EF4-FFF2-40B4-BE49-F238E27FC236}">
                  <a16:creationId xmlns:a16="http://schemas.microsoft.com/office/drawing/2014/main" id="{DEFBBBC3-BB6B-AB41-BC2C-84566671D64C}"/>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4" name="Freeform 732">
              <a:extLst>
                <a:ext uri="{FF2B5EF4-FFF2-40B4-BE49-F238E27FC236}">
                  <a16:creationId xmlns:a16="http://schemas.microsoft.com/office/drawing/2014/main" id="{0F4B6658-3B8B-674C-92D5-D1FE30333667}"/>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5" name="Freeform 733">
              <a:extLst>
                <a:ext uri="{FF2B5EF4-FFF2-40B4-BE49-F238E27FC236}">
                  <a16:creationId xmlns:a16="http://schemas.microsoft.com/office/drawing/2014/main" id="{44450361-E605-5A44-A100-DB5357EB0349}"/>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6" name="Freeform 734">
              <a:extLst>
                <a:ext uri="{FF2B5EF4-FFF2-40B4-BE49-F238E27FC236}">
                  <a16:creationId xmlns:a16="http://schemas.microsoft.com/office/drawing/2014/main" id="{CD918F76-CEBD-8047-97AD-BEDBBF8A1024}"/>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7" name="Freeform 735">
              <a:extLst>
                <a:ext uri="{FF2B5EF4-FFF2-40B4-BE49-F238E27FC236}">
                  <a16:creationId xmlns:a16="http://schemas.microsoft.com/office/drawing/2014/main" id="{D8F9EAC8-FC58-5A42-9E9C-B55F30EFADFD}"/>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78" name="Oval Callout 14">
            <a:extLst>
              <a:ext uri="{FF2B5EF4-FFF2-40B4-BE49-F238E27FC236}">
                <a16:creationId xmlns:a16="http://schemas.microsoft.com/office/drawing/2014/main" id="{9F54AF9A-81CC-EF49-B54D-744F8EC03DAF}"/>
              </a:ext>
            </a:extLst>
          </p:cNvPr>
          <p:cNvSpPr/>
          <p:nvPr/>
        </p:nvSpPr>
        <p:spPr>
          <a:xfrm>
            <a:off x="1907970" y="5908552"/>
            <a:ext cx="9084350" cy="688024"/>
          </a:xfrm>
          <a:prstGeom prst="wedgeRectCallout">
            <a:avLst>
              <a:gd name="adj1" fmla="val -56164"/>
              <a:gd name="adj2" fmla="val -1422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On the job training from nurses and doctors. The induction day was helpful as well but too rushed</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Band 6 redeployed SALT, SWL</a:t>
            </a:r>
          </a:p>
        </p:txBody>
      </p:sp>
    </p:spTree>
    <p:extLst>
      <p:ext uri="{BB962C8B-B14F-4D97-AF65-F5344CB8AC3E}">
        <p14:creationId xmlns:p14="http://schemas.microsoft.com/office/powerpoint/2010/main" val="419772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Q2: What do you wish you had known more about / had more specific training before you worked in CC?</a:t>
            </a:r>
            <a:br>
              <a:rPr lang="en-US" sz="3200" b="1" dirty="0"/>
            </a:b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6" name="Table 4">
            <a:extLst>
              <a:ext uri="{FF2B5EF4-FFF2-40B4-BE49-F238E27FC236}">
                <a16:creationId xmlns:a16="http://schemas.microsoft.com/office/drawing/2014/main" id="{CA76F3D9-206E-8E4A-B43B-5748182EB2CB}"/>
              </a:ext>
            </a:extLst>
          </p:cNvPr>
          <p:cNvGraphicFramePr>
            <a:graphicFrameLocks noGrp="1"/>
          </p:cNvGraphicFramePr>
          <p:nvPr>
            <p:extLst>
              <p:ext uri="{D42A27DB-BD31-4B8C-83A1-F6EECF244321}">
                <p14:modId xmlns:p14="http://schemas.microsoft.com/office/powerpoint/2010/main" val="3701049553"/>
              </p:ext>
            </p:extLst>
          </p:nvPr>
        </p:nvGraphicFramePr>
        <p:xfrm>
          <a:off x="528221" y="1751229"/>
          <a:ext cx="11136969" cy="4104874"/>
        </p:xfrm>
        <a:graphic>
          <a:graphicData uri="http://schemas.openxmlformats.org/drawingml/2006/table">
            <a:tbl>
              <a:tblPr firstRow="1" bandRow="1">
                <a:tableStyleId>{5C22544A-7EE6-4342-B048-85BDC9FD1C3A}</a:tableStyleId>
              </a:tblPr>
              <a:tblGrid>
                <a:gridCol w="4534109">
                  <a:extLst>
                    <a:ext uri="{9D8B030D-6E8A-4147-A177-3AD203B41FA5}">
                      <a16:colId xmlns:a16="http://schemas.microsoft.com/office/drawing/2014/main" val="3846423990"/>
                    </a:ext>
                  </a:extLst>
                </a:gridCol>
                <a:gridCol w="768627">
                  <a:extLst>
                    <a:ext uri="{9D8B030D-6E8A-4147-A177-3AD203B41FA5}">
                      <a16:colId xmlns:a16="http://schemas.microsoft.com/office/drawing/2014/main" val="2122518428"/>
                    </a:ext>
                  </a:extLst>
                </a:gridCol>
                <a:gridCol w="5106099">
                  <a:extLst>
                    <a:ext uri="{9D8B030D-6E8A-4147-A177-3AD203B41FA5}">
                      <a16:colId xmlns:a16="http://schemas.microsoft.com/office/drawing/2014/main" val="2365030933"/>
                    </a:ext>
                  </a:extLst>
                </a:gridCol>
                <a:gridCol w="728134">
                  <a:extLst>
                    <a:ext uri="{9D8B030D-6E8A-4147-A177-3AD203B41FA5}">
                      <a16:colId xmlns:a16="http://schemas.microsoft.com/office/drawing/2014/main" val="2685137121"/>
                    </a:ext>
                  </a:extLst>
                </a:gridCol>
              </a:tblGrid>
              <a:tr h="351911">
                <a:tc gridSpan="2">
                  <a:txBody>
                    <a:bodyPr/>
                    <a:lstStyle/>
                    <a:p>
                      <a:pPr algn="ctr"/>
                      <a:r>
                        <a:rPr lang="en-GB" dirty="0"/>
                        <a:t>ICU Skills and Knowledge</a:t>
                      </a:r>
                    </a:p>
                  </a:txBody>
                  <a:tcPr/>
                </a:tc>
                <a:tc hMerge="1">
                  <a:txBody>
                    <a:bodyPr/>
                    <a:lstStyle/>
                    <a:p>
                      <a:endParaRPr lang="en-GB" dirty="0"/>
                    </a:p>
                  </a:txBody>
                  <a:tcPr/>
                </a:tc>
                <a:tc gridSpan="2">
                  <a:txBody>
                    <a:bodyPr/>
                    <a:lstStyle/>
                    <a:p>
                      <a:pPr algn="ctr"/>
                      <a:r>
                        <a:rPr lang="en-GB" dirty="0"/>
                        <a:t>Other</a:t>
                      </a:r>
                    </a:p>
                  </a:txBody>
                  <a:tcPr/>
                </a:tc>
                <a:tc hMerge="1">
                  <a:txBody>
                    <a:bodyPr/>
                    <a:lstStyle/>
                    <a:p>
                      <a:endParaRPr lang="en-GB" dirty="0"/>
                    </a:p>
                  </a:txBody>
                  <a:tcPr/>
                </a:tc>
                <a:extLst>
                  <a:ext uri="{0D108BD9-81ED-4DB2-BD59-A6C34878D82A}">
                    <a16:rowId xmlns:a16="http://schemas.microsoft.com/office/drawing/2014/main" val="2670054699"/>
                  </a:ext>
                </a:extLst>
              </a:tr>
              <a:tr h="410365">
                <a:tc>
                  <a:txBody>
                    <a:bodyPr/>
                    <a:lstStyle/>
                    <a:p>
                      <a:pPr marL="0" algn="l" defTabSz="1073084" rtl="0" eaLnBrk="1" fontAlgn="b" latinLnBrk="0" hangingPunct="1"/>
                      <a:r>
                        <a:rPr lang="en-GB" sz="2112" kern="1200" dirty="0">
                          <a:solidFill>
                            <a:schemeClr val="dk1"/>
                          </a:solidFill>
                          <a:latin typeface="+mn-lt"/>
                          <a:ea typeface="+mn-ea"/>
                          <a:cs typeface="+mn-cs"/>
                        </a:rPr>
                        <a:t>Patient observations/monitoring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Orientation to ward, role and team structure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2431330949"/>
                  </a:ext>
                </a:extLst>
              </a:tr>
              <a:tr h="410365">
                <a:tc>
                  <a:txBody>
                    <a:bodyPr/>
                    <a:lstStyle/>
                    <a:p>
                      <a:pPr algn="l" rtl="0" fontAlgn="b"/>
                      <a:r>
                        <a:rPr lang="en-GB" sz="2112" kern="1200" dirty="0">
                          <a:solidFill>
                            <a:schemeClr val="dk1"/>
                          </a:solidFill>
                          <a:latin typeface="+mn-lt"/>
                          <a:ea typeface="+mn-ea"/>
                          <a:cs typeface="+mn-cs"/>
                        </a:rPr>
                        <a:t>Proning and manual handling</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ICU terminology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204432891"/>
                  </a:ext>
                </a:extLst>
              </a:tr>
              <a:tr h="410365">
                <a:tc>
                  <a:txBody>
                    <a:bodyPr/>
                    <a:lstStyle/>
                    <a:p>
                      <a:pPr algn="l" rtl="0" fontAlgn="b"/>
                      <a:r>
                        <a:rPr lang="en-GB" sz="2112" kern="1200" dirty="0">
                          <a:solidFill>
                            <a:schemeClr val="dk1"/>
                          </a:solidFill>
                          <a:latin typeface="+mn-lt"/>
                          <a:ea typeface="+mn-ea"/>
                          <a:cs typeface="+mn-cs"/>
                        </a:rPr>
                        <a:t>Patient care</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Psychological support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2417201025"/>
                  </a:ext>
                </a:extLst>
              </a:tr>
              <a:tr h="410365">
                <a:tc>
                  <a:txBody>
                    <a:bodyPr/>
                    <a:lstStyle/>
                    <a:p>
                      <a:pPr algn="l" rtl="0" fontAlgn="b"/>
                      <a:r>
                        <a:rPr lang="en-GB" sz="2112" kern="1200" dirty="0">
                          <a:solidFill>
                            <a:schemeClr val="dk1"/>
                          </a:solidFill>
                          <a:latin typeface="+mn-lt"/>
                          <a:ea typeface="+mn-ea"/>
                          <a:cs typeface="+mn-cs"/>
                        </a:rPr>
                        <a:t>Ventilators </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Nothing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156859848"/>
                  </a:ext>
                </a:extLst>
              </a:tr>
              <a:tr h="410365">
                <a:tc>
                  <a:txBody>
                    <a:bodyPr/>
                    <a:lstStyle/>
                    <a:p>
                      <a:pPr algn="l" rtl="0" fontAlgn="b"/>
                      <a:r>
                        <a:rPr lang="en-GB" sz="2112" kern="1200" dirty="0">
                          <a:solidFill>
                            <a:schemeClr val="dk1"/>
                          </a:solidFill>
                          <a:latin typeface="+mn-lt"/>
                          <a:ea typeface="+mn-ea"/>
                          <a:cs typeface="+mn-cs"/>
                        </a:rPr>
                        <a:t>Patient assessment</a:t>
                      </a:r>
                    </a:p>
                  </a:txBody>
                  <a:tcPr marL="9525" marR="9525" marT="9525" marB="0" anchor="b"/>
                </a:tc>
                <a:tc>
                  <a:txBody>
                    <a:bodyPr/>
                    <a:lstStyle/>
                    <a:p>
                      <a:pPr algn="ctr" rtl="0" fontAlgn="b"/>
                      <a:r>
                        <a:rPr lang="en-GB" sz="2112" kern="120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More training generally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735771730"/>
                  </a:ext>
                </a:extLst>
              </a:tr>
              <a:tr h="410365">
                <a:tc>
                  <a:txBody>
                    <a:bodyPr/>
                    <a:lstStyle/>
                    <a:p>
                      <a:pPr algn="l" rtl="0" fontAlgn="b"/>
                      <a:r>
                        <a:rPr lang="en-GB" sz="2112" kern="1200" dirty="0">
                          <a:solidFill>
                            <a:schemeClr val="dk1"/>
                          </a:solidFill>
                          <a:latin typeface="+mn-lt"/>
                          <a:ea typeface="+mn-ea"/>
                          <a:cs typeface="+mn-cs"/>
                        </a:rPr>
                        <a:t>Suctioning</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323827341"/>
                  </a:ext>
                </a:extLst>
              </a:tr>
              <a:tr h="410365">
                <a:tc>
                  <a:txBody>
                    <a:bodyPr/>
                    <a:lstStyle/>
                    <a:p>
                      <a:pPr algn="l" rtl="0" fontAlgn="b"/>
                      <a:r>
                        <a:rPr lang="en-GB" sz="2112" kern="1200" dirty="0">
                          <a:solidFill>
                            <a:schemeClr val="dk1"/>
                          </a:solidFill>
                          <a:latin typeface="+mn-lt"/>
                          <a:ea typeface="+mn-ea"/>
                          <a:cs typeface="+mn-cs"/>
                        </a:rPr>
                        <a:t>Lines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2342498034"/>
                  </a:ext>
                </a:extLst>
              </a:tr>
              <a:tr h="410365">
                <a:tc>
                  <a:txBody>
                    <a:bodyPr/>
                    <a:lstStyle/>
                    <a:p>
                      <a:pPr algn="l" rtl="0" fontAlgn="b"/>
                      <a:r>
                        <a:rPr lang="en-GB" sz="2112" kern="1200" dirty="0">
                          <a:solidFill>
                            <a:schemeClr val="dk1"/>
                          </a:solidFill>
                          <a:latin typeface="+mn-lt"/>
                          <a:ea typeface="+mn-ea"/>
                          <a:cs typeface="+mn-cs"/>
                        </a:rPr>
                        <a:t>PPE</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799069424"/>
                  </a:ext>
                </a:extLst>
              </a:tr>
              <a:tr h="408632">
                <a:tc>
                  <a:txBody>
                    <a:bodyPr/>
                    <a:lstStyle/>
                    <a:p>
                      <a:pPr marL="0" algn="l" defTabSz="1073084" rtl="0" eaLnBrk="1" fontAlgn="b" latinLnBrk="0" hangingPunct="1"/>
                      <a:r>
                        <a:rPr lang="en-GB" sz="2112" kern="1200" dirty="0">
                          <a:solidFill>
                            <a:schemeClr val="dk1"/>
                          </a:solidFill>
                          <a:latin typeface="+mn-lt"/>
                          <a:ea typeface="+mn-ea"/>
                          <a:cs typeface="+mn-cs"/>
                        </a:rPr>
                        <a:t>ABGs</a:t>
                      </a:r>
                    </a:p>
                  </a:txBody>
                  <a:tcPr marL="9525" marR="9525" marT="9525" marB="0" anchor="b"/>
                </a:tc>
                <a:tc>
                  <a:txBody>
                    <a:bodyPr/>
                    <a:lstStyle/>
                    <a:p>
                      <a:pPr marL="0" marR="0" lvl="0" indent="0" algn="ctr" defTabSz="1073084" rtl="0" eaLnBrk="1" fontAlgn="b" latinLnBrk="0" hangingPunct="1">
                        <a:lnSpc>
                          <a:spcPct val="100000"/>
                        </a:lnSpc>
                        <a:spcBef>
                          <a:spcPts val="0"/>
                        </a:spcBef>
                        <a:spcAft>
                          <a:spcPts val="0"/>
                        </a:spcAft>
                        <a:buClrTx/>
                        <a:buSzTx/>
                        <a:buFontTx/>
                        <a:buNone/>
                        <a:tabLst/>
                        <a:defRPr/>
                      </a:pPr>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4150995473"/>
                  </a:ext>
                </a:extLst>
              </a:tr>
            </a:tbl>
          </a:graphicData>
        </a:graphic>
      </p:graphicFrame>
    </p:spTree>
    <p:extLst>
      <p:ext uri="{BB962C8B-B14F-4D97-AF65-F5344CB8AC3E}">
        <p14:creationId xmlns:p14="http://schemas.microsoft.com/office/powerpoint/2010/main" val="2640225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sz="1625" dirty="0"/>
        </a:defPPr>
      </a:lstStyle>
    </a:txDef>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FC56DA90C6444BEEA692472786832" ma:contentTypeVersion="10" ma:contentTypeDescription="Create a new document." ma:contentTypeScope="" ma:versionID="beb684d0b1a535b4d5eb79e0e5461b84">
  <xsd:schema xmlns:xsd="http://www.w3.org/2001/XMLSchema" xmlns:xs="http://www.w3.org/2001/XMLSchema" xmlns:p="http://schemas.microsoft.com/office/2006/metadata/properties" xmlns:ns3="fed76616-9294-4a8c-86b2-9f6bb1b65724" xmlns:ns4="063600e6-7ce1-43b7-a29e-0e0cc2ac80e5" targetNamespace="http://schemas.microsoft.com/office/2006/metadata/properties" ma:root="true" ma:fieldsID="e7195a4ef59938c52b551c7894f06152" ns3:_="" ns4:_="">
    <xsd:import namespace="fed76616-9294-4a8c-86b2-9f6bb1b65724"/>
    <xsd:import namespace="063600e6-7ce1-43b7-a29e-0e0cc2ac80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d76616-9294-4a8c-86b2-9f6bb1b657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600e6-7ce1-43b7-a29e-0e0cc2ac80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343A2D-64D9-4E87-B6BA-2F87417FA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d76616-9294-4a8c-86b2-9f6bb1b65724"/>
    <ds:schemaRef ds:uri="063600e6-7ce1-43b7-a29e-0e0cc2ac8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063600e6-7ce1-43b7-a29e-0e0cc2ac80e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ed76616-9294-4a8c-86b2-9f6bb1b6572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22323</TotalTime>
  <Words>2508</Words>
  <Application>Microsoft Macintosh PowerPoint</Application>
  <PresentationFormat>Widescreen</PresentationFormat>
  <Paragraphs>459</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Times New Roman</vt:lpstr>
      <vt:lpstr>Wingdings</vt:lpstr>
      <vt:lpstr>Office Theme</vt:lpstr>
      <vt:lpstr>Exploring the ICU Education Experience Across London During the COVID Pandemic: Survey Results   Speech and Language Therapists Redeployed to ICU  </vt:lpstr>
      <vt:lpstr>PowerPoint Presentation</vt:lpstr>
      <vt:lpstr>Purpose</vt:lpstr>
      <vt:lpstr>Survey Aims and Research Questions</vt:lpstr>
      <vt:lpstr>Survey Results: Reponses from Speech and Language Therapists that were redeployed to ICU during the pandemic        *Resources that were suggested in the survey responses are being collated separately and are not discussed in this summary</vt:lpstr>
      <vt:lpstr>Redeployed Speech and Language Therapists:  Area and Location  </vt:lpstr>
      <vt:lpstr>Q1: During the initial COVID response what was the most useful and important elements of training you received?</vt:lpstr>
      <vt:lpstr>Discussion Q1: During the initial COVID response what was the most useful and important elements of training you received?</vt:lpstr>
      <vt:lpstr>Q2: What do you wish you had known more about / had more specific training before you worked in CC? </vt:lpstr>
      <vt:lpstr>Discussion Q2: What do you wish you had known more about/ had more specific training before you worked in CC?</vt:lpstr>
      <vt:lpstr>Q3. What were the most useful things you learnt whilst looking after patients in CC?* Who did you learn this from and how?</vt:lpstr>
      <vt:lpstr>Discussion Q3: What were the most useful things you learnt whilst looking after patient in CC? Who did you learn this from and how?</vt:lpstr>
      <vt:lpstr>Q4a: What were the steepest learning curves you faced on redeployment? How did you overcome them?</vt:lpstr>
      <vt:lpstr>Discussion Q4: What were the steepest learning curves you faced on redeployment? How did you overcome them?</vt:lpstr>
      <vt:lpstr>Q5: What would you do differently if you had to go back to your initial redeployment?</vt:lpstr>
      <vt:lpstr>Q6: What is the one piece of advice you would give a colleague going to work on CC?</vt:lpstr>
      <vt:lpstr>Conclusions:</vt:lpstr>
      <vt:lpstr>The LTLC: Education Workstream</vt:lpstr>
      <vt:lpstr>Close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dc:title>
  <dc:creator>Sebastian Nai</dc:creator>
  <cp:lastModifiedBy>Microsoft Office User</cp:lastModifiedBy>
  <cp:revision>386</cp:revision>
  <dcterms:created xsi:type="dcterms:W3CDTF">2020-05-28T09:14:18Z</dcterms:created>
  <dcterms:modified xsi:type="dcterms:W3CDTF">2020-09-21T14:09:39Z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0x010100F3FFC56DA90C6444BEEA692472786832</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