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diagrams/data1.xml" ContentType="application/vnd.openxmlformats-officedocument.drawingml.diagramData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61" r:id="rId6"/>
    <p:sldId id="277" r:id="rId7"/>
    <p:sldId id="275" r:id="rId8"/>
    <p:sldId id="276" r:id="rId9"/>
    <p:sldId id="258" r:id="rId10"/>
    <p:sldId id="259" r:id="rId11"/>
    <p:sldId id="257" r:id="rId12"/>
    <p:sldId id="281" r:id="rId13"/>
    <p:sldId id="264" r:id="rId14"/>
    <p:sldId id="279" r:id="rId15"/>
    <p:sldId id="265" r:id="rId16"/>
    <p:sldId id="267" r:id="rId17"/>
    <p:sldId id="271" r:id="rId18"/>
    <p:sldId id="268" r:id="rId19"/>
    <p:sldId id="263" r:id="rId20"/>
    <p:sldId id="269" r:id="rId21"/>
    <p:sldId id="274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s Ceri" initials="RC" lastIdx="3" clrIdx="0">
    <p:extLst>
      <p:ext uri="{19B8F6BF-5375-455C-9EA6-DF929625EA0E}">
        <p15:presenceInfo xmlns:p15="http://schemas.microsoft.com/office/powerpoint/2012/main" userId="S::ceri.roberts@nhsbt.nhs.uk::8df37cbc-4903-4e81-a011-3513953577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316"/>
    <a:srgbClr val="F9B122"/>
    <a:srgbClr val="7030A0"/>
    <a:srgbClr val="B60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C0E029-5C4B-4F00-AA62-49ABB95FE46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8AB338CB-E85C-4DE4-9383-7B0ABBE62EA8}">
      <dgm:prSet custT="1"/>
      <dgm:spPr/>
      <dgm:t>
        <a:bodyPr anchor="ctr"/>
        <a:lstStyle/>
        <a:p>
          <a:pPr rtl="0">
            <a:defRPr cap="all"/>
          </a:pPr>
          <a:r>
            <a:rPr lang="en-GB" sz="1800" kern="1200" cap="none" baseline="0"/>
            <a:t>Understand how the appearance of cell therapies may be </a:t>
          </a:r>
          <a:r>
            <a:rPr lang="en-GB" sz="1800" kern="1200" cap="none" baseline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different to that of traditional injectable pharmaceutical drugs</a:t>
          </a:r>
          <a:r>
            <a:rPr lang="en-GB" sz="1800" kern="1200" cap="none" baseline="0"/>
            <a:t>.</a:t>
          </a:r>
          <a:endParaRPr lang="en-US" sz="1800" kern="1200" cap="none" baseline="0"/>
        </a:p>
      </dgm:t>
    </dgm:pt>
    <dgm:pt modelId="{17810C12-7BD1-4565-BA5D-3022AD994052}" type="parTrans" cxnId="{E53D6D14-4F91-49E9-8BF7-C245BFB3D3F9}">
      <dgm:prSet/>
      <dgm:spPr/>
      <dgm:t>
        <a:bodyPr/>
        <a:lstStyle/>
        <a:p>
          <a:endParaRPr lang="en-US"/>
        </a:p>
      </dgm:t>
    </dgm:pt>
    <dgm:pt modelId="{2AE2AC07-509E-41EE-B9A4-B4F825062936}" type="sibTrans" cxnId="{E53D6D14-4F91-49E9-8BF7-C245BFB3D3F9}">
      <dgm:prSet/>
      <dgm:spPr/>
      <dgm:t>
        <a:bodyPr/>
        <a:lstStyle/>
        <a:p>
          <a:endParaRPr lang="en-US"/>
        </a:p>
      </dgm:t>
    </dgm:pt>
    <dgm:pt modelId="{D7FC6BF3-E92A-4563-994B-5CDD190017A7}">
      <dgm:prSet custT="1"/>
      <dgm:spPr/>
      <dgm:t>
        <a:bodyPr anchor="ctr"/>
        <a:lstStyle/>
        <a:p>
          <a:pPr>
            <a:defRPr cap="all"/>
          </a:pPr>
          <a:r>
            <a:rPr lang="en-GB" sz="1800" cap="none" baseline="0"/>
            <a:t>Describe how to visually inspect a cell therapy medicinal product and what you might expect to see.</a:t>
          </a:r>
          <a:endParaRPr lang="en-US" sz="1800" cap="none" baseline="0"/>
        </a:p>
      </dgm:t>
    </dgm:pt>
    <dgm:pt modelId="{D39BC170-3D22-465E-A54B-D3282AFD144B}" type="parTrans" cxnId="{48B2A263-1540-454D-8442-8013E6212ED8}">
      <dgm:prSet/>
      <dgm:spPr/>
      <dgm:t>
        <a:bodyPr/>
        <a:lstStyle/>
        <a:p>
          <a:endParaRPr lang="en-US"/>
        </a:p>
      </dgm:t>
    </dgm:pt>
    <dgm:pt modelId="{4FD93E85-32CF-48BD-96D7-8E0605C11D71}" type="sibTrans" cxnId="{48B2A263-1540-454D-8442-8013E6212ED8}">
      <dgm:prSet/>
      <dgm:spPr/>
      <dgm:t>
        <a:bodyPr/>
        <a:lstStyle/>
        <a:p>
          <a:endParaRPr lang="en-US"/>
        </a:p>
      </dgm:t>
    </dgm:pt>
    <dgm:pt modelId="{D6A7DC82-CD9A-45AA-B9C2-8CFABC877A13}">
      <dgm:prSet custT="1"/>
      <dgm:spPr/>
      <dgm:t>
        <a:bodyPr anchor="ctr"/>
        <a:lstStyle/>
        <a:p>
          <a:pPr>
            <a:defRPr cap="all"/>
          </a:pPr>
          <a:r>
            <a:rPr lang="en-GB" sz="1800" cap="none" baseline="0"/>
            <a:t>List strategies to reduce the chance of cell clumping in a cell therapy medicinal product.</a:t>
          </a:r>
          <a:endParaRPr lang="en-US" sz="1800" cap="none" baseline="0"/>
        </a:p>
      </dgm:t>
    </dgm:pt>
    <dgm:pt modelId="{CE2AC535-E755-4A34-B348-C278BF10F050}" type="parTrans" cxnId="{D3752176-66FE-446B-AF22-B97C77E61832}">
      <dgm:prSet/>
      <dgm:spPr/>
      <dgm:t>
        <a:bodyPr/>
        <a:lstStyle/>
        <a:p>
          <a:endParaRPr lang="en-US"/>
        </a:p>
      </dgm:t>
    </dgm:pt>
    <dgm:pt modelId="{120BF04D-E833-4515-A766-0E92203AD62E}" type="sibTrans" cxnId="{D3752176-66FE-446B-AF22-B97C77E61832}">
      <dgm:prSet/>
      <dgm:spPr/>
      <dgm:t>
        <a:bodyPr/>
        <a:lstStyle/>
        <a:p>
          <a:endParaRPr lang="en-US"/>
        </a:p>
      </dgm:t>
    </dgm:pt>
    <dgm:pt modelId="{590A6F98-FCB6-4CBF-A134-B01AA7161CCA}">
      <dgm:prSet custT="1"/>
      <dgm:spPr/>
      <dgm:t>
        <a:bodyPr anchor="ctr"/>
        <a:lstStyle/>
        <a:p>
          <a:pPr>
            <a:defRPr cap="all"/>
          </a:pPr>
          <a:r>
            <a:rPr lang="en-GB" sz="1800" cap="none" baseline="0"/>
            <a:t>Describe what to do if there are concerns about the appearance of a cell therapy medicinal product.</a:t>
          </a:r>
          <a:endParaRPr lang="en-US" sz="1800" cap="none" baseline="0"/>
        </a:p>
      </dgm:t>
    </dgm:pt>
    <dgm:pt modelId="{3DBB18C3-8A9F-4761-99A1-6E9BDAEF111A}" type="parTrans" cxnId="{7F37D812-0F53-4DC1-AC9C-11AFA8AE6CEA}">
      <dgm:prSet/>
      <dgm:spPr/>
      <dgm:t>
        <a:bodyPr/>
        <a:lstStyle/>
        <a:p>
          <a:endParaRPr lang="en-US"/>
        </a:p>
      </dgm:t>
    </dgm:pt>
    <dgm:pt modelId="{080792FD-83C2-4E01-9A71-935C595A49DF}" type="sibTrans" cxnId="{7F37D812-0F53-4DC1-AC9C-11AFA8AE6CEA}">
      <dgm:prSet/>
      <dgm:spPr/>
      <dgm:t>
        <a:bodyPr/>
        <a:lstStyle/>
        <a:p>
          <a:endParaRPr lang="en-US"/>
        </a:p>
      </dgm:t>
    </dgm:pt>
    <dgm:pt modelId="{BA5F2195-7035-4DAB-A5BE-D023692E17C5}" type="pres">
      <dgm:prSet presAssocID="{97C0E029-5C4B-4F00-AA62-49ABB95FE469}" presName="root" presStyleCnt="0">
        <dgm:presLayoutVars>
          <dgm:dir/>
          <dgm:resizeHandles val="exact"/>
        </dgm:presLayoutVars>
      </dgm:prSet>
      <dgm:spPr/>
    </dgm:pt>
    <dgm:pt modelId="{51C519A7-B528-49E5-B82A-B079D729DB06}" type="pres">
      <dgm:prSet presAssocID="{8AB338CB-E85C-4DE4-9383-7B0ABBE62EA8}" presName="compNode" presStyleCnt="0"/>
      <dgm:spPr/>
    </dgm:pt>
    <dgm:pt modelId="{27FCD9C2-BCDD-4CF1-8EE0-A5B0F4D7D591}" type="pres">
      <dgm:prSet presAssocID="{8AB338CB-E85C-4DE4-9383-7B0ABBE62EA8}" presName="iconBgRect" presStyleLbl="bgShp" presStyleIdx="0" presStyleCnt="4"/>
      <dgm:spPr/>
    </dgm:pt>
    <dgm:pt modelId="{71B799B0-1D01-4511-AC80-BA5BD300B811}" type="pres">
      <dgm:prSet presAssocID="{8AB338CB-E85C-4DE4-9383-7B0ABBE62EA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93796610-70E0-4352-B1EE-C305BFCBFFB3}" type="pres">
      <dgm:prSet presAssocID="{8AB338CB-E85C-4DE4-9383-7B0ABBE62EA8}" presName="spaceRect" presStyleCnt="0"/>
      <dgm:spPr/>
    </dgm:pt>
    <dgm:pt modelId="{9471D9AD-00E8-47C5-B666-839D8442C2EB}" type="pres">
      <dgm:prSet presAssocID="{8AB338CB-E85C-4DE4-9383-7B0ABBE62EA8}" presName="textRect" presStyleLbl="revTx" presStyleIdx="0" presStyleCnt="4" custScaleX="110602">
        <dgm:presLayoutVars>
          <dgm:chMax val="1"/>
          <dgm:chPref val="1"/>
        </dgm:presLayoutVars>
      </dgm:prSet>
      <dgm:spPr/>
    </dgm:pt>
    <dgm:pt modelId="{4CD1C27E-F494-4B5B-A645-6BA3DBF9F8D4}" type="pres">
      <dgm:prSet presAssocID="{2AE2AC07-509E-41EE-B9A4-B4F825062936}" presName="sibTrans" presStyleCnt="0"/>
      <dgm:spPr/>
    </dgm:pt>
    <dgm:pt modelId="{F3A37603-1324-40ED-98FE-6E201284B7FE}" type="pres">
      <dgm:prSet presAssocID="{D7FC6BF3-E92A-4563-994B-5CDD190017A7}" presName="compNode" presStyleCnt="0"/>
      <dgm:spPr/>
    </dgm:pt>
    <dgm:pt modelId="{669B5D60-679C-400A-8F4A-ED747FED272A}" type="pres">
      <dgm:prSet presAssocID="{D7FC6BF3-E92A-4563-994B-5CDD190017A7}" presName="iconBgRect" presStyleLbl="bgShp" presStyleIdx="1" presStyleCnt="4"/>
      <dgm:spPr/>
    </dgm:pt>
    <dgm:pt modelId="{239CA0B8-D80E-4FE5-B869-361488C01465}" type="pres">
      <dgm:prSet presAssocID="{D7FC6BF3-E92A-4563-994B-5CDD190017A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2F67DD6D-35E4-4097-A7BB-4557C8C1864E}" type="pres">
      <dgm:prSet presAssocID="{D7FC6BF3-E92A-4563-994B-5CDD190017A7}" presName="spaceRect" presStyleCnt="0"/>
      <dgm:spPr/>
    </dgm:pt>
    <dgm:pt modelId="{6A6114F6-9353-4DAC-95E2-4C9C6DF02394}" type="pres">
      <dgm:prSet presAssocID="{D7FC6BF3-E92A-4563-994B-5CDD190017A7}" presName="textRect" presStyleLbl="revTx" presStyleIdx="1" presStyleCnt="4" custScaleX="107956">
        <dgm:presLayoutVars>
          <dgm:chMax val="1"/>
          <dgm:chPref val="1"/>
        </dgm:presLayoutVars>
      </dgm:prSet>
      <dgm:spPr/>
    </dgm:pt>
    <dgm:pt modelId="{54A69781-FA51-442E-B3A4-9D4EFE7B82C8}" type="pres">
      <dgm:prSet presAssocID="{4FD93E85-32CF-48BD-96D7-8E0605C11D71}" presName="sibTrans" presStyleCnt="0"/>
      <dgm:spPr/>
    </dgm:pt>
    <dgm:pt modelId="{70DECAAB-6456-43C1-860E-4BF3958E2B0D}" type="pres">
      <dgm:prSet presAssocID="{D6A7DC82-CD9A-45AA-B9C2-8CFABC877A13}" presName="compNode" presStyleCnt="0"/>
      <dgm:spPr/>
    </dgm:pt>
    <dgm:pt modelId="{24FB1CE2-B82A-4EA9-B3AB-5C985DBE2A34}" type="pres">
      <dgm:prSet presAssocID="{D6A7DC82-CD9A-45AA-B9C2-8CFABC877A13}" presName="iconBgRect" presStyleLbl="bgShp" presStyleIdx="2" presStyleCnt="4"/>
      <dgm:spPr/>
    </dgm:pt>
    <dgm:pt modelId="{FFFD62F9-D3D4-4CF8-AC2C-022161B68301}" type="pres">
      <dgm:prSet presAssocID="{D6A7DC82-CD9A-45AA-B9C2-8CFABC877A1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RTL"/>
        </a:ext>
      </dgm:extLst>
    </dgm:pt>
    <dgm:pt modelId="{F6CBA4F4-E3C2-4EF0-830D-6A98081B68CB}" type="pres">
      <dgm:prSet presAssocID="{D6A7DC82-CD9A-45AA-B9C2-8CFABC877A13}" presName="spaceRect" presStyleCnt="0"/>
      <dgm:spPr/>
    </dgm:pt>
    <dgm:pt modelId="{1550200D-7F8E-4A4D-A777-EC8D8F9A5488}" type="pres">
      <dgm:prSet presAssocID="{D6A7DC82-CD9A-45AA-B9C2-8CFABC877A13}" presName="textRect" presStyleLbl="revTx" presStyleIdx="2" presStyleCnt="4" custScaleX="101296">
        <dgm:presLayoutVars>
          <dgm:chMax val="1"/>
          <dgm:chPref val="1"/>
        </dgm:presLayoutVars>
      </dgm:prSet>
      <dgm:spPr/>
    </dgm:pt>
    <dgm:pt modelId="{90DD1846-4EAF-4A51-B316-F32C2136F8E0}" type="pres">
      <dgm:prSet presAssocID="{120BF04D-E833-4515-A766-0E92203AD62E}" presName="sibTrans" presStyleCnt="0"/>
      <dgm:spPr/>
    </dgm:pt>
    <dgm:pt modelId="{982B417B-0482-45B7-8822-198E74BB32C0}" type="pres">
      <dgm:prSet presAssocID="{590A6F98-FCB6-4CBF-A134-B01AA7161CCA}" presName="compNode" presStyleCnt="0"/>
      <dgm:spPr/>
    </dgm:pt>
    <dgm:pt modelId="{09F38147-06B9-422A-8017-7F48A10AAA90}" type="pres">
      <dgm:prSet presAssocID="{590A6F98-FCB6-4CBF-A134-B01AA7161CCA}" presName="iconBgRect" presStyleLbl="bgShp" presStyleIdx="3" presStyleCnt="4"/>
      <dgm:spPr/>
    </dgm:pt>
    <dgm:pt modelId="{469759F0-5F23-429A-A86E-B1A741D06B9B}" type="pres">
      <dgm:prSet presAssocID="{590A6F98-FCB6-4CBF-A134-B01AA7161CCA}" presName="iconRect" presStyleLbl="node1" presStyleIdx="3" presStyleCnt="4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E78775E-FC9E-400B-B7EE-8034507F9B1D}" type="pres">
      <dgm:prSet presAssocID="{590A6F98-FCB6-4CBF-A134-B01AA7161CCA}" presName="spaceRect" presStyleCnt="0"/>
      <dgm:spPr/>
    </dgm:pt>
    <dgm:pt modelId="{A24FE76D-0404-4A93-BB02-72405851B20F}" type="pres">
      <dgm:prSet presAssocID="{590A6F98-FCB6-4CBF-A134-B01AA7161CCA}" presName="textRect" presStyleLbl="revTx" presStyleIdx="3" presStyleCnt="4" custScaleX="86895">
        <dgm:presLayoutVars>
          <dgm:chMax val="1"/>
          <dgm:chPref val="1"/>
        </dgm:presLayoutVars>
      </dgm:prSet>
      <dgm:spPr/>
    </dgm:pt>
  </dgm:ptLst>
  <dgm:cxnLst>
    <dgm:cxn modelId="{7F37D812-0F53-4DC1-AC9C-11AFA8AE6CEA}" srcId="{97C0E029-5C4B-4F00-AA62-49ABB95FE469}" destId="{590A6F98-FCB6-4CBF-A134-B01AA7161CCA}" srcOrd="3" destOrd="0" parTransId="{3DBB18C3-8A9F-4761-99A1-6E9BDAEF111A}" sibTransId="{080792FD-83C2-4E01-9A71-935C595A49DF}"/>
    <dgm:cxn modelId="{E53D6D14-4F91-49E9-8BF7-C245BFB3D3F9}" srcId="{97C0E029-5C4B-4F00-AA62-49ABB95FE469}" destId="{8AB338CB-E85C-4DE4-9383-7B0ABBE62EA8}" srcOrd="0" destOrd="0" parTransId="{17810C12-7BD1-4565-BA5D-3022AD994052}" sibTransId="{2AE2AC07-509E-41EE-B9A4-B4F825062936}"/>
    <dgm:cxn modelId="{8512A82C-9A4D-454A-96B2-1CF6FC0577E5}" type="presOf" srcId="{D6A7DC82-CD9A-45AA-B9C2-8CFABC877A13}" destId="{1550200D-7F8E-4A4D-A777-EC8D8F9A5488}" srcOrd="0" destOrd="0" presId="urn:microsoft.com/office/officeart/2018/5/layout/IconCircleLabelList"/>
    <dgm:cxn modelId="{9B731742-AF91-4A5E-A7A3-B8B865668FAE}" type="presOf" srcId="{D7FC6BF3-E92A-4563-994B-5CDD190017A7}" destId="{6A6114F6-9353-4DAC-95E2-4C9C6DF02394}" srcOrd="0" destOrd="0" presId="urn:microsoft.com/office/officeart/2018/5/layout/IconCircleLabelList"/>
    <dgm:cxn modelId="{48B2A263-1540-454D-8442-8013E6212ED8}" srcId="{97C0E029-5C4B-4F00-AA62-49ABB95FE469}" destId="{D7FC6BF3-E92A-4563-994B-5CDD190017A7}" srcOrd="1" destOrd="0" parTransId="{D39BC170-3D22-465E-A54B-D3282AFD144B}" sibTransId="{4FD93E85-32CF-48BD-96D7-8E0605C11D71}"/>
    <dgm:cxn modelId="{425E0C6F-F5EE-428E-9EF6-11999D7E72D8}" type="presOf" srcId="{590A6F98-FCB6-4CBF-A134-B01AA7161CCA}" destId="{A24FE76D-0404-4A93-BB02-72405851B20F}" srcOrd="0" destOrd="0" presId="urn:microsoft.com/office/officeart/2018/5/layout/IconCircleLabelList"/>
    <dgm:cxn modelId="{D3752176-66FE-446B-AF22-B97C77E61832}" srcId="{97C0E029-5C4B-4F00-AA62-49ABB95FE469}" destId="{D6A7DC82-CD9A-45AA-B9C2-8CFABC877A13}" srcOrd="2" destOrd="0" parTransId="{CE2AC535-E755-4A34-B348-C278BF10F050}" sibTransId="{120BF04D-E833-4515-A766-0E92203AD62E}"/>
    <dgm:cxn modelId="{F93B17B0-7486-4E1E-B8BD-4D4F287D97B6}" type="presOf" srcId="{97C0E029-5C4B-4F00-AA62-49ABB95FE469}" destId="{BA5F2195-7035-4DAB-A5BE-D023692E17C5}" srcOrd="0" destOrd="0" presId="urn:microsoft.com/office/officeart/2018/5/layout/IconCircleLabelList"/>
    <dgm:cxn modelId="{786350C9-34DB-41F5-B539-2772C90CD09E}" type="presOf" srcId="{8AB338CB-E85C-4DE4-9383-7B0ABBE62EA8}" destId="{9471D9AD-00E8-47C5-B666-839D8442C2EB}" srcOrd="0" destOrd="0" presId="urn:microsoft.com/office/officeart/2018/5/layout/IconCircleLabelList"/>
    <dgm:cxn modelId="{57DDBED3-7DB1-4CB8-BC1A-2400786C0E09}" type="presParOf" srcId="{BA5F2195-7035-4DAB-A5BE-D023692E17C5}" destId="{51C519A7-B528-49E5-B82A-B079D729DB06}" srcOrd="0" destOrd="0" presId="urn:microsoft.com/office/officeart/2018/5/layout/IconCircleLabelList"/>
    <dgm:cxn modelId="{2ECAA14D-20EB-4146-8D18-1E7699857CA9}" type="presParOf" srcId="{51C519A7-B528-49E5-B82A-B079D729DB06}" destId="{27FCD9C2-BCDD-4CF1-8EE0-A5B0F4D7D591}" srcOrd="0" destOrd="0" presId="urn:microsoft.com/office/officeart/2018/5/layout/IconCircleLabelList"/>
    <dgm:cxn modelId="{0F1AAF28-481A-42CF-92A4-ED272C834374}" type="presParOf" srcId="{51C519A7-B528-49E5-B82A-B079D729DB06}" destId="{71B799B0-1D01-4511-AC80-BA5BD300B811}" srcOrd="1" destOrd="0" presId="urn:microsoft.com/office/officeart/2018/5/layout/IconCircleLabelList"/>
    <dgm:cxn modelId="{77884657-B1CA-4392-BA37-450011CA09E4}" type="presParOf" srcId="{51C519A7-B528-49E5-B82A-B079D729DB06}" destId="{93796610-70E0-4352-B1EE-C305BFCBFFB3}" srcOrd="2" destOrd="0" presId="urn:microsoft.com/office/officeart/2018/5/layout/IconCircleLabelList"/>
    <dgm:cxn modelId="{64736479-6B94-408C-81FE-546523FDD2AD}" type="presParOf" srcId="{51C519A7-B528-49E5-B82A-B079D729DB06}" destId="{9471D9AD-00E8-47C5-B666-839D8442C2EB}" srcOrd="3" destOrd="0" presId="urn:microsoft.com/office/officeart/2018/5/layout/IconCircleLabelList"/>
    <dgm:cxn modelId="{D9E851FA-8DFE-47A4-A565-445EF97EF8DD}" type="presParOf" srcId="{BA5F2195-7035-4DAB-A5BE-D023692E17C5}" destId="{4CD1C27E-F494-4B5B-A645-6BA3DBF9F8D4}" srcOrd="1" destOrd="0" presId="urn:microsoft.com/office/officeart/2018/5/layout/IconCircleLabelList"/>
    <dgm:cxn modelId="{E867979B-297C-4C90-83DC-D368E67074E1}" type="presParOf" srcId="{BA5F2195-7035-4DAB-A5BE-D023692E17C5}" destId="{F3A37603-1324-40ED-98FE-6E201284B7FE}" srcOrd="2" destOrd="0" presId="urn:microsoft.com/office/officeart/2018/5/layout/IconCircleLabelList"/>
    <dgm:cxn modelId="{E4BE376F-0F65-428E-891E-CC9CE5C835FE}" type="presParOf" srcId="{F3A37603-1324-40ED-98FE-6E201284B7FE}" destId="{669B5D60-679C-400A-8F4A-ED747FED272A}" srcOrd="0" destOrd="0" presId="urn:microsoft.com/office/officeart/2018/5/layout/IconCircleLabelList"/>
    <dgm:cxn modelId="{0F2A758E-FFCA-4879-9090-30CB964CB3CE}" type="presParOf" srcId="{F3A37603-1324-40ED-98FE-6E201284B7FE}" destId="{239CA0B8-D80E-4FE5-B869-361488C01465}" srcOrd="1" destOrd="0" presId="urn:microsoft.com/office/officeart/2018/5/layout/IconCircleLabelList"/>
    <dgm:cxn modelId="{A6939AFD-C4DA-4733-B796-DC5D6FBDA0C3}" type="presParOf" srcId="{F3A37603-1324-40ED-98FE-6E201284B7FE}" destId="{2F67DD6D-35E4-4097-A7BB-4557C8C1864E}" srcOrd="2" destOrd="0" presId="urn:microsoft.com/office/officeart/2018/5/layout/IconCircleLabelList"/>
    <dgm:cxn modelId="{5ED8E01A-47F8-4F35-9BF6-DEBEE3CC7995}" type="presParOf" srcId="{F3A37603-1324-40ED-98FE-6E201284B7FE}" destId="{6A6114F6-9353-4DAC-95E2-4C9C6DF02394}" srcOrd="3" destOrd="0" presId="urn:microsoft.com/office/officeart/2018/5/layout/IconCircleLabelList"/>
    <dgm:cxn modelId="{8092E699-BA83-4AE8-A0F9-F1C79FB831C1}" type="presParOf" srcId="{BA5F2195-7035-4DAB-A5BE-D023692E17C5}" destId="{54A69781-FA51-442E-B3A4-9D4EFE7B82C8}" srcOrd="3" destOrd="0" presId="urn:microsoft.com/office/officeart/2018/5/layout/IconCircleLabelList"/>
    <dgm:cxn modelId="{E995F787-C36C-4FEB-A277-4AD4301612FA}" type="presParOf" srcId="{BA5F2195-7035-4DAB-A5BE-D023692E17C5}" destId="{70DECAAB-6456-43C1-860E-4BF3958E2B0D}" srcOrd="4" destOrd="0" presId="urn:microsoft.com/office/officeart/2018/5/layout/IconCircleLabelList"/>
    <dgm:cxn modelId="{FE1D08A2-0A68-4D8D-9C66-F6C4A73332CF}" type="presParOf" srcId="{70DECAAB-6456-43C1-860E-4BF3958E2B0D}" destId="{24FB1CE2-B82A-4EA9-B3AB-5C985DBE2A34}" srcOrd="0" destOrd="0" presId="urn:microsoft.com/office/officeart/2018/5/layout/IconCircleLabelList"/>
    <dgm:cxn modelId="{A3818A39-AC24-421E-945B-527BF7B81BF1}" type="presParOf" srcId="{70DECAAB-6456-43C1-860E-4BF3958E2B0D}" destId="{FFFD62F9-D3D4-4CF8-AC2C-022161B68301}" srcOrd="1" destOrd="0" presId="urn:microsoft.com/office/officeart/2018/5/layout/IconCircleLabelList"/>
    <dgm:cxn modelId="{7F01006F-9B11-49DA-8A86-A3CFDF234938}" type="presParOf" srcId="{70DECAAB-6456-43C1-860E-4BF3958E2B0D}" destId="{F6CBA4F4-E3C2-4EF0-830D-6A98081B68CB}" srcOrd="2" destOrd="0" presId="urn:microsoft.com/office/officeart/2018/5/layout/IconCircleLabelList"/>
    <dgm:cxn modelId="{EE879FF2-0E3E-4E62-98EC-6DB4103D1E90}" type="presParOf" srcId="{70DECAAB-6456-43C1-860E-4BF3958E2B0D}" destId="{1550200D-7F8E-4A4D-A777-EC8D8F9A5488}" srcOrd="3" destOrd="0" presId="urn:microsoft.com/office/officeart/2018/5/layout/IconCircleLabelList"/>
    <dgm:cxn modelId="{7EF6C645-F7AD-4393-BE18-81F4B05D599B}" type="presParOf" srcId="{BA5F2195-7035-4DAB-A5BE-D023692E17C5}" destId="{90DD1846-4EAF-4A51-B316-F32C2136F8E0}" srcOrd="5" destOrd="0" presId="urn:microsoft.com/office/officeart/2018/5/layout/IconCircleLabelList"/>
    <dgm:cxn modelId="{E6DD7F68-BFF2-430F-8C86-B05D7FB0B863}" type="presParOf" srcId="{BA5F2195-7035-4DAB-A5BE-D023692E17C5}" destId="{982B417B-0482-45B7-8822-198E74BB32C0}" srcOrd="6" destOrd="0" presId="urn:microsoft.com/office/officeart/2018/5/layout/IconCircleLabelList"/>
    <dgm:cxn modelId="{90B222BA-DBDB-4481-AE5E-FD70FEA49A37}" type="presParOf" srcId="{982B417B-0482-45B7-8822-198E74BB32C0}" destId="{09F38147-06B9-422A-8017-7F48A10AAA90}" srcOrd="0" destOrd="0" presId="urn:microsoft.com/office/officeart/2018/5/layout/IconCircleLabelList"/>
    <dgm:cxn modelId="{1B94AE72-B23C-463A-AC6A-2F05D34BC856}" type="presParOf" srcId="{982B417B-0482-45B7-8822-198E74BB32C0}" destId="{469759F0-5F23-429A-A86E-B1A741D06B9B}" srcOrd="1" destOrd="0" presId="urn:microsoft.com/office/officeart/2018/5/layout/IconCircleLabelList"/>
    <dgm:cxn modelId="{DFFDDDA4-6257-4FF9-80DD-DEFFF5A9AA20}" type="presParOf" srcId="{982B417B-0482-45B7-8822-198E74BB32C0}" destId="{0E78775E-FC9E-400B-B7EE-8034507F9B1D}" srcOrd="2" destOrd="0" presId="urn:microsoft.com/office/officeart/2018/5/layout/IconCircleLabelList"/>
    <dgm:cxn modelId="{4D7BA551-15D9-4CB5-81EA-C1F162198112}" type="presParOf" srcId="{982B417B-0482-45B7-8822-198E74BB32C0}" destId="{A24FE76D-0404-4A93-BB02-72405851B20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CD9C2-BCDD-4CF1-8EE0-A5B0F4D7D591}">
      <dsp:nvSpPr>
        <dsp:cNvPr id="0" name=""/>
        <dsp:cNvSpPr/>
      </dsp:nvSpPr>
      <dsp:spPr>
        <a:xfrm>
          <a:off x="918344" y="913414"/>
          <a:ext cx="1494195" cy="149419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B799B0-1D01-4511-AC80-BA5BD300B811}">
      <dsp:nvSpPr>
        <dsp:cNvPr id="0" name=""/>
        <dsp:cNvSpPr/>
      </dsp:nvSpPr>
      <dsp:spPr>
        <a:xfrm>
          <a:off x="1236779" y="1231849"/>
          <a:ext cx="857325" cy="8573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1D9AD-00E8-47C5-B666-839D8442C2EB}">
      <dsp:nvSpPr>
        <dsp:cNvPr id="0" name=""/>
        <dsp:cNvSpPr/>
      </dsp:nvSpPr>
      <dsp:spPr>
        <a:xfrm>
          <a:off x="310844" y="2873014"/>
          <a:ext cx="2709195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/>
            <a:t>Understand how the appearance of cell therapies may be </a:t>
          </a:r>
          <a:r>
            <a:rPr lang="en-GB" sz="1800" kern="1200" cap="none" baseline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different to that of traditional injectable pharmaceutical drugs</a:t>
          </a:r>
          <a:r>
            <a:rPr lang="en-GB" sz="1800" kern="1200" cap="none" baseline="0"/>
            <a:t>.</a:t>
          </a:r>
          <a:endParaRPr lang="en-US" sz="1800" kern="1200" cap="none" baseline="0"/>
        </a:p>
      </dsp:txBody>
      <dsp:txXfrm>
        <a:off x="310844" y="2873014"/>
        <a:ext cx="2709195" cy="1260000"/>
      </dsp:txXfrm>
    </dsp:sp>
    <dsp:sp modelId="{669B5D60-679C-400A-8F4A-ED747FED272A}">
      <dsp:nvSpPr>
        <dsp:cNvPr id="0" name=""/>
        <dsp:cNvSpPr/>
      </dsp:nvSpPr>
      <dsp:spPr>
        <a:xfrm>
          <a:off x="4023796" y="913414"/>
          <a:ext cx="1494195" cy="149419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CA0B8-D80E-4FE5-B869-361488C01465}">
      <dsp:nvSpPr>
        <dsp:cNvPr id="0" name=""/>
        <dsp:cNvSpPr/>
      </dsp:nvSpPr>
      <dsp:spPr>
        <a:xfrm>
          <a:off x="4342231" y="1231849"/>
          <a:ext cx="857325" cy="8573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114F6-9353-4DAC-95E2-4C9C6DF02394}">
      <dsp:nvSpPr>
        <dsp:cNvPr id="0" name=""/>
        <dsp:cNvSpPr/>
      </dsp:nvSpPr>
      <dsp:spPr>
        <a:xfrm>
          <a:off x="3448702" y="2873014"/>
          <a:ext cx="2644382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/>
            <a:t>Describe how to visually inspect a cell therapy medicinal product and what you might expect to see.</a:t>
          </a:r>
          <a:endParaRPr lang="en-US" sz="1800" kern="1200" cap="none" baseline="0"/>
        </a:p>
      </dsp:txBody>
      <dsp:txXfrm>
        <a:off x="3448702" y="2873014"/>
        <a:ext cx="2644382" cy="1260000"/>
      </dsp:txXfrm>
    </dsp:sp>
    <dsp:sp modelId="{24FB1CE2-B82A-4EA9-B3AB-5C985DBE2A34}">
      <dsp:nvSpPr>
        <dsp:cNvPr id="0" name=""/>
        <dsp:cNvSpPr/>
      </dsp:nvSpPr>
      <dsp:spPr>
        <a:xfrm>
          <a:off x="7015272" y="913414"/>
          <a:ext cx="1494195" cy="149419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D62F9-D3D4-4CF8-AC2C-022161B68301}">
      <dsp:nvSpPr>
        <dsp:cNvPr id="0" name=""/>
        <dsp:cNvSpPr/>
      </dsp:nvSpPr>
      <dsp:spPr>
        <a:xfrm>
          <a:off x="7333707" y="1231849"/>
          <a:ext cx="857325" cy="8573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0200D-7F8E-4A4D-A777-EC8D8F9A5488}">
      <dsp:nvSpPr>
        <dsp:cNvPr id="0" name=""/>
        <dsp:cNvSpPr/>
      </dsp:nvSpPr>
      <dsp:spPr>
        <a:xfrm>
          <a:off x="6521747" y="2873014"/>
          <a:ext cx="2481245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/>
            <a:t>List strategies to reduce the chance of cell clumping in a cell therapy medicinal product.</a:t>
          </a:r>
          <a:endParaRPr lang="en-US" sz="1800" kern="1200" cap="none" baseline="0"/>
        </a:p>
      </dsp:txBody>
      <dsp:txXfrm>
        <a:off x="6521747" y="2873014"/>
        <a:ext cx="2481245" cy="1260000"/>
      </dsp:txXfrm>
    </dsp:sp>
    <dsp:sp modelId="{09F38147-06B9-422A-8017-7F48A10AAA90}">
      <dsp:nvSpPr>
        <dsp:cNvPr id="0" name=""/>
        <dsp:cNvSpPr/>
      </dsp:nvSpPr>
      <dsp:spPr>
        <a:xfrm>
          <a:off x="9909308" y="913414"/>
          <a:ext cx="1494195" cy="149419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759F0-5F23-429A-A86E-B1A741D06B9B}">
      <dsp:nvSpPr>
        <dsp:cNvPr id="0" name=""/>
        <dsp:cNvSpPr/>
      </dsp:nvSpPr>
      <dsp:spPr>
        <a:xfrm>
          <a:off x="10227743" y="1231849"/>
          <a:ext cx="857325" cy="857325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4FE76D-0404-4A93-BB02-72405851B20F}">
      <dsp:nvSpPr>
        <dsp:cNvPr id="0" name=""/>
        <dsp:cNvSpPr/>
      </dsp:nvSpPr>
      <dsp:spPr>
        <a:xfrm>
          <a:off x="9592159" y="2873014"/>
          <a:ext cx="2128493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/>
            <a:t>Describe what to do if there are concerns about the appearance of a cell therapy medicinal product.</a:t>
          </a:r>
          <a:endParaRPr lang="en-US" sz="1800" kern="1200" cap="none" baseline="0"/>
        </a:p>
      </dsp:txBody>
      <dsp:txXfrm>
        <a:off x="9592159" y="2873014"/>
        <a:ext cx="2128493" cy="126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66F7A-505D-48C6-81F3-CF6A0B0429BD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78FE1-2A62-45B1-AA0D-1D661A23D1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41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ellcomecollection.org/works/gbmpaquk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docs.net/emergency-medicine-documentation-pearls-and-pitfalls-the-neuro-exa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3.0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maaldrich.com/technical-documents/articles/biology/cell-culture-troubleshooting-cell-clumping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 </a:t>
            </a:r>
            <a:r>
              <a:rPr lang="en-US"/>
              <a:t>© 2020 NHS Blood and Transplant. 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938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 </a:t>
            </a:r>
            <a:r>
              <a:rPr lang="en-US"/>
              <a:t>University Hospitals Birmingham NHS Foundation Trust.</a:t>
            </a:r>
          </a:p>
          <a:p>
            <a:pPr algn="l"/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480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/>
              <a:t>Images: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753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Video: </a:t>
            </a:r>
            <a:r>
              <a:rPr lang="en-US"/>
              <a:t>© 2020 NHS Blood and Transplant. All rights reserved.</a:t>
            </a:r>
            <a:endParaRPr lang="en-GB"/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129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475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Video: </a:t>
            </a:r>
            <a:r>
              <a:rPr lang="en-US" dirty="0"/>
              <a:t>© 2020 NHS Blood and Transplant. All rights reserved.</a:t>
            </a:r>
            <a:endParaRPr lang="en-GB" dirty="0"/>
          </a:p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792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546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 </a:t>
            </a:r>
            <a:r>
              <a:rPr lang="en-US">
                <a:hlinkClick r:id="rId3"/>
              </a:rPr>
              <a:t>Adrian Wressell, Heart of England NHS FT</a:t>
            </a:r>
            <a:r>
              <a:rPr lang="en-US"/>
              <a:t>. </a:t>
            </a:r>
            <a:r>
              <a:rPr lang="en-US">
                <a:hlinkClick r:id="rId4"/>
              </a:rPr>
              <a:t>CC BY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904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827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517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r>
              <a:rPr lang="en-GB" sz="1000">
                <a:solidFill>
                  <a:srgbClr val="FFFFFF"/>
                </a:solidFill>
                <a:hlinkClick r:id="rId3" tooltip="http://www.emdocs.net/emergency-medicine-documentation-pearls-and-pitfalls-the-neuro-exa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1000">
                <a:solidFill>
                  <a:srgbClr val="FFFFFF"/>
                </a:solidFill>
              </a:rPr>
              <a:t> by Unknown Author is licensed under </a:t>
            </a:r>
            <a:r>
              <a:rPr lang="en-GB" sz="10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1000">
              <a:solidFill>
                <a:srgbClr val="FFFFFF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189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Image: Orbsen Therapeutics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24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cs typeface="Calibri"/>
              </a:rPr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34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269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Image: Signma Aldrich. Taken from </a:t>
            </a:r>
            <a:r>
              <a:rPr lang="en-US">
                <a:hlinkClick r:id="rId3"/>
              </a:rPr>
              <a:t>https://www.sigmaaldrich.com/technical-documents/articles/biology/cell-culture-troubleshooting-cell-clumping.html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127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Images: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085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Images:</a:t>
            </a:r>
            <a:endParaRPr lang="en-US">
              <a:ea typeface="+mn-lt"/>
              <a:cs typeface="+mn-lt"/>
            </a:endParaRPr>
          </a:p>
          <a:p>
            <a:pPr>
              <a:defRPr/>
            </a:pPr>
            <a:r>
              <a:rPr lang="en-US">
                <a:ea typeface="+mn-lt"/>
                <a:cs typeface="+mn-lt"/>
              </a:rPr>
              <a:t>Top row: </a:t>
            </a:r>
            <a:r>
              <a:rPr lang="en-US"/>
              <a:t> University Hospitals Birmingham NHS Foundation Trust.</a:t>
            </a:r>
          </a:p>
          <a:p>
            <a:pPr>
              <a:defRPr/>
            </a:pPr>
            <a:r>
              <a:rPr lang="en-US"/>
              <a:t>Bottom</a:t>
            </a:r>
            <a:r>
              <a:rPr lang="en-US">
                <a:ea typeface="+mn-lt"/>
                <a:cs typeface="+mn-lt"/>
              </a:rPr>
              <a:t> row: ©</a:t>
            </a:r>
            <a:r>
              <a:rPr lang="en-US" sz="1200"/>
              <a:t> 2020 NHS Blood and </a:t>
            </a:r>
            <a:r>
              <a:rPr lang="en-US"/>
              <a:t>Transplant. All</a:t>
            </a:r>
            <a:r>
              <a:rPr lang="en-US" sz="1200"/>
              <a:t>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76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D7813-594F-4F3F-8911-F28CDDC1A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47A4E-DA45-4E57-BF86-C49C5218E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26733-ACF2-43FA-8859-D84B7CA0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4FEB-44B9-4F8D-9154-8B72DCBB1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7067D-62D1-4589-8627-AF7F4EE35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CC99AE3-22C4-4B6E-A25C-746AAB9DD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82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6B55-005A-4100-BA86-2A8CC94D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9615F-823B-4FD2-98E6-06FC42657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893E2-32EF-4ADF-83FF-84D548D29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61BF4-7760-4DD8-B08A-C925456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DC9B4-7072-40CB-8223-A458771F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74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20CDB3-8A90-4C05-AF5A-2E4B67796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15106-7C4C-40EB-A560-661DD6F67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22ABB-4590-43FD-95ED-BAFDE004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7E542-2F24-4EE2-9079-EB3C0E9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0AF1B-453B-4E2B-AE74-F1F23EF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21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C4636-ED3B-4AEF-BEAC-DB7F39F9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E9D70-523A-43C5-AB52-9DC7E06FB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F0CDE-4963-4205-9C78-1AC881A0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59A69-ADE6-4E29-AEA1-73CD6E26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0F1FD-A979-437A-BA59-8517BF68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195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50207-1E82-461C-812A-47DCBF28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F917-9554-4439-97E3-3779CF3BD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0C5C2-9B3D-4079-937A-48316A516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2846C-1807-4B23-9CB6-43174821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7E7F2-C638-405E-BA22-E01F88D1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98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09E2B-C09F-4A21-815A-6A4D3B47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5A94-D7C3-45DA-A252-29C604FEF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D3E53-F824-4E3B-A1DF-3BE39629C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B5D54-A85C-44F4-A0F9-A718EB0B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CE3D6-BDA0-4617-87EF-BD608FCE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68ED5-379D-4825-8C70-0CCCB54A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0B97B0C-2040-441B-933D-726CFB8D7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3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5FFC0-B957-4F9D-BBD0-40AEAC85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3BBB5-9DA8-44CB-8301-C790450AA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1AF55-2979-4828-A30E-BBFEC6ECF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46696A-4CE2-4684-B10A-22F40054B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5CB46-537D-44D6-9564-9C2E9922A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0C5AD-8BD2-4750-AC11-73D93DE2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56911D-2315-4BAB-811D-980B738F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BED243-B061-461E-9525-FDA5DB49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0C8163C-EC50-4B3F-B4B4-32E298C247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3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860F9-118A-4E29-8E11-F758EBD8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26F083-A7D2-4B3C-BD43-4AEA8DEC8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BEEE3-21E2-4354-8712-D174D614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6FFB2-E3AF-4FA2-A024-CAB60605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8ACCB81-2705-49BE-A9D7-35BDA6920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9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C4032-1929-49C7-9AA4-10EB4B21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660B-F428-45B9-92E1-20DD87C96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8057A-B7F4-4E74-95FE-E464DDB0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DDF27E0-1370-4148-BAB0-26357757D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6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5FCF-A69D-44E5-A3FD-B5E2B446E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2F001-03F2-4ED1-BCC6-1213B621E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08ED2-0535-49EA-BFE6-0C51C1F03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7E1D4-817F-4CE6-98AA-556EDCB1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FDEEA-538D-4FCE-8EB6-F8339602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24ED8-16AA-4ABA-AC14-88DEEC179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045D9A9-9839-4084-B3D8-0D242566D6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7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C1305-E6F2-4C13-B408-49E43A8A1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F5DC86-8C5E-4E31-93BC-75AFD1BE1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B6BD3-6B2D-4AAA-B1F2-3599D477A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C6EE7-413A-49B8-9B48-0EA13162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2273C-E021-4D74-8345-A22CB315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DA750-B69D-4214-AF4A-3B7A1767C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E63D01D-B631-4FFF-8DD7-AF6CB470E8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86737-A22D-4A23-868E-041CE280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DCB1-D18F-4D68-9B56-1677BC82F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41C15-90F6-4238-9C75-CD149AD6C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E8660-DD93-4C20-8224-A63ED4CB4DA1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92714-D605-48E1-AA8A-32AB37543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AC349-FD3B-43AE-8B29-755B7D072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86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theattcnetwork.co.uk/wp-content/uploads/2020/11/NHSBT-Product-thawing-video.mp4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theattcnetwork.co.uk/wp-content/uploads/2020/11/NHSBT-Product-inspection-video.mp4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llcomecollection.org/works/gbmpaqu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svg"/><Relationship Id="rId7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s://www.gmp-compliance.org/gmp-news/european-pharmacopoeia-new-chapter-on-visual-inspection-for-visible-particles" TargetMode="External"/><Relationship Id="rId4" Type="http://schemas.openxmlformats.org/officeDocument/2006/relationships/hyperlink" Target="https://cellculturedish.com/particulates-in-cell-therapy-products-an-important-issue-for-commercialization/" TargetMode="Externa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mdocs.net/emergency-medicine-documentation-pearls-and-pitfalls-the-neuro-exa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6F4E7-1072-4137-ADD0-F85E27EFD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77" y="4525347"/>
            <a:ext cx="7121044" cy="1737360"/>
          </a:xfrm>
        </p:spPr>
        <p:txBody>
          <a:bodyPr anchor="ctr">
            <a:noAutofit/>
          </a:bodyPr>
          <a:lstStyle/>
          <a:p>
            <a:pPr algn="r"/>
            <a:r>
              <a:rPr lang="en-GB" sz="4000" b="1"/>
              <a:t>Visual inspection of</a:t>
            </a:r>
            <a:br>
              <a:rPr lang="en-GB" sz="4000" b="1">
                <a:cs typeface="Calibri Light"/>
              </a:rPr>
            </a:br>
            <a:r>
              <a:rPr lang="en-GB" sz="4000" b="1"/>
              <a:t>cell therapy medicinal products</a:t>
            </a:r>
            <a:endParaRPr lang="en-GB" sz="4000">
              <a:cs typeface="Calibri Light" panose="020F03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rgbClr val="F9B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 hidden="1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B606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063336C-1D66-45DE-8F21-CB223ADAF6A4}"/>
              </a:ext>
            </a:extLst>
          </p:cNvPr>
          <p:cNvGrpSpPr/>
          <p:nvPr/>
        </p:nvGrpSpPr>
        <p:grpSpPr>
          <a:xfrm>
            <a:off x="6844712" y="-1797763"/>
            <a:ext cx="6115721" cy="6115721"/>
            <a:chOff x="6187957" y="-2595697"/>
            <a:chExt cx="7121044" cy="7121044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5B62D63F-1FBC-40B8-B6EC-F443AD9D0FD1}"/>
                </a:ext>
              </a:extLst>
            </p:cNvPr>
            <p:cNvSpPr/>
            <p:nvPr/>
          </p:nvSpPr>
          <p:spPr>
            <a:xfrm>
              <a:off x="6187957" y="-2595697"/>
              <a:ext cx="7121044" cy="7121044"/>
            </a:xfrm>
            <a:prstGeom prst="flowChartConnector">
              <a:avLst/>
            </a:prstGeom>
            <a:solidFill>
              <a:srgbClr val="BA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3" descr="A hand holding a piece of cake&#10;&#10;Description generated with high confidence">
              <a:extLst>
                <a:ext uri="{FF2B5EF4-FFF2-40B4-BE49-F238E27FC236}">
                  <a16:creationId xmlns:a16="http://schemas.microsoft.com/office/drawing/2014/main" id="{30C844E4-2F24-4157-9B40-23F481938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627964" y="-2069426"/>
              <a:ext cx="6241029" cy="6123266"/>
            </a:xfrm>
            <a:prstGeom prst="flowChartConnector">
              <a:avLst/>
            </a:prstGeom>
          </p:spPr>
        </p:pic>
      </p:grpSp>
      <p:pic>
        <p:nvPicPr>
          <p:cNvPr id="7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BE734E8-774B-48B6-B66F-7616B9DCC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351" y="4781446"/>
            <a:ext cx="2743200" cy="11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31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 hidden="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2BA6-1DCE-4B21-A2BC-9F3F0D68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20" y="1835329"/>
            <a:ext cx="6573090" cy="463110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>
                <a:cs typeface="Calibri"/>
              </a:rPr>
              <a:t>Use a clean water bath or other thawing device.</a:t>
            </a:r>
          </a:p>
          <a:p>
            <a:pPr>
              <a:lnSpc>
                <a:spcPct val="100000"/>
              </a:lnSpc>
              <a:tabLst>
                <a:tab pos="180975" algn="l"/>
              </a:tabLst>
            </a:pPr>
            <a:r>
              <a:rPr lang="en-GB" sz="2000">
                <a:ea typeface="+mn-lt"/>
                <a:cs typeface="+mn-lt"/>
              </a:rPr>
              <a:t>If the product is not already double wrapped, it should be thawed inside a sterile, sealable bag.</a:t>
            </a:r>
          </a:p>
          <a:p>
            <a:pPr>
              <a:lnSpc>
                <a:spcPct val="100000"/>
              </a:lnSpc>
              <a:tabLst>
                <a:tab pos="180975" algn="l"/>
              </a:tabLst>
            </a:pPr>
            <a:r>
              <a:rPr lang="en-GB" sz="2000">
                <a:ea typeface="+mn-lt"/>
                <a:cs typeface="+mn-lt"/>
              </a:rPr>
              <a:t>Rate and temperature of thawing can impact on cell  viability and function – follow the protocol and use a temperature alarm if one is available.</a:t>
            </a:r>
          </a:p>
          <a:p>
            <a:pPr>
              <a:lnSpc>
                <a:spcPct val="100000"/>
              </a:lnSpc>
            </a:pPr>
            <a:r>
              <a:rPr lang="en-GB" sz="2000"/>
              <a:t>Administer within acceptable timeframe as per protocol and </a:t>
            </a:r>
            <a:r>
              <a:rPr lang="en-GB" sz="2000" b="1">
                <a:ea typeface="+mn-lt"/>
                <a:cs typeface="+mn-lt"/>
              </a:rPr>
              <a:t>avoid delay once thawing starts</a:t>
            </a:r>
            <a:r>
              <a:rPr lang="en-GB" sz="2000">
                <a:ea typeface="+mn-lt"/>
                <a:cs typeface="+mn-lt"/>
              </a:rPr>
              <a:t>:</a:t>
            </a:r>
            <a:endParaRPr lang="en-GB" sz="200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GB" sz="1800"/>
              <a:t>Minimise distance from thawing area to patient;</a:t>
            </a:r>
            <a:endParaRPr lang="en-GB" sz="180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GB" sz="1800"/>
              <a:t>Ensure clinical area and patient is ready before starting to thaw the product;</a:t>
            </a:r>
            <a:endParaRPr lang="en-GB" sz="1800">
              <a:cs typeface="Calibri" panose="020F0502020204030204"/>
            </a:endParaRPr>
          </a:p>
          <a:p>
            <a:pPr lvl="1">
              <a:lnSpc>
                <a:spcPct val="100000"/>
              </a:lnSpc>
            </a:pPr>
            <a:r>
              <a:rPr lang="en-GB" sz="1800"/>
              <a:t>Cryoprotectant is toxic to cells once thawed – administer the thawed product promptly.</a:t>
            </a:r>
            <a:endParaRPr lang="en-GB" sz="18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endParaRPr lang="en-GB" sz="2000">
              <a:cs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422992-90CD-4596-B7AA-29601FECF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0" y="0"/>
            <a:ext cx="514349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6331364-4D11-4AB8-AE3D-FCD081A5C29C}"/>
              </a:ext>
            </a:extLst>
          </p:cNvPr>
          <p:cNvSpPr txBox="1">
            <a:spLocks/>
          </p:cNvSpPr>
          <p:nvPr/>
        </p:nvSpPr>
        <p:spPr>
          <a:xfrm>
            <a:off x="672638" y="311521"/>
            <a:ext cx="5102796" cy="111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/>
              <a:t>Thawing (1 of 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E8A636-5B50-48EF-AA16-6ACB3022CB72}"/>
              </a:ext>
            </a:extLst>
          </p:cNvPr>
          <p:cNvSpPr/>
          <p:nvPr/>
        </p:nvSpPr>
        <p:spPr>
          <a:xfrm>
            <a:off x="658102" y="5834615"/>
            <a:ext cx="8185412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E43690-52E5-49A4-9926-6FDD225996BF}"/>
              </a:ext>
            </a:extLst>
          </p:cNvPr>
          <p:cNvCxnSpPr>
            <a:cxnSpLocks/>
          </p:cNvCxnSpPr>
          <p:nvPr/>
        </p:nvCxnSpPr>
        <p:spPr>
          <a:xfrm>
            <a:off x="917361" y="1547548"/>
            <a:ext cx="50989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5A3E661-8E26-4C80-BE31-198715506D87}"/>
              </a:ext>
            </a:extLst>
          </p:cNvPr>
          <p:cNvSpPr/>
          <p:nvPr/>
        </p:nvSpPr>
        <p:spPr>
          <a:xfrm>
            <a:off x="7512627" y="281799"/>
            <a:ext cx="401488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t">
            <a:spAutoFit/>
          </a:bodyPr>
          <a:lstStyle/>
          <a:p>
            <a:pPr algn="ctr"/>
            <a:r>
              <a:rPr lang="en-GB" b="1">
                <a:cs typeface="Calibri"/>
              </a:rPr>
              <a:t>If there are multiple bags, administer the first bag before thawing the next.</a:t>
            </a:r>
            <a:endParaRPr lang="en-GB" b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7053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80A53B03-39E6-46BE-BD3E-982C73EDD929}"/>
              </a:ext>
            </a:extLst>
          </p:cNvPr>
          <p:cNvSpPr txBox="1">
            <a:spLocks/>
          </p:cNvSpPr>
          <p:nvPr/>
        </p:nvSpPr>
        <p:spPr>
          <a:xfrm>
            <a:off x="422899" y="540167"/>
            <a:ext cx="4274607" cy="2135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800" b="1" kern="120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2BA6-1DCE-4B21-A2BC-9F3F0D68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7" y="1800008"/>
            <a:ext cx="4671034" cy="44313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00" dirty="0"/>
              <a:t>Handle products appropriately as directed by the manufacturer and/or trial sponsor.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sz="1900" dirty="0"/>
              <a:t>Gentle manipulation may be recommended during thawing but try to avoid generating bubbles.</a:t>
            </a:r>
            <a:endParaRPr lang="en-US" sz="1900" dirty="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1900" dirty="0"/>
              <a:t>It is good practice to remove the product from the thawing device when few pieces of ice remain (see far right) and gently massage until fully thawed.</a:t>
            </a:r>
            <a:endParaRPr lang="en-US" sz="1900" dirty="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1900" dirty="0"/>
              <a:t>Appearance will vary from product to product!</a:t>
            </a:r>
            <a:endParaRPr lang="en-US" sz="1900" dirty="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1900" dirty="0"/>
              <a:t>Follow an approved SOP and ensure staff are appropriately trained for each product.</a:t>
            </a:r>
            <a:endParaRPr lang="en-US" sz="1900" dirty="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endParaRPr lang="en-US" sz="1900">
              <a:cs typeface="Calibri" panose="020F0502020204030204"/>
            </a:endParaRPr>
          </a:p>
        </p:txBody>
      </p:sp>
      <p:pic>
        <p:nvPicPr>
          <p:cNvPr id="5" name="Picture 4" descr="A picture containing person, indoor, cabinet&#10;&#10;Description automatically generated">
            <a:extLst>
              <a:ext uri="{FF2B5EF4-FFF2-40B4-BE49-F238E27FC236}">
                <a16:creationId xmlns:a16="http://schemas.microsoft.com/office/drawing/2014/main" id="{9D1ED67D-7F27-43FE-92F2-7D8C3410D7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5" b="3"/>
          <a:stretch/>
        </p:blipFill>
        <p:spPr>
          <a:xfrm>
            <a:off x="8557768" y="699899"/>
            <a:ext cx="3211333" cy="5445836"/>
          </a:xfrm>
          <a:prstGeom prst="rect">
            <a:avLst/>
          </a:prstGeom>
        </p:spPr>
      </p:pic>
      <p:pic>
        <p:nvPicPr>
          <p:cNvPr id="51" name="Picture 50" descr="A picture containing indoor, car&#10;&#10;Description automatically generated">
            <a:extLst>
              <a:ext uri="{FF2B5EF4-FFF2-40B4-BE49-F238E27FC236}">
                <a16:creationId xmlns:a16="http://schemas.microsoft.com/office/drawing/2014/main" id="{0CC60DE4-5C02-44FE-BCC3-C04126610D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-1" r="20963" b="3"/>
          <a:stretch/>
        </p:blipFill>
        <p:spPr>
          <a:xfrm>
            <a:off x="5233172" y="699899"/>
            <a:ext cx="3211333" cy="5445836"/>
          </a:xfrm>
          <a:prstGeom prst="rect">
            <a:avLst/>
          </a:prstGeom>
        </p:spPr>
      </p:pic>
      <p:cxnSp>
        <p:nvCxnSpPr>
          <p:cNvPr id="62" name="Straight Connector 61" hidden="1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66" name="Straight Connector 65" hidden="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3820998-020F-4E64-8A0A-0906BCFE279F}"/>
              </a:ext>
            </a:extLst>
          </p:cNvPr>
          <p:cNvCxnSpPr>
            <a:cxnSpLocks/>
          </p:cNvCxnSpPr>
          <p:nvPr/>
        </p:nvCxnSpPr>
        <p:spPr>
          <a:xfrm>
            <a:off x="961153" y="1578263"/>
            <a:ext cx="3571881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itle 1">
            <a:extLst>
              <a:ext uri="{FF2B5EF4-FFF2-40B4-BE49-F238E27FC236}">
                <a16:creationId xmlns:a16="http://schemas.microsoft.com/office/drawing/2014/main" id="{DCCA484B-B545-4229-9960-AC3DF56ECCF0}"/>
              </a:ext>
            </a:extLst>
          </p:cNvPr>
          <p:cNvSpPr txBox="1">
            <a:spLocks/>
          </p:cNvSpPr>
          <p:nvPr/>
        </p:nvSpPr>
        <p:spPr>
          <a:xfrm>
            <a:off x="655320" y="450066"/>
            <a:ext cx="5120114" cy="100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/>
              <a:t>Thawing (2 of 2)</a:t>
            </a:r>
          </a:p>
        </p:txBody>
      </p:sp>
    </p:spTree>
    <p:extLst>
      <p:ext uri="{BB962C8B-B14F-4D97-AF65-F5344CB8AC3E}">
        <p14:creationId xmlns:p14="http://schemas.microsoft.com/office/powerpoint/2010/main" val="3958758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BAA82-DFB3-4728-BE50-5F5DADD1E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242" y="6313055"/>
            <a:ext cx="4758758" cy="544945"/>
          </a:xfrm>
        </p:spPr>
        <p:txBody>
          <a:bodyPr>
            <a:normAutofit/>
          </a:bodyPr>
          <a:lstStyle/>
          <a:p>
            <a:r>
              <a:rPr lang="en-GB" sz="1400" b="1"/>
              <a:t>4-minute video of cell therapy product being thawed (no sound)</a:t>
            </a:r>
          </a:p>
        </p:txBody>
      </p:sp>
      <p:pic>
        <p:nvPicPr>
          <p:cNvPr id="3" name="Media1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753" y="8964"/>
            <a:ext cx="11273118" cy="64213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37B950-C6E5-4C62-A35D-B4B934CCBEA5}"/>
              </a:ext>
            </a:extLst>
          </p:cNvPr>
          <p:cNvSpPr txBox="1">
            <a:spLocks/>
          </p:cNvSpPr>
          <p:nvPr/>
        </p:nvSpPr>
        <p:spPr>
          <a:xfrm>
            <a:off x="55288" y="6313050"/>
            <a:ext cx="6974540" cy="544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b="1" dirty="0"/>
              <a:t>If you are unable to view this video, please access it via this link:</a:t>
            </a:r>
          </a:p>
          <a:p>
            <a:r>
              <a:rPr lang="en-GB" sz="1400" b="1" dirty="0">
                <a:hlinkClick r:id="rId6"/>
              </a:rPr>
              <a:t>https://www.theattcnetwork.co.uk/wp-content/uploads/2020/11/NHSBT-Product-thawing-video.mp4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42716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52782-9BD2-465A-971E-2542BA92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10" y="254161"/>
            <a:ext cx="7115504" cy="1012034"/>
          </a:xfrm>
        </p:spPr>
        <p:txBody>
          <a:bodyPr>
            <a:normAutofit/>
          </a:bodyPr>
          <a:lstStyle/>
          <a:p>
            <a:r>
              <a:rPr lang="en-GB" b="1"/>
              <a:t>Fresh or thawed products</a:t>
            </a:r>
            <a:br>
              <a:rPr lang="en-GB" b="1"/>
            </a:br>
            <a:r>
              <a:rPr lang="en-GB" sz="2200" b="1"/>
              <a:t>(including </a:t>
            </a:r>
            <a:r>
              <a:rPr lang="en-GB" sz="2200" b="1">
                <a:cs typeface="Calibri"/>
              </a:rPr>
              <a:t>products thawed &amp; diluted before administration)</a:t>
            </a:r>
            <a:endParaRPr lang="en-GB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2BA6-1DCE-4B21-A2BC-9F3F0D68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90" y="2751254"/>
            <a:ext cx="7115504" cy="334787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Maintain the product at an appropriate temperature. Best practice to minimise handling &amp; use pre-cooled cool packs.</a:t>
            </a:r>
            <a:endParaRPr lang="en-GB" sz="2000">
              <a:cs typeface="Calibri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Handle the product carefully and minimise mechanical forces (e.g. shear force through a syringe or violent manipulation of the bag). Try to avoid shaking or generating bubbles.</a:t>
            </a:r>
            <a:endParaRPr lang="en-GB" sz="2000">
              <a:cs typeface="Calibri" panose="020F0502020204030204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Administer</a:t>
            </a:r>
            <a:r>
              <a:rPr lang="en-GB" sz="2000">
                <a:ea typeface="+mn-lt"/>
                <a:cs typeface="+mn-lt"/>
              </a:rPr>
              <a:t> within acceptable timeframe as per protocol.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Conduct a visual inspection – this can be aided by holding the product up against the light. </a:t>
            </a:r>
            <a:endParaRPr lang="en-GB" sz="2000">
              <a:cs typeface="Calibri" panose="020F0502020204030204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A</a:t>
            </a:r>
            <a:r>
              <a:rPr lang="en-GB" sz="2000">
                <a:ea typeface="+mn-lt"/>
                <a:cs typeface="+mn-lt"/>
              </a:rPr>
              <a:t>ppearance will vary from product to product!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Follow an approved SOP and ensure all staff are appropriately trained for each product.</a:t>
            </a:r>
            <a:endParaRPr lang="en-GB" sz="2000">
              <a:cs typeface="Calibri" panose="020F0502020204030204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GB" sz="1800">
              <a:cs typeface="Calibri" panose="020F0502020204030204"/>
            </a:endParaRPr>
          </a:p>
        </p:txBody>
      </p:sp>
      <p:pic>
        <p:nvPicPr>
          <p:cNvPr id="4" name="Picture 3" descr="C:\Users\thom0019\AppData\Local\Microsoft\Windows\INetCache\Content.Word\file.png">
            <a:extLst>
              <a:ext uri="{FF2B5EF4-FFF2-40B4-BE49-F238E27FC236}">
                <a16:creationId xmlns:a16="http://schemas.microsoft.com/office/drawing/2014/main" id="{F73F2F9B-CE3C-4D1B-89F0-A41A3724137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r="2" b="8125"/>
          <a:stretch/>
        </p:blipFill>
        <p:spPr bwMode="auto">
          <a:xfrm>
            <a:off x="7940040" y="10"/>
            <a:ext cx="4251960" cy="6857991"/>
          </a:xfrm>
          <a:prstGeom prst="rect">
            <a:avLst/>
          </a:prstGeom>
          <a:noFill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23F1E6-6FD3-4DAF-BCC1-25D59C525A47}"/>
              </a:ext>
            </a:extLst>
          </p:cNvPr>
          <p:cNvCxnSpPr>
            <a:cxnSpLocks/>
          </p:cNvCxnSpPr>
          <p:nvPr/>
        </p:nvCxnSpPr>
        <p:spPr>
          <a:xfrm>
            <a:off x="853898" y="1476402"/>
            <a:ext cx="6227029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437906E-3BBF-47DB-BD8C-F37BEEA6AEB2}"/>
              </a:ext>
            </a:extLst>
          </p:cNvPr>
          <p:cNvSpPr/>
          <p:nvPr/>
        </p:nvSpPr>
        <p:spPr>
          <a:xfrm>
            <a:off x="8094562" y="5522804"/>
            <a:ext cx="394291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>
                <a:cs typeface="Calibri"/>
              </a:rPr>
              <a:t>Cell suspensions may appear cloudy</a:t>
            </a:r>
          </a:p>
        </p:txBody>
      </p:sp>
    </p:spTree>
    <p:extLst>
      <p:ext uri="{BB962C8B-B14F-4D97-AF65-F5344CB8AC3E}">
        <p14:creationId xmlns:p14="http://schemas.microsoft.com/office/powerpoint/2010/main" val="2481682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AF3FAF0-1CA0-47F1-8DC0-17A7D0540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4013" y="32437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4BC072-6ACA-42D7-84D7-DC8E0CAB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242" y="6313055"/>
            <a:ext cx="4758758" cy="544945"/>
          </a:xfrm>
        </p:spPr>
        <p:txBody>
          <a:bodyPr>
            <a:normAutofit/>
          </a:bodyPr>
          <a:lstStyle/>
          <a:p>
            <a:r>
              <a:rPr lang="en-GB" sz="1400" b="1" dirty="0"/>
              <a:t>2-minute video of cell therapy product bag inspection (no sound)</a:t>
            </a:r>
          </a:p>
        </p:txBody>
      </p:sp>
      <p:pic>
        <p:nvPicPr>
          <p:cNvPr id="2" name="Media2.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480" y="8965"/>
            <a:ext cx="11403106" cy="64142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6E1AF62-07E1-4616-83DF-B566DC99D274}"/>
              </a:ext>
            </a:extLst>
          </p:cNvPr>
          <p:cNvSpPr txBox="1">
            <a:spLocks/>
          </p:cNvSpPr>
          <p:nvPr/>
        </p:nvSpPr>
        <p:spPr>
          <a:xfrm>
            <a:off x="55288" y="6313050"/>
            <a:ext cx="6974540" cy="544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b="1" dirty="0"/>
              <a:t>If you are unable to view this video, please access it via this link:</a:t>
            </a:r>
          </a:p>
          <a:p>
            <a:r>
              <a:rPr lang="en-GB" sz="1400" b="1" dirty="0">
                <a:hlinkClick r:id="rId6"/>
              </a:rPr>
              <a:t>https://www.theattcnetwork.co.uk/wp-content/uploads/2020/11/NHSBT-Product-inspection-video.mp4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6739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72460-0004-49D0-ABC8-244DFC9E4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156" y="338833"/>
            <a:ext cx="6211473" cy="616990"/>
          </a:xfrm>
        </p:spPr>
        <p:txBody>
          <a:bodyPr anchor="b">
            <a:normAutofit fontScale="90000"/>
          </a:bodyPr>
          <a:lstStyle/>
          <a:p>
            <a:r>
              <a:rPr lang="en-GB" b="1"/>
              <a:t>Filters and giving sets	</a:t>
            </a:r>
          </a:p>
        </p:txBody>
      </p:sp>
      <p:pic>
        <p:nvPicPr>
          <p:cNvPr id="4098" name="Picture 2" descr="Image result for blood giving set nhs">
            <a:extLst>
              <a:ext uri="{FF2B5EF4-FFF2-40B4-BE49-F238E27FC236}">
                <a16:creationId xmlns:a16="http://schemas.microsoft.com/office/drawing/2014/main" id="{ACE66EB0-B126-491F-9027-C6E33B0F0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"/>
          <a:stretch/>
        </p:blipFill>
        <p:spPr bwMode="auto">
          <a:xfrm>
            <a:off x="20" y="10"/>
            <a:ext cx="45053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17E83-F7E8-4180-BF37-77434458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248" y="1585989"/>
            <a:ext cx="6955877" cy="493652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2400" dirty="0"/>
              <a:t>If using an infusion set, use the correct one for the product!</a:t>
            </a:r>
            <a:endParaRPr lang="en-US" dirty="0"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en-GB" sz="2000" dirty="0"/>
              <a:t>Standard intravenous fluid administration set = 15 µM filter</a:t>
            </a:r>
            <a:endParaRPr lang="en-GB" sz="2000" dirty="0"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GB" sz="2000" dirty="0"/>
              <a:t>Standard blood administration set = 170-200 µM filter</a:t>
            </a:r>
            <a:endParaRPr lang="en-GB" sz="2000" dirty="0">
              <a:cs typeface="Calibri"/>
            </a:endParaRPr>
          </a:p>
          <a:p>
            <a:pPr lvl="1">
              <a:lnSpc>
                <a:spcPct val="120000"/>
              </a:lnSpc>
            </a:pPr>
            <a:endParaRPr lang="en-GB" sz="200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ea typeface="+mn-lt"/>
                <a:cs typeface="+mn-lt"/>
              </a:rPr>
              <a:t>Some products may be recommended to be administered via a </a:t>
            </a:r>
            <a:r>
              <a:rPr lang="en-GB" sz="2400" b="1" dirty="0">
                <a:ea typeface="+mn-lt"/>
                <a:cs typeface="+mn-lt"/>
              </a:rPr>
              <a:t>filter-free</a:t>
            </a:r>
            <a:r>
              <a:rPr lang="en-GB" sz="2400" dirty="0">
                <a:ea typeface="+mn-lt"/>
                <a:cs typeface="+mn-lt"/>
              </a:rPr>
              <a:t> giving set.</a:t>
            </a:r>
          </a:p>
          <a:p>
            <a:pPr>
              <a:lnSpc>
                <a:spcPct val="120000"/>
              </a:lnSpc>
            </a:pPr>
            <a:endParaRPr lang="en-GB" sz="2400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en-GB" sz="2400" dirty="0"/>
              <a:t>The dose may be significantly reduced if cells are removed due to inappropriate use of a filter.</a:t>
            </a:r>
            <a:endParaRPr lang="en-GB" sz="2400" dirty="0">
              <a:cs typeface="Calibri"/>
            </a:endParaRPr>
          </a:p>
          <a:p>
            <a:pPr>
              <a:lnSpc>
                <a:spcPct val="120000"/>
              </a:lnSpc>
            </a:pPr>
            <a:endParaRPr lang="en-GB" sz="2400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GB" sz="2400" dirty="0"/>
              <a:t>Filtering will remove most large cell clumps, although viable cells can also be caught up in the clumps and removed by the filter, thereby reducing the dose.</a:t>
            </a:r>
            <a:endParaRPr lang="en-GB" sz="2400" dirty="0">
              <a:cs typeface="Calibri"/>
            </a:endParaRPr>
          </a:p>
          <a:p>
            <a:pPr>
              <a:lnSpc>
                <a:spcPct val="120000"/>
              </a:lnSpc>
            </a:pPr>
            <a:endParaRPr lang="en-GB" sz="2400">
              <a:cs typeface="Calibri"/>
            </a:endParaRPr>
          </a:p>
          <a:p>
            <a:pPr>
              <a:lnSpc>
                <a:spcPct val="120000"/>
              </a:lnSpc>
            </a:pPr>
            <a:endParaRPr lang="en-GB" sz="2400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05E0FA-ADD4-4AE8-8300-9EC9A960FDA4}"/>
              </a:ext>
            </a:extLst>
          </p:cNvPr>
          <p:cNvCxnSpPr>
            <a:cxnSpLocks/>
          </p:cNvCxnSpPr>
          <p:nvPr/>
        </p:nvCxnSpPr>
        <p:spPr>
          <a:xfrm>
            <a:off x="5246906" y="1270457"/>
            <a:ext cx="5990836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636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81B4-5491-499D-825B-66D7D81EA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1" y="442913"/>
            <a:ext cx="4715465" cy="1692794"/>
          </a:xfrm>
        </p:spPr>
        <p:txBody>
          <a:bodyPr>
            <a:normAutofit/>
          </a:bodyPr>
          <a:lstStyle/>
          <a:p>
            <a:r>
              <a:rPr lang="en-GB" sz="3600" b="1"/>
              <a:t>Clinical implications of cell clumping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6F91E-E988-4CC6-8FE2-1404907F8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19" y="2687991"/>
            <a:ext cx="6148627" cy="38514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GB" sz="2000" dirty="0">
                <a:cs typeface="Calibri"/>
              </a:rPr>
              <a:t>Cell clumps may increase the risk of:</a:t>
            </a:r>
            <a:endParaRPr lang="en-US" sz="2000">
              <a:cs typeface="Calibri" panose="020F0502020204030204"/>
            </a:endParaRP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1600" dirty="0">
                <a:cs typeface="Calibri"/>
              </a:rPr>
              <a:t>Line occlusion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1600" dirty="0">
                <a:cs typeface="Calibri"/>
              </a:rPr>
              <a:t>Phlebitis (</a:t>
            </a:r>
            <a:r>
              <a:rPr lang="en-GB" sz="1600" dirty="0">
                <a:ea typeface="+mn-lt"/>
                <a:cs typeface="+mn-lt"/>
              </a:rPr>
              <a:t>inflammation of a vein)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1600" dirty="0">
                <a:ea typeface="+mn-lt"/>
                <a:cs typeface="+mn-lt"/>
              </a:rPr>
              <a:t>Thrombus (</a:t>
            </a:r>
            <a:r>
              <a:rPr lang="en-GB" sz="1600" dirty="0">
                <a:cs typeface="Calibri"/>
              </a:rPr>
              <a:t>clot in a blood vessel causing reduced blood flow)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1600" dirty="0">
                <a:cs typeface="Calibri"/>
              </a:rPr>
              <a:t>Embolus (mass which moves through the bloodstream before lodging in a vessel and blocking blood flow).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GB" sz="2000" dirty="0"/>
              <a:t>The therapeutic dose may be reduced (to an unknown extent) due to cells being caught up in clumps and removed by a filter before reaching the patient.</a:t>
            </a:r>
            <a:endParaRPr lang="en-GB" sz="2000">
              <a:cs typeface="Calibri"/>
            </a:endParaRP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endParaRPr lang="en-GB" sz="2000">
              <a:cs typeface="Calibri"/>
            </a:endParaRPr>
          </a:p>
        </p:txBody>
      </p:sp>
      <p:pic>
        <p:nvPicPr>
          <p:cNvPr id="5" name="Picture 4" descr="A picture containing floor, indoor, wall, room&#10;&#10;Description automatically generated">
            <a:extLst>
              <a:ext uri="{FF2B5EF4-FFF2-40B4-BE49-F238E27FC236}">
                <a16:creationId xmlns:a16="http://schemas.microsoft.com/office/drawing/2014/main" id="{75E979AC-0931-48AE-A8B6-C66B4F98C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848" r="1811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A10CDD-0D32-4298-B447-EEF1909FEDBB}"/>
              </a:ext>
            </a:extLst>
          </p:cNvPr>
          <p:cNvCxnSpPr>
            <a:cxnSpLocks/>
          </p:cNvCxnSpPr>
          <p:nvPr/>
        </p:nvCxnSpPr>
        <p:spPr>
          <a:xfrm>
            <a:off x="831267" y="2286514"/>
            <a:ext cx="42481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962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A5AA-D51C-4AF7-A619-39914FC5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80" y="365125"/>
            <a:ext cx="5417370" cy="1692794"/>
          </a:xfrm>
        </p:spPr>
        <p:txBody>
          <a:bodyPr>
            <a:normAutofit fontScale="90000"/>
          </a:bodyPr>
          <a:lstStyle/>
          <a:p>
            <a:r>
              <a:rPr lang="en-GB" sz="4000" b="1"/>
              <a:t>What to do if concerned about product appearance</a:t>
            </a:r>
          </a:p>
        </p:txBody>
      </p:sp>
      <p:cxnSp>
        <p:nvCxnSpPr>
          <p:cNvPr id="9" name="Straight Arrow Connector 8" hidden="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A8D85-9820-48AB-ACA6-90EE13C7C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80" y="2319656"/>
            <a:ext cx="6177769" cy="422174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sz="1800"/>
              <a:t>For each product, consider:</a:t>
            </a:r>
            <a:endParaRPr lang="en-US"/>
          </a:p>
          <a:p>
            <a:pPr lvl="1">
              <a:lnSpc>
                <a:spcPct val="110000"/>
              </a:lnSpc>
            </a:pPr>
            <a:r>
              <a:rPr lang="en-GB" sz="1800"/>
              <a:t>Who needs to be informed if there is a problem?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/>
              <a:t>Who has the final say on whether to proceed?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>
                <a:ea typeface="+mn-lt"/>
                <a:cs typeface="+mn-lt"/>
              </a:rPr>
              <a:t>Speak to the relevant medical consultant and the product manufacturer </a:t>
            </a:r>
            <a:r>
              <a:rPr lang="en-GB" sz="1800" b="1">
                <a:ea typeface="+mn-lt"/>
                <a:cs typeface="+mn-lt"/>
              </a:rPr>
              <a:t>as soon as possible</a:t>
            </a:r>
            <a:r>
              <a:rPr lang="en-GB" sz="1800">
                <a:ea typeface="+mn-lt"/>
                <a:cs typeface="+mn-lt"/>
              </a:rPr>
              <a:t>.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>
                <a:cs typeface="Calibri"/>
              </a:rPr>
              <a:t>For clinical trials, the relevant contact details should be captured in the IMP manual.</a:t>
            </a:r>
            <a:endParaRPr lang="en-GB" sz="2000">
              <a:cs typeface="Calibri" panose="020F0502020204030204"/>
            </a:endParaRPr>
          </a:p>
          <a:p>
            <a:pPr lvl="1">
              <a:lnSpc>
                <a:spcPct val="110000"/>
              </a:lnSpc>
            </a:pPr>
            <a:endParaRPr lang="en-GB" sz="1800"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en-GB" sz="1800"/>
              <a:t>Staff should know</a:t>
            </a:r>
            <a:r>
              <a:rPr lang="en-GB" sz="1800" b="1"/>
              <a:t> in advance </a:t>
            </a:r>
            <a:r>
              <a:rPr lang="en-GB" sz="1800"/>
              <a:t>the correct procedure to follow if administration of the therapy is delayed due to: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/>
              <a:t>Clinical reasons e.g. patient not ready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/>
              <a:t>Logistical reasons e.g. equipment failure 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/>
              <a:t>Concern about the product e.g. large cell clumps visible.</a:t>
            </a:r>
            <a:endParaRPr lang="en-GB" sz="1800">
              <a:cs typeface="Calibri"/>
            </a:endParaRPr>
          </a:p>
        </p:txBody>
      </p:sp>
      <p:pic>
        <p:nvPicPr>
          <p:cNvPr id="4" name="Picture 4" descr="A picture containing person, front, man, car&#10;&#10;Description generated with very high confidence">
            <a:extLst>
              <a:ext uri="{FF2B5EF4-FFF2-40B4-BE49-F238E27FC236}">
                <a16:creationId xmlns:a16="http://schemas.microsoft.com/office/drawing/2014/main" id="{111D5DC2-6E07-4F04-A079-7D1C10361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7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2C7C0F-2F44-4953-81D1-7A1D200F07D6}"/>
              </a:ext>
            </a:extLst>
          </p:cNvPr>
          <p:cNvSpPr txBox="1"/>
          <p:nvPr/>
        </p:nvSpPr>
        <p:spPr>
          <a:xfrm>
            <a:off x="7959232" y="1485483"/>
            <a:ext cx="300494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Calibri"/>
              </a:rPr>
              <a:t>A cell therapy product containing many large clumps like this may not be suitable for infusion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1C457AF-3F12-407A-976C-1B47A1A15AD5}"/>
              </a:ext>
            </a:extLst>
          </p:cNvPr>
          <p:cNvSpPr/>
          <p:nvPr/>
        </p:nvSpPr>
        <p:spPr>
          <a:xfrm>
            <a:off x="7063908" y="2980724"/>
            <a:ext cx="537935" cy="537935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6719A1-A9B1-4818-AE86-86DDAB927846}"/>
              </a:ext>
            </a:extLst>
          </p:cNvPr>
          <p:cNvSpPr/>
          <p:nvPr/>
        </p:nvSpPr>
        <p:spPr>
          <a:xfrm>
            <a:off x="7031304" y="2200432"/>
            <a:ext cx="830997" cy="830997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FCAC3B-D405-486B-BCD9-85196941B4B4}"/>
              </a:ext>
            </a:extLst>
          </p:cNvPr>
          <p:cNvSpPr/>
          <p:nvPr/>
        </p:nvSpPr>
        <p:spPr>
          <a:xfrm>
            <a:off x="6868056" y="3429000"/>
            <a:ext cx="1157494" cy="1157494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DD8F0F-44FA-4D1B-BFBD-0D1186D13A58}"/>
              </a:ext>
            </a:extLst>
          </p:cNvPr>
          <p:cNvSpPr/>
          <p:nvPr/>
        </p:nvSpPr>
        <p:spPr>
          <a:xfrm>
            <a:off x="7863365" y="3366745"/>
            <a:ext cx="1369535" cy="1369535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C13BDD-B5ED-40F0-817A-D415DF0BC0FC}"/>
              </a:ext>
            </a:extLst>
          </p:cNvPr>
          <p:cNvSpPr/>
          <p:nvPr/>
        </p:nvSpPr>
        <p:spPr>
          <a:xfrm>
            <a:off x="9461707" y="3258948"/>
            <a:ext cx="1157493" cy="1157493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9A716-759F-454C-9B5E-DA7C829CA523}"/>
              </a:ext>
            </a:extLst>
          </p:cNvPr>
          <p:cNvCxnSpPr>
            <a:cxnSpLocks/>
          </p:cNvCxnSpPr>
          <p:nvPr/>
        </p:nvCxnSpPr>
        <p:spPr>
          <a:xfrm>
            <a:off x="816993" y="2074917"/>
            <a:ext cx="3951777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257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ooks on shelf">
            <a:extLst>
              <a:ext uri="{FF2B5EF4-FFF2-40B4-BE49-F238E27FC236}">
                <a16:creationId xmlns:a16="http://schemas.microsoft.com/office/drawing/2014/main" id="{CCBDB95F-7893-4644-926D-ED06740BE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6828" y="461809"/>
            <a:ext cx="1249711" cy="12497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24295-2385-41D3-AD10-1D09507A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811" y="2444062"/>
            <a:ext cx="6213429" cy="3204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/>
              <a:t>Particulates in Cell Therapy Products – An important issue for commercialization</a:t>
            </a:r>
            <a:endParaRPr lang="en-GB" sz="1800">
              <a:cs typeface="Calibri"/>
            </a:endParaRPr>
          </a:p>
          <a:p>
            <a:pPr marL="0" indent="0">
              <a:buNone/>
            </a:pPr>
            <a:r>
              <a:rPr lang="en-GB" sz="1600">
                <a:hlinkClick r:id="rId4"/>
              </a:rPr>
              <a:t>https://cellculturedish.com/particulates-in-cell-therapy-products-an-important-issue-for-commercialization/</a:t>
            </a:r>
            <a:endParaRPr lang="en-GB" sz="1600">
              <a:cs typeface="Calibri"/>
            </a:endParaRPr>
          </a:p>
          <a:p>
            <a:endParaRPr lang="en-GB" sz="1800">
              <a:cs typeface="Calibri"/>
            </a:endParaRPr>
          </a:p>
          <a:p>
            <a:pPr marL="0" indent="0">
              <a:buNone/>
            </a:pPr>
            <a:r>
              <a:rPr lang="en-GB" sz="1800"/>
              <a:t>European Pharmacopoeia: New Chapter on Visual Inspection for Visible Particles</a:t>
            </a:r>
            <a:endParaRPr lang="en-GB" sz="1800">
              <a:cs typeface="Calibri"/>
            </a:endParaRPr>
          </a:p>
          <a:p>
            <a:pPr marL="0" indent="0">
              <a:buNone/>
            </a:pPr>
            <a:r>
              <a:rPr lang="en-GB" sz="1600">
                <a:hlinkClick r:id="rId5"/>
              </a:rPr>
              <a:t>https://www.gmp-compliance.org/gmp-news/european-pharmacopoeia-new-chapter-on-visual-inspection-for-visible-particles</a:t>
            </a:r>
            <a:endParaRPr lang="en-GB" sz="16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60DB6-B117-4D75-B040-9818D2AAA1A5}"/>
              </a:ext>
            </a:extLst>
          </p:cNvPr>
          <p:cNvSpPr txBox="1"/>
          <p:nvPr/>
        </p:nvSpPr>
        <p:spPr>
          <a:xfrm>
            <a:off x="4424795" y="6313878"/>
            <a:ext cx="333819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ea typeface="+mn-lt"/>
                <a:cs typeface="+mn-lt"/>
              </a:rPr>
              <a:t>©</a:t>
            </a:r>
            <a:r>
              <a:rPr lang="en-US" sz="1100"/>
              <a:t> 2020 NHS Blood and Transplant. All rights reserved.</a:t>
            </a:r>
            <a:endParaRPr lang="en-US" sz="1100">
              <a:cs typeface="Calibri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5E16D8-FD9B-49E6-8C00-DDF706C934AC}"/>
              </a:ext>
            </a:extLst>
          </p:cNvPr>
          <p:cNvCxnSpPr>
            <a:cxnSpLocks/>
          </p:cNvCxnSpPr>
          <p:nvPr/>
        </p:nvCxnSpPr>
        <p:spPr>
          <a:xfrm>
            <a:off x="929711" y="1818650"/>
            <a:ext cx="3951817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80D2EBE5-1833-4891-A60F-4374DE3B6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242" y="315713"/>
            <a:ext cx="4450882" cy="1692794"/>
          </a:xfrm>
        </p:spPr>
        <p:txBody>
          <a:bodyPr>
            <a:normAutofit/>
          </a:bodyPr>
          <a:lstStyle/>
          <a:p>
            <a:r>
              <a:rPr lang="en-GB" sz="3600" b="1"/>
              <a:t>Further reading</a:t>
            </a:r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7EFC29D-A0C4-4F01-B48B-95C956A1277A}"/>
              </a:ext>
            </a:extLst>
          </p:cNvPr>
          <p:cNvGrpSpPr/>
          <p:nvPr/>
        </p:nvGrpSpPr>
        <p:grpSpPr>
          <a:xfrm>
            <a:off x="8059810" y="850314"/>
            <a:ext cx="3420533" cy="5165672"/>
            <a:chOff x="8334977" y="744481"/>
            <a:chExt cx="3420533" cy="5165672"/>
          </a:xfrm>
        </p:grpSpPr>
        <p:pic>
          <p:nvPicPr>
            <p:cNvPr id="40" name="Picture 39" descr="A close up of a logo&#10;&#10;Description automatically generated">
              <a:extLst>
                <a:ext uri="{FF2B5EF4-FFF2-40B4-BE49-F238E27FC236}">
                  <a16:creationId xmlns:a16="http://schemas.microsoft.com/office/drawing/2014/main" id="{D6F975E4-B2CE-4B61-AE78-80B488103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185" y="2844490"/>
              <a:ext cx="2544616" cy="104886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B8B127-BFDB-4711-95BC-08F6AA420B37}"/>
                </a:ext>
              </a:extLst>
            </p:cNvPr>
            <p:cNvSpPr txBox="1"/>
            <p:nvPr/>
          </p:nvSpPr>
          <p:spPr>
            <a:xfrm>
              <a:off x="9022894" y="2090819"/>
              <a:ext cx="2038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Working as part of</a:t>
              </a:r>
            </a:p>
          </p:txBody>
        </p:sp>
        <p:pic>
          <p:nvPicPr>
            <p:cNvPr id="42" name="Picture 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4D29632B-95E8-429C-AC59-414735FC1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34977" y="744481"/>
              <a:ext cx="3420533" cy="956329"/>
            </a:xfrm>
            <a:prstGeom prst="rect">
              <a:avLst/>
            </a:prstGeom>
          </p:spPr>
        </p:pic>
        <p:pic>
          <p:nvPicPr>
            <p:cNvPr id="43" name="Picture 42" descr="A close up of a sign&#10;&#10;Description automatically generated">
              <a:extLst>
                <a:ext uri="{FF2B5EF4-FFF2-40B4-BE49-F238E27FC236}">
                  <a16:creationId xmlns:a16="http://schemas.microsoft.com/office/drawing/2014/main" id="{EF4F4977-B10B-4B52-9FB8-D47CDBA48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3894" y="4275494"/>
              <a:ext cx="1284856" cy="727821"/>
            </a:xfrm>
            <a:prstGeom prst="rect">
              <a:avLst/>
            </a:prstGeom>
          </p:spPr>
        </p:pic>
        <p:pic>
          <p:nvPicPr>
            <p:cNvPr id="44" name="Picture 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39613F21-755D-4397-AC7C-F35540DCF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73644" y="5388999"/>
              <a:ext cx="2743200" cy="521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007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Users">
            <a:extLst>
              <a:ext uri="{FF2B5EF4-FFF2-40B4-BE49-F238E27FC236}">
                <a16:creationId xmlns:a16="http://schemas.microsoft.com/office/drawing/2014/main" id="{0E9F4A33-94F8-4650-ADFA-3E116149F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8283" y="460211"/>
            <a:ext cx="1249711" cy="124971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5D2DE10-D35D-4D2B-B184-D84D95ACC373}"/>
              </a:ext>
            </a:extLst>
          </p:cNvPr>
          <p:cNvSpPr txBox="1">
            <a:spLocks/>
          </p:cNvSpPr>
          <p:nvPr/>
        </p:nvSpPr>
        <p:spPr>
          <a:xfrm>
            <a:off x="822345" y="2151377"/>
            <a:ext cx="7435970" cy="3974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/>
              <a:t>Produced by Dr Ceri Roberts,</a:t>
            </a:r>
            <a:r>
              <a:rPr lang="en-GB" sz="1600" dirty="0">
                <a:ea typeface="+mn-lt"/>
                <a:cs typeface="+mn-lt"/>
              </a:rPr>
              <a:t> Scientific Training Manager – Cellular and Molecular Therapies, NHS</a:t>
            </a:r>
            <a:r>
              <a:rPr lang="en-GB" sz="1600" dirty="0"/>
              <a:t> Blood and Transplant</a:t>
            </a:r>
            <a:endParaRPr lang="en-GB" sz="160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400" dirty="0"/>
              <a:t>With thanks to: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Jacqui Thompson, Lead Translational Therapy Scientist – CMT, NHS Blood and Transplant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Dr Eric Austin, Lead Training Specialist – CMT, NHS Blood and Transplant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>
                <a:cs typeface="Calibri"/>
              </a:rPr>
              <a:t>Dr Nia Evan</a:t>
            </a:r>
            <a:r>
              <a:rPr lang="en-GB" sz="1400" dirty="0"/>
              <a:t>s, Consultant Pharmacist Advanced Therapies and Haematology, </a:t>
            </a:r>
            <a:r>
              <a:rPr lang="en-GB" sz="1400" dirty="0">
                <a:cs typeface="Calibri"/>
              </a:rPr>
              <a:t>Cardiff &amp; Vale UHB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>
                <a:cs typeface="Calibri"/>
              </a:rPr>
              <a:t>Laura-Jayne Keating, </a:t>
            </a:r>
            <a:r>
              <a:rPr lang="en-GB" sz="1400" dirty="0"/>
              <a:t>National Pharmacy Lead Quality Assurance, Car</a:t>
            </a:r>
            <a:r>
              <a:rPr lang="en-GB" sz="1400" dirty="0">
                <a:ea typeface="+mn-lt"/>
                <a:cs typeface="+mn-lt"/>
              </a:rPr>
              <a:t>diff and Vale UHB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 err="1">
                <a:cs typeface="Calibri"/>
              </a:rPr>
              <a:t>Amisha</a:t>
            </a:r>
            <a:r>
              <a:rPr lang="en-GB" sz="1400" dirty="0">
                <a:cs typeface="Calibri"/>
              </a:rPr>
              <a:t> Des</a:t>
            </a:r>
            <a:r>
              <a:rPr lang="en-GB" sz="1400" dirty="0"/>
              <a:t>ai, Advanced Clinical Pharmacist – Trials, Un</a:t>
            </a:r>
            <a:r>
              <a:rPr lang="en-GB" sz="1400" dirty="0">
                <a:ea typeface="+mn-lt"/>
                <a:cs typeface="+mn-lt"/>
              </a:rPr>
              <a:t>iversity Hospitals Birmingham NFT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Kathryn Rodden, Senior Research Sister MW-ATTC, University Hospitals Birmingham NFT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>
                <a:cs typeface="Calibri"/>
              </a:rPr>
              <a:t>Dr Anna Rowe, Trial Management Team Leader, Inflammation – Advanced and Cellular Therapy, University of Birmingham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Dr Steve Elliman, Chief Scientific Officer at </a:t>
            </a:r>
            <a:r>
              <a:rPr lang="en-GB" sz="1400" dirty="0" err="1"/>
              <a:t>Orbsen</a:t>
            </a:r>
            <a:r>
              <a:rPr lang="en-GB" sz="1400" dirty="0"/>
              <a:t> Therapeutics Ltd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Dr Ryan Guest, </a:t>
            </a:r>
            <a:r>
              <a:rPr lang="en-GB" sz="1400" dirty="0">
                <a:ea typeface="+mn-lt"/>
                <a:cs typeface="+mn-lt"/>
              </a:rPr>
              <a:t>Director of Cell Production at </a:t>
            </a:r>
            <a:r>
              <a:rPr lang="en-GB" sz="1400" dirty="0" err="1">
                <a:ea typeface="+mn-lt"/>
                <a:cs typeface="+mn-lt"/>
              </a:rPr>
              <a:t>Immetacyte</a:t>
            </a:r>
            <a:r>
              <a:rPr lang="en-GB" sz="1400" dirty="0">
                <a:ea typeface="+mn-lt"/>
                <a:cs typeface="+mn-lt"/>
              </a:rPr>
              <a:t> Ltd</a:t>
            </a:r>
            <a:endParaRPr lang="en-GB" sz="1400" dirty="0">
              <a:cs typeface="Calibri"/>
            </a:endParaRPr>
          </a:p>
          <a:p>
            <a:pPr marL="0" indent="0">
              <a:buNone/>
            </a:pPr>
            <a:endParaRPr lang="en-GB" sz="1400" dirty="0">
              <a:highlight>
                <a:srgbClr val="FFFF00"/>
              </a:highlight>
              <a:cs typeface="Calibri"/>
            </a:endParaRPr>
          </a:p>
          <a:p>
            <a:pPr marL="0" indent="0">
              <a:buNone/>
            </a:pPr>
            <a:endParaRPr lang="en-GB" sz="140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60DB6-B117-4D75-B040-9818D2AAA1A5}"/>
              </a:ext>
            </a:extLst>
          </p:cNvPr>
          <p:cNvSpPr txBox="1"/>
          <p:nvPr/>
        </p:nvSpPr>
        <p:spPr>
          <a:xfrm>
            <a:off x="4424795" y="6313878"/>
            <a:ext cx="333819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ea typeface="+mn-lt"/>
                <a:cs typeface="+mn-lt"/>
              </a:rPr>
              <a:t>©</a:t>
            </a:r>
            <a:r>
              <a:rPr lang="en-US" sz="1100"/>
              <a:t> 2020 NHS Blood and Transplant. All rights reserved.</a:t>
            </a:r>
            <a:endParaRPr lang="en-US" sz="1100">
              <a:cs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4507E9-2439-495F-9522-F76E1020D7EB}"/>
              </a:ext>
            </a:extLst>
          </p:cNvPr>
          <p:cNvGrpSpPr/>
          <p:nvPr/>
        </p:nvGrpSpPr>
        <p:grpSpPr>
          <a:xfrm>
            <a:off x="8059810" y="850314"/>
            <a:ext cx="3420533" cy="5165672"/>
            <a:chOff x="8334977" y="744481"/>
            <a:chExt cx="3420533" cy="5165672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4826C55E-90C3-4DAB-A940-24FD6CC6D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185" y="2844490"/>
              <a:ext cx="2544616" cy="10488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4AB3F4-AD80-4CB1-A230-8A0AF83216FD}"/>
                </a:ext>
              </a:extLst>
            </p:cNvPr>
            <p:cNvSpPr txBox="1"/>
            <p:nvPr/>
          </p:nvSpPr>
          <p:spPr>
            <a:xfrm>
              <a:off x="9022894" y="2090819"/>
              <a:ext cx="2038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Working as part of</a:t>
              </a:r>
            </a:p>
          </p:txBody>
        </p:sp>
        <p:pic>
          <p:nvPicPr>
            <p:cNvPr id="4" name="Picture 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BCDDBE27-5F58-4A7F-AA65-1015199DD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4977" y="744481"/>
              <a:ext cx="3420533" cy="956329"/>
            </a:xfrm>
            <a:prstGeom prst="rect">
              <a:avLst/>
            </a:prstGeom>
          </p:spPr>
        </p:pic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D312EE1C-2A36-45EF-8EA8-E1B6B166A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3894" y="4275494"/>
              <a:ext cx="1284856" cy="727821"/>
            </a:xfrm>
            <a:prstGeom prst="rect">
              <a:avLst/>
            </a:prstGeom>
          </p:spPr>
        </p:pic>
        <p:pic>
          <p:nvPicPr>
            <p:cNvPr id="2" name="Picture 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2555A916-257E-49A0-9D7B-DB0183C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73644" y="5388999"/>
              <a:ext cx="2743200" cy="521154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C22F635-A78B-4D36-9E00-2D0948CF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59" y="315713"/>
            <a:ext cx="4715465" cy="1692794"/>
          </a:xfrm>
        </p:spPr>
        <p:txBody>
          <a:bodyPr>
            <a:normAutofit/>
          </a:bodyPr>
          <a:lstStyle/>
          <a:p>
            <a:r>
              <a:rPr lang="en-GB" sz="3600" b="1"/>
              <a:t>Acknowledgements</a:t>
            </a:r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412B51-6BF2-4F2E-A7B1-2D7AACF4CBEC}"/>
              </a:ext>
            </a:extLst>
          </p:cNvPr>
          <p:cNvCxnSpPr>
            <a:cxnSpLocks/>
          </p:cNvCxnSpPr>
          <p:nvPr/>
        </p:nvCxnSpPr>
        <p:spPr>
          <a:xfrm>
            <a:off x="929711" y="1818650"/>
            <a:ext cx="42481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60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E13B0-D8AC-415A-AE48-E5CA49BC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b="1"/>
              <a:t>Learning outcomes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A4E12D-8236-461F-9B49-F7D6460BFB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8917558"/>
              </p:ext>
            </p:extLst>
          </p:nvPr>
        </p:nvGraphicFramePr>
        <p:xfrm>
          <a:off x="0" y="1481857"/>
          <a:ext cx="12192000" cy="5046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B7995F-438D-4537-988B-C86029F90BDB}"/>
              </a:ext>
            </a:extLst>
          </p:cNvPr>
          <p:cNvCxnSpPr>
            <a:cxnSpLocks/>
          </p:cNvCxnSpPr>
          <p:nvPr/>
        </p:nvCxnSpPr>
        <p:spPr>
          <a:xfrm>
            <a:off x="2254250" y="1905000"/>
            <a:ext cx="768350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544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E46C3-F3D2-4F7D-8760-E8F73ABB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935905"/>
          </a:xfrm>
        </p:spPr>
        <p:txBody>
          <a:bodyPr>
            <a:normAutofit/>
          </a:bodyPr>
          <a:lstStyle/>
          <a:p>
            <a:r>
              <a:rPr lang="en-US" sz="4000" b="1">
                <a:cs typeface="Calibri Light"/>
              </a:rPr>
              <a:t>The correct product for the correct patient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864BF-9864-417C-934A-36C9A88E2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44" y="1786126"/>
            <a:ext cx="6546131" cy="492321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000">
                <a:ea typeface="+mn-lt"/>
                <a:cs typeface="+mn-lt"/>
              </a:rPr>
              <a:t>The label of a cell therapy medicinal product must have several unique identifiers that can be matched between the patient and the original manufacturing/prescription request. </a:t>
            </a:r>
            <a:endParaRPr lang="en-US" sz="20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2000">
                <a:ea typeface="+mn-lt"/>
                <a:cs typeface="+mn-lt"/>
              </a:rPr>
              <a:t>These reviews should be carried out on receipt of the product at the clinical site (and any issues addressed immediately),</a:t>
            </a:r>
            <a:r>
              <a:rPr lang="en-US" sz="2000" b="1">
                <a:ea typeface="+mn-lt"/>
                <a:cs typeface="+mn-lt"/>
              </a:rPr>
              <a:t>       </a:t>
            </a:r>
            <a:r>
              <a:rPr lang="en-US" sz="2000">
                <a:ea typeface="+mn-lt"/>
                <a:cs typeface="+mn-lt"/>
              </a:rPr>
              <a:t>and</a:t>
            </a:r>
            <a:r>
              <a:rPr lang="en-US" sz="2000" b="1">
                <a:ea typeface="+mn-lt"/>
                <a:cs typeface="+mn-lt"/>
              </a:rPr>
              <a:t> </a:t>
            </a:r>
            <a:r>
              <a:rPr lang="en-US" sz="2000">
                <a:ea typeface="+mn-lt"/>
                <a:cs typeface="+mn-lt"/>
              </a:rPr>
              <a:t>then again at issue and thawing. </a:t>
            </a:r>
          </a:p>
          <a:p>
            <a:pPr>
              <a:lnSpc>
                <a:spcPct val="100000"/>
              </a:lnSpc>
            </a:pPr>
            <a:r>
              <a:rPr lang="en-US" sz="2000">
                <a:ea typeface="+mn-lt"/>
                <a:cs typeface="+mn-lt"/>
              </a:rPr>
              <a:t>Patients may have received pre-conditioning therapies and it will cause delays to send the therapy back at a later stage.</a:t>
            </a:r>
          </a:p>
          <a:p>
            <a:pPr>
              <a:lnSpc>
                <a:spcPct val="100000"/>
              </a:lnSpc>
            </a:pPr>
            <a:r>
              <a:rPr lang="en-US" sz="2000">
                <a:ea typeface="+mn-lt"/>
                <a:cs typeface="+mn-lt"/>
              </a:rPr>
              <a:t>If the product itself cannot be inspected at receipt, the checks must be done against the paperwork sent with the shipment.</a:t>
            </a:r>
          </a:p>
          <a:p>
            <a:pPr>
              <a:lnSpc>
                <a:spcPct val="100000"/>
              </a:lnSpc>
            </a:pPr>
            <a:r>
              <a:rPr lang="en-US" sz="2100" b="1">
                <a:ea typeface="+mn-lt"/>
                <a:cs typeface="+mn-lt"/>
              </a:rPr>
              <a:t>Thawing another patient's therapy in error would almost certainly render it unusable. </a:t>
            </a:r>
          </a:p>
          <a:p>
            <a:pPr>
              <a:lnSpc>
                <a:spcPct val="100000"/>
              </a:lnSpc>
            </a:pPr>
            <a:r>
              <a:rPr lang="en-US" sz="2100" b="1">
                <a:ea typeface="+mn-lt"/>
                <a:cs typeface="+mn-lt"/>
              </a:rPr>
              <a:t>Giving the product to the wrong patient may have catastrophic consequences.</a:t>
            </a:r>
            <a:endParaRPr lang="en-US" sz="2100" b="1"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FE2104C-5BAA-4656-9EF0-7B375E49D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5403" r="1098" b="1"/>
          <a:stretch/>
        </p:blipFill>
        <p:spPr>
          <a:xfrm>
            <a:off x="7235976" y="2149807"/>
            <a:ext cx="4045733" cy="4045733"/>
          </a:xfrm>
          <a:custGeom>
            <a:avLst/>
            <a:gdLst>
              <a:gd name="connsiteX0" fmla="*/ 1331584 w 2663168"/>
              <a:gd name="connsiteY0" fmla="*/ 0 h 2663168"/>
              <a:gd name="connsiteX1" fmla="*/ 2663168 w 2663168"/>
              <a:gd name="connsiteY1" fmla="*/ 1331584 h 2663168"/>
              <a:gd name="connsiteX2" fmla="*/ 1331584 w 2663168"/>
              <a:gd name="connsiteY2" fmla="*/ 2663168 h 2663168"/>
              <a:gd name="connsiteX3" fmla="*/ 0 w 2663168"/>
              <a:gd name="connsiteY3" fmla="*/ 1331584 h 2663168"/>
              <a:gd name="connsiteX4" fmla="*/ 1331584 w 2663168"/>
              <a:gd name="connsiteY4" fmla="*/ 0 h 26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rgbClr val="F9B1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rgbClr val="B606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BB26B8-B719-4752-9787-B9104602447A}"/>
              </a:ext>
            </a:extLst>
          </p:cNvPr>
          <p:cNvCxnSpPr>
            <a:cxnSpLocks/>
          </p:cNvCxnSpPr>
          <p:nvPr/>
        </p:nvCxnSpPr>
        <p:spPr>
          <a:xfrm>
            <a:off x="1156041" y="1485846"/>
            <a:ext cx="5496612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910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FD727-B42C-40CE-B336-78C2A21A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29" y="382866"/>
            <a:ext cx="6845571" cy="1286160"/>
          </a:xfrm>
        </p:spPr>
        <p:txBody>
          <a:bodyPr anchor="b">
            <a:noAutofit/>
          </a:bodyPr>
          <a:lstStyle/>
          <a:p>
            <a:r>
              <a:rPr lang="en-GB" sz="3400" b="1">
                <a:cs typeface="Calibri Light"/>
              </a:rPr>
              <a:t>Cell therapy medicinal products versus traditional pharmaceutical drugs</a:t>
            </a:r>
            <a:endParaRPr lang="en-GB" sz="3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82ECA-D171-43EB-A2F3-C04BB3A26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12280"/>
            <a:ext cx="7112269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000">
                <a:ea typeface="+mn-lt"/>
                <a:cs typeface="+mn-lt"/>
              </a:rPr>
              <a:t>Injectable pharmaceutical drugs:</a:t>
            </a:r>
          </a:p>
          <a:p>
            <a:r>
              <a:rPr lang="en-GB" sz="2000">
                <a:ea typeface="+mn-lt"/>
                <a:cs typeface="+mn-lt"/>
              </a:rPr>
              <a:t>are usually expected to be “free of particulate matter”</a:t>
            </a:r>
          </a:p>
          <a:p>
            <a:r>
              <a:rPr lang="en-GB" sz="2000">
                <a:ea typeface="+mn-lt"/>
                <a:cs typeface="+mn-lt"/>
              </a:rPr>
              <a:t>may be discarded and replaced if particulate matter is visible.</a:t>
            </a:r>
          </a:p>
          <a:p>
            <a:endParaRPr lang="en-GB" sz="2000">
              <a:ea typeface="+mn-lt"/>
              <a:cs typeface="+mn-lt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GB" sz="2000"/>
              <a:t>In contrast, cell therapy medicinal products may:</a:t>
            </a:r>
          </a:p>
          <a:p>
            <a:r>
              <a:rPr lang="en-GB" sz="2000">
                <a:ea typeface="+mn-lt"/>
                <a:cs typeface="+mn-lt"/>
              </a:rPr>
              <a:t>be described as “</a:t>
            </a:r>
            <a:r>
              <a:rPr lang="en-GB" sz="2000" b="1" i="1">
                <a:ea typeface="+mn-lt"/>
                <a:cs typeface="+mn-lt"/>
              </a:rPr>
              <a:t>essentially</a:t>
            </a:r>
            <a:r>
              <a:rPr lang="en-GB" sz="2000" b="1">
                <a:ea typeface="+mn-lt"/>
                <a:cs typeface="+mn-lt"/>
              </a:rPr>
              <a:t> </a:t>
            </a:r>
            <a:r>
              <a:rPr lang="en-GB" sz="2000">
                <a:ea typeface="+mn-lt"/>
                <a:cs typeface="+mn-lt"/>
              </a:rPr>
              <a:t>free of particulate matter”</a:t>
            </a:r>
            <a:endParaRPr lang="en-US" sz="2000">
              <a:ea typeface="+mn-lt"/>
              <a:cs typeface="+mn-lt"/>
            </a:endParaRPr>
          </a:p>
          <a:p>
            <a:r>
              <a:rPr lang="en-GB" sz="2000"/>
              <a:t>have a</a:t>
            </a:r>
            <a:r>
              <a:rPr lang="en-GB" sz="2000">
                <a:ea typeface="+mn-lt"/>
                <a:cs typeface="+mn-lt"/>
              </a:rPr>
              <a:t> </a:t>
            </a:r>
            <a:r>
              <a:rPr lang="en-GB" sz="2000" b="1">
                <a:ea typeface="+mn-lt"/>
                <a:cs typeface="+mn-lt"/>
              </a:rPr>
              <a:t>cloudy, turbid, swirling</a:t>
            </a:r>
            <a:r>
              <a:rPr lang="en-GB" sz="2000">
                <a:ea typeface="+mn-lt"/>
                <a:cs typeface="+mn-lt"/>
              </a:rPr>
              <a:t> </a:t>
            </a:r>
            <a:r>
              <a:rPr lang="en-GB" sz="2000" b="1">
                <a:ea typeface="+mn-lt"/>
                <a:cs typeface="+mn-lt"/>
              </a:rPr>
              <a:t>appearance</a:t>
            </a:r>
            <a:r>
              <a:rPr lang="en-GB" sz="2000">
                <a:ea typeface="+mn-lt"/>
                <a:cs typeface="+mn-lt"/>
              </a:rPr>
              <a:t> </a:t>
            </a:r>
          </a:p>
          <a:p>
            <a:r>
              <a:rPr lang="en-GB" sz="2000">
                <a:ea typeface="+mn-lt"/>
                <a:cs typeface="+mn-lt"/>
              </a:rPr>
              <a:t>contain </a:t>
            </a:r>
            <a:r>
              <a:rPr lang="en-GB" sz="2000" b="1">
                <a:ea typeface="+mn-lt"/>
                <a:cs typeface="+mn-lt"/>
              </a:rPr>
              <a:t>small cellular aggregates </a:t>
            </a:r>
            <a:r>
              <a:rPr lang="en-GB" sz="2000">
                <a:ea typeface="+mn-lt"/>
                <a:cs typeface="+mn-lt"/>
              </a:rPr>
              <a:t>or </a:t>
            </a:r>
            <a:r>
              <a:rPr lang="en-GB" sz="2000" b="1">
                <a:ea typeface="+mn-lt"/>
                <a:cs typeface="+mn-lt"/>
              </a:rPr>
              <a:t>proteinaceous strands</a:t>
            </a:r>
          </a:p>
          <a:p>
            <a:r>
              <a:rPr lang="en-GB" sz="2000">
                <a:ea typeface="+mn-lt"/>
                <a:cs typeface="+mn-lt"/>
              </a:rPr>
              <a:t>sometimes be </a:t>
            </a:r>
            <a:r>
              <a:rPr lang="en-GB" sz="2000" b="1">
                <a:ea typeface="+mn-lt"/>
                <a:cs typeface="+mn-lt"/>
              </a:rPr>
              <a:t>irreplaceable</a:t>
            </a:r>
            <a:r>
              <a:rPr lang="en-GB" sz="2000">
                <a:ea typeface="+mn-lt"/>
                <a:cs typeface="+mn-lt"/>
              </a:rPr>
              <a:t> – discarding may be inappropriate! </a:t>
            </a:r>
          </a:p>
          <a:p>
            <a:endParaRPr lang="en-GB" sz="2000">
              <a:ea typeface="+mn-lt"/>
              <a:cs typeface="+mn-lt"/>
            </a:endParaRPr>
          </a:p>
          <a:p>
            <a:pPr marL="0" indent="0">
              <a:buNone/>
            </a:pPr>
            <a:endParaRPr lang="en-GB" sz="2000"/>
          </a:p>
        </p:txBody>
      </p:sp>
      <p:cxnSp>
        <p:nvCxnSpPr>
          <p:cNvPr id="21" name="Straight Connector 20" hidden="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754459-2C30-4A1D-B8A2-DB5FD90A36E0}"/>
              </a:ext>
            </a:extLst>
          </p:cNvPr>
          <p:cNvCxnSpPr>
            <a:cxnSpLocks/>
          </p:cNvCxnSpPr>
          <p:nvPr/>
        </p:nvCxnSpPr>
        <p:spPr>
          <a:xfrm>
            <a:off x="5552388" y="1947041"/>
            <a:ext cx="5439266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E5417A8-4042-40BB-A965-BC70E3BF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6" r="14076"/>
          <a:stretch/>
        </p:blipFill>
        <p:spPr>
          <a:xfrm>
            <a:off x="0" y="0"/>
            <a:ext cx="4325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94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3A71E905-006B-49D7-8077-1629647DA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FD727-B42C-40CE-B336-78C2A21A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97" y="1703748"/>
            <a:ext cx="4582510" cy="1342754"/>
          </a:xfrm>
        </p:spPr>
        <p:txBody>
          <a:bodyPr>
            <a:normAutofit/>
          </a:bodyPr>
          <a:lstStyle/>
          <a:p>
            <a:pPr algn="ctr"/>
            <a:r>
              <a:rPr lang="en-GB" sz="4000" b="1">
                <a:cs typeface="Calibri Light"/>
              </a:rPr>
              <a:t>Aligning expectations</a:t>
            </a:r>
            <a:endParaRPr lang="en-GB" sz="4000" b="1"/>
          </a:p>
        </p:txBody>
      </p:sp>
      <p:cxnSp>
        <p:nvCxnSpPr>
          <p:cNvPr id="22" name="Straight Connector 21" hidden="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82ECA-D171-43EB-A2F3-C04BB3A26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28" y="3183277"/>
            <a:ext cx="5454869" cy="30457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000"/>
              <a:t>Ensure good communication with cell therapy </a:t>
            </a:r>
            <a:r>
              <a:rPr lang="en-GB" sz="2000">
                <a:ea typeface="+mn-lt"/>
                <a:cs typeface="+mn-lt"/>
              </a:rPr>
              <a:t>manufacturer </a:t>
            </a:r>
            <a:r>
              <a:rPr lang="en-GB" sz="2000"/>
              <a:t>to understand what is normal/not normal to expect for each product’s appearance.</a:t>
            </a:r>
            <a:endParaRPr lang="en-US"/>
          </a:p>
          <a:p>
            <a:pPr>
              <a:lnSpc>
                <a:spcPct val="100000"/>
              </a:lnSpc>
            </a:pPr>
            <a:endParaRPr lang="en-GB" sz="10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000"/>
              <a:t>Choose appropriate wording in guidance documents and protocols to align expectations about how the product should/should not look.</a:t>
            </a:r>
            <a:endParaRPr lang="en-GB" sz="2000">
              <a:cs typeface="Calibri" panose="020F050202020403020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B6331F-544B-42FB-99D3-1B5EDE28F560}"/>
              </a:ext>
            </a:extLst>
          </p:cNvPr>
          <p:cNvCxnSpPr>
            <a:cxnSpLocks/>
          </p:cNvCxnSpPr>
          <p:nvPr/>
        </p:nvCxnSpPr>
        <p:spPr>
          <a:xfrm>
            <a:off x="1348609" y="3046502"/>
            <a:ext cx="29654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F95FC71-7E6B-42A9-8784-F74D97EC5E6B}"/>
              </a:ext>
            </a:extLst>
          </p:cNvPr>
          <p:cNvSpPr/>
          <p:nvPr/>
        </p:nvSpPr>
        <p:spPr>
          <a:xfrm>
            <a:off x="8333295" y="351844"/>
            <a:ext cx="345506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>
                <a:cs typeface="Calibri"/>
              </a:rPr>
              <a:t>Holding the cell therapy medicinal product up to a light source can help with visual inspection</a:t>
            </a:r>
          </a:p>
        </p:txBody>
      </p:sp>
    </p:spTree>
    <p:extLst>
      <p:ext uri="{BB962C8B-B14F-4D97-AF65-F5344CB8AC3E}">
        <p14:creationId xmlns:p14="http://schemas.microsoft.com/office/powerpoint/2010/main" val="554702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622E96-2B17-483C-B2EE-853EDDF97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4" b="5018"/>
          <a:stretch/>
        </p:blipFill>
        <p:spPr>
          <a:xfrm flipH="1">
            <a:off x="-16239" y="0"/>
            <a:ext cx="12194333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89E65-6C0A-4DB1-92EA-2BA0A8D5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66" y="341272"/>
            <a:ext cx="4736158" cy="1043409"/>
          </a:xfrm>
        </p:spPr>
        <p:txBody>
          <a:bodyPr>
            <a:normAutofit/>
          </a:bodyPr>
          <a:lstStyle/>
          <a:p>
            <a:r>
              <a:rPr lang="en-GB" sz="3600" b="1"/>
              <a:t>Sources of particulates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3966A-2070-42BB-AC0D-8AD22C170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18" y="1648388"/>
            <a:ext cx="4497937" cy="304163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Manufacturing staff and their clothing, raw materials, consumables and packaging may generate particulates that could end up in the final product.</a:t>
            </a:r>
            <a:endParaRPr lang="en-US"/>
          </a:p>
          <a:p>
            <a:pPr>
              <a:lnSpc>
                <a:spcPct val="100000"/>
              </a:lnSpc>
            </a:pPr>
            <a:r>
              <a:rPr lang="en-GB" sz="2000">
                <a:cs typeface="Calibri"/>
              </a:rPr>
              <a:t>It is the responsibility of the cell therapy manufacturer to produce a product that is free of microbial contamination, however sterility testing is not 100% accurate and may not always be possible.</a:t>
            </a:r>
          </a:p>
          <a:p>
            <a:pPr>
              <a:lnSpc>
                <a:spcPct val="100000"/>
              </a:lnSpc>
            </a:pPr>
            <a:endParaRPr lang="en-GB" sz="2000">
              <a:cs typeface="Calibri"/>
            </a:endParaRPr>
          </a:p>
          <a:p>
            <a:pPr>
              <a:lnSpc>
                <a:spcPct val="100000"/>
              </a:lnSpc>
            </a:pPr>
            <a:endParaRPr lang="en-GB" sz="2000">
              <a:cs typeface="Calibri"/>
            </a:endParaRPr>
          </a:p>
          <a:p>
            <a:pPr>
              <a:lnSpc>
                <a:spcPct val="100000"/>
              </a:lnSpc>
            </a:pPr>
            <a:endParaRPr lang="en-GB" sz="2000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>
              <a:cs typeface="Calibri"/>
            </a:endParaRPr>
          </a:p>
          <a:p>
            <a:pPr>
              <a:lnSpc>
                <a:spcPct val="100000"/>
              </a:lnSpc>
            </a:pPr>
            <a:endParaRPr lang="en-GB" sz="2000">
              <a:cs typeface="Calibri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F1FB23E0-0FEC-4C0F-88ED-0A85D42C2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rgbClr val="B6061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7250E9-488F-4EC3-9821-4125A1D3125D}"/>
              </a:ext>
            </a:extLst>
          </p:cNvPr>
          <p:cNvCxnSpPr>
            <a:cxnSpLocks/>
          </p:cNvCxnSpPr>
          <p:nvPr/>
        </p:nvCxnSpPr>
        <p:spPr>
          <a:xfrm>
            <a:off x="565369" y="1384681"/>
            <a:ext cx="386080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56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9E65-6C0A-4DB1-92EA-2BA0A8D5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6"/>
            <a:ext cx="5314536" cy="949274"/>
          </a:xfrm>
        </p:spPr>
        <p:txBody>
          <a:bodyPr>
            <a:normAutofit/>
          </a:bodyPr>
          <a:lstStyle/>
          <a:p>
            <a:r>
              <a:rPr lang="en-GB" sz="4000" b="1">
                <a:solidFill>
                  <a:schemeClr val="bg1"/>
                </a:solidFill>
              </a:rPr>
              <a:t>Cell clumping</a:t>
            </a:r>
            <a:endParaRPr lang="en-GB" sz="40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3966A-2070-42BB-AC0D-8AD22C170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4" y="2659073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Cells in suspension may attach to one another and form clumps for a variety of reasons. </a:t>
            </a:r>
            <a:endParaRPr lang="en-US"/>
          </a:p>
          <a:p>
            <a:pPr>
              <a:lnSpc>
                <a:spcPct val="100000"/>
              </a:lnSpc>
            </a:pPr>
            <a:endParaRPr lang="en-GB" sz="20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A</a:t>
            </a:r>
            <a:r>
              <a:rPr lang="en-GB" sz="2000">
                <a:solidFill>
                  <a:schemeClr val="bg1"/>
                </a:solidFill>
              </a:rPr>
              <a:t> common cause of cell clumping is the presence of free DNA and cell debris produced when cells lyse (break open).</a:t>
            </a:r>
            <a:endParaRPr lang="en-GB" sz="200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00000"/>
              </a:lnSpc>
            </a:pPr>
            <a:endParaRPr lang="en-GB" sz="200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000">
                <a:solidFill>
                  <a:schemeClr val="bg1"/>
                </a:solidFill>
              </a:rPr>
              <a:t>The sticky nature of DNA causes cells and cell debris to aggregate into large clumps.</a:t>
            </a:r>
            <a:endParaRPr lang="en-GB" sz="200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00000"/>
              </a:lnSpc>
            </a:pPr>
            <a:endParaRPr lang="en-GB" sz="180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table, holding, black, large&#10;&#10;Description generated with very high confidence">
            <a:extLst>
              <a:ext uri="{FF2B5EF4-FFF2-40B4-BE49-F238E27FC236}">
                <a16:creationId xmlns:a16="http://schemas.microsoft.com/office/drawing/2014/main" id="{0AF5ADD2-BA10-4BE5-A197-FBEB3A82B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2" r="17418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D89CE5-61D8-429C-A190-AEA267E56F7E}"/>
              </a:ext>
            </a:extLst>
          </p:cNvPr>
          <p:cNvCxnSpPr>
            <a:cxnSpLocks/>
          </p:cNvCxnSpPr>
          <p:nvPr/>
        </p:nvCxnSpPr>
        <p:spPr>
          <a:xfrm>
            <a:off x="761994" y="1993900"/>
            <a:ext cx="42481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644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glass&#10;&#10;Description automatically generated">
            <a:extLst>
              <a:ext uri="{FF2B5EF4-FFF2-40B4-BE49-F238E27FC236}">
                <a16:creationId xmlns:a16="http://schemas.microsoft.com/office/drawing/2014/main" id="{C2DD7CBF-9208-48AD-8E8D-2235164D25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52" r="22021" b="27018"/>
          <a:stretch/>
        </p:blipFill>
        <p:spPr>
          <a:xfrm flipH="1" flipV="1">
            <a:off x="590543" y="3889156"/>
            <a:ext cx="4010830" cy="2073146"/>
          </a:xfrm>
          <a:prstGeom prst="rect">
            <a:avLst/>
          </a:prstGeom>
        </p:spPr>
      </p:pic>
      <p:pic>
        <p:nvPicPr>
          <p:cNvPr id="13" name="Picture 13" descr="A picture containing indoor, cabinet, steel, stainless&#10;&#10;Description generated with very high confidence">
            <a:extLst>
              <a:ext uri="{FF2B5EF4-FFF2-40B4-BE49-F238E27FC236}">
                <a16:creationId xmlns:a16="http://schemas.microsoft.com/office/drawing/2014/main" id="{768F348A-C4BC-4D88-9159-54881DF76D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" t="10912" r="-4" b="-4"/>
          <a:stretch/>
        </p:blipFill>
        <p:spPr>
          <a:xfrm>
            <a:off x="590543" y="757769"/>
            <a:ext cx="4010830" cy="3014132"/>
          </a:xfrm>
          <a:prstGeom prst="rect">
            <a:avLst/>
          </a:prstGeom>
        </p:spPr>
      </p:pic>
      <p:pic>
        <p:nvPicPr>
          <p:cNvPr id="8" name="Picture 7" descr="A picture containing indoor, brass, wall, music&#10;&#10;Description automatically generated">
            <a:extLst>
              <a:ext uri="{FF2B5EF4-FFF2-40B4-BE49-F238E27FC236}">
                <a16:creationId xmlns:a16="http://schemas.microsoft.com/office/drawing/2014/main" id="{DF267473-D6A1-48F0-B6F0-CA87F4BF4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4" t="6839"/>
          <a:stretch/>
        </p:blipFill>
        <p:spPr>
          <a:xfrm>
            <a:off x="4800599" y="757769"/>
            <a:ext cx="6849213" cy="519006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167C9F4-45F9-4605-AD49-CE188ABEB555}"/>
              </a:ext>
            </a:extLst>
          </p:cNvPr>
          <p:cNvSpPr/>
          <p:nvPr/>
        </p:nvSpPr>
        <p:spPr>
          <a:xfrm>
            <a:off x="1392332" y="4005579"/>
            <a:ext cx="920150" cy="920150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C86744-C4AA-4740-994D-C7D86320BABB}"/>
              </a:ext>
            </a:extLst>
          </p:cNvPr>
          <p:cNvSpPr/>
          <p:nvPr/>
        </p:nvSpPr>
        <p:spPr>
          <a:xfrm>
            <a:off x="6725039" y="2703259"/>
            <a:ext cx="920150" cy="920150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A342F2-1EC1-43E3-A457-18011ECF48EC}"/>
              </a:ext>
            </a:extLst>
          </p:cNvPr>
          <p:cNvSpPr/>
          <p:nvPr/>
        </p:nvSpPr>
        <p:spPr>
          <a:xfrm>
            <a:off x="2260341" y="2392508"/>
            <a:ext cx="920150" cy="920150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7F2C08-CEE4-4446-BC3E-0567295EBE9C}"/>
              </a:ext>
            </a:extLst>
          </p:cNvPr>
          <p:cNvSpPr txBox="1"/>
          <p:nvPr/>
        </p:nvSpPr>
        <p:spPr>
          <a:xfrm>
            <a:off x="734312" y="954635"/>
            <a:ext cx="37211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Small cell clumps may be dispersed by gentle massaging and are usually removed by an in-line giving set filter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6E590B-CDCD-42F4-9385-DCECE35D6109}"/>
              </a:ext>
            </a:extLst>
          </p:cNvPr>
          <p:cNvSpPr txBox="1"/>
          <p:nvPr/>
        </p:nvSpPr>
        <p:spPr>
          <a:xfrm>
            <a:off x="2227025" y="4925729"/>
            <a:ext cx="2228387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cs typeface="Calibri"/>
              </a:rPr>
              <a:t>Small, irregular strands of cellular matter may be visible</a:t>
            </a:r>
            <a:endParaRPr lang="en-US" b="1"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E980D1-AF22-474B-B6CB-7AD62E1D547C}"/>
              </a:ext>
            </a:extLst>
          </p:cNvPr>
          <p:cNvSpPr/>
          <p:nvPr/>
        </p:nvSpPr>
        <p:spPr>
          <a:xfrm>
            <a:off x="7010400" y="931231"/>
            <a:ext cx="437857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>
                <a:cs typeface="Calibri"/>
              </a:rPr>
              <a:t>Small specks of cell debris may be noted in the predominately single cell suspension</a:t>
            </a:r>
          </a:p>
        </p:txBody>
      </p:sp>
    </p:spTree>
    <p:extLst>
      <p:ext uri="{BB962C8B-B14F-4D97-AF65-F5344CB8AC3E}">
        <p14:creationId xmlns:p14="http://schemas.microsoft.com/office/powerpoint/2010/main" val="2247690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3AFC3-517F-4863-95C8-765B79B3A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61" y="2101531"/>
            <a:ext cx="4147767" cy="422481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solidFill>
                  <a:schemeClr val="bg1"/>
                </a:solidFill>
              </a:rPr>
              <a:t>Frozen cell therapy medicinal products may be more susceptible  to cell clumping than fresh products.</a:t>
            </a:r>
            <a:endParaRPr lang="en-US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solidFill>
                  <a:schemeClr val="bg1"/>
                </a:solidFill>
              </a:rPr>
              <a:t>Freeze-thawing carries a risk of damaging or killing a proportion of the cells, leading to cell debris and dead or dying cells which may cause aggregates.</a:t>
            </a:r>
            <a:endParaRPr lang="en-US" sz="2000">
              <a:solidFill>
                <a:schemeClr val="bg1"/>
              </a:solidFill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solidFill>
                  <a:schemeClr val="bg1"/>
                </a:solidFill>
              </a:rPr>
              <a:t>Risk can be </a:t>
            </a:r>
            <a:r>
              <a:rPr lang="en-US" sz="2000" err="1">
                <a:solidFill>
                  <a:schemeClr val="bg1"/>
                </a:solidFill>
              </a:rPr>
              <a:t>minimised</a:t>
            </a:r>
            <a:r>
              <a:rPr lang="en-US" sz="2000">
                <a:solidFill>
                  <a:schemeClr val="bg1"/>
                </a:solidFill>
              </a:rPr>
              <a:t> by following carefully validated procedures for freeze and thaw processes.</a:t>
            </a:r>
            <a:endParaRPr lang="en-US" sz="200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indoor, floor, object, sitting&#10;&#10;Description automatically generated">
            <a:extLst>
              <a:ext uri="{FF2B5EF4-FFF2-40B4-BE49-F238E27FC236}">
                <a16:creationId xmlns:a16="http://schemas.microsoft.com/office/drawing/2014/main" id="{60FFB306-9435-446D-9DF5-CC105E97B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7" b="19154"/>
          <a:stretch/>
        </p:blipFill>
        <p:spPr>
          <a:xfrm>
            <a:off x="5126216" y="441560"/>
            <a:ext cx="2428958" cy="2110243"/>
          </a:xfrm>
          <a:prstGeom prst="rect">
            <a:avLst/>
          </a:prstGeom>
        </p:spPr>
      </p:pic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D3040067-65D5-476A-A36F-737A2BD2CE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8701" r="10196" b="16617"/>
          <a:stretch/>
        </p:blipFill>
        <p:spPr>
          <a:xfrm>
            <a:off x="7764805" y="441560"/>
            <a:ext cx="1628592" cy="2110243"/>
          </a:xfrm>
          <a:prstGeom prst="rect">
            <a:avLst/>
          </a:prstGeom>
        </p:spPr>
      </p:pic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92AEE5AB-816A-4829-9673-F648B499ED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" b="11582"/>
          <a:stretch/>
        </p:blipFill>
        <p:spPr>
          <a:xfrm>
            <a:off x="5117269" y="2709018"/>
            <a:ext cx="6588361" cy="3704868"/>
          </a:xfrm>
          <a:prstGeom prst="rect">
            <a:avLst/>
          </a:prstGeom>
        </p:spPr>
      </p:pic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indoor, car&#10;&#10;Description automatically generated">
            <a:extLst>
              <a:ext uri="{FF2B5EF4-FFF2-40B4-BE49-F238E27FC236}">
                <a16:creationId xmlns:a16="http://schemas.microsoft.com/office/drawing/2014/main" id="{F9C2CDD5-ED57-4634-BD03-4419036756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3142" r="8383" b="32044"/>
          <a:stretch/>
        </p:blipFill>
        <p:spPr>
          <a:xfrm>
            <a:off x="9603028" y="441560"/>
            <a:ext cx="2102602" cy="2110243"/>
          </a:xfrm>
          <a:prstGeom prst="rect">
            <a:avLst/>
          </a:prstGeom>
        </p:spPr>
      </p:pic>
      <p:pic>
        <p:nvPicPr>
          <p:cNvPr id="11" name="Picture 10" descr="A person cooking in a kitchen preparing food&#10;&#10;Description automatically generated" hidden="1">
            <a:extLst>
              <a:ext uri="{FF2B5EF4-FFF2-40B4-BE49-F238E27FC236}">
                <a16:creationId xmlns:a16="http://schemas.microsoft.com/office/drawing/2014/main" id="{FA597260-835A-46AA-BAFB-3A148ED8EC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0" r="41288" b="-2"/>
          <a:stretch/>
        </p:blipFill>
        <p:spPr>
          <a:xfrm>
            <a:off x="8535080" y="699899"/>
            <a:ext cx="3211333" cy="5445836"/>
          </a:xfrm>
          <a:prstGeom prst="flowChartConnector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C339F24-A04B-4824-89E0-CCA67D92D59D}"/>
              </a:ext>
            </a:extLst>
          </p:cNvPr>
          <p:cNvSpPr txBox="1">
            <a:spLocks/>
          </p:cNvSpPr>
          <p:nvPr/>
        </p:nvSpPr>
        <p:spPr>
          <a:xfrm>
            <a:off x="655320" y="441407"/>
            <a:ext cx="5120114" cy="119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chemeClr val="bg1"/>
                </a:solidFill>
              </a:rPr>
              <a:t>Frozen products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9EA0B0-5576-47D0-9B87-71AB4A201229}"/>
              </a:ext>
            </a:extLst>
          </p:cNvPr>
          <p:cNvCxnSpPr>
            <a:cxnSpLocks/>
          </p:cNvCxnSpPr>
          <p:nvPr/>
        </p:nvCxnSpPr>
        <p:spPr>
          <a:xfrm>
            <a:off x="761994" y="1716809"/>
            <a:ext cx="3847594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441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68_rf5 xmlns="70164604-6bf1-4fe0-9819-edf495506c5c" xsi:nil="true"/>
    <Thumbnail xmlns="70164604-6bf1-4fe0-9819-edf495506c5c" xsi:nil="true"/>
    <Date xmlns="70164604-6bf1-4fe0-9819-edf495506c5c" xsi:nil="true"/>
    <Longembedcode xmlns="70164604-6bf1-4fe0-9819-edf495506c5c" xsi:nil="true"/>
    <z81o xmlns="70164604-6bf1-4fe0-9819-edf495506c5c" xsi:nil="true"/>
    <Embedcode xmlns="70164604-6bf1-4fe0-9819-edf495506c5c" xsi:nil="true"/>
    <SharedWithUsers xmlns="ea2d2a2e-6b94-448b-bd0e-72186e7cf6fb">
      <UserInfo>
        <DisplayName>Andy Dowden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CF03F996A8754BB12D6F059917DEEA" ma:contentTypeVersion="18" ma:contentTypeDescription="Create a new document." ma:contentTypeScope="" ma:versionID="63e9467b5e7e47d5d8f52c48be9d79c8">
  <xsd:schema xmlns:xsd="http://www.w3.org/2001/XMLSchema" xmlns:xs="http://www.w3.org/2001/XMLSchema" xmlns:p="http://schemas.microsoft.com/office/2006/metadata/properties" xmlns:ns2="70164604-6bf1-4fe0-9819-edf495506c5c" xmlns:ns3="ea2d2a2e-6b94-448b-bd0e-72186e7cf6fb" targetNamespace="http://schemas.microsoft.com/office/2006/metadata/properties" ma:root="true" ma:fieldsID="79eca0e5e87dc1023fc27f9abd2ddc76" ns2:_="" ns3:_="">
    <xsd:import namespace="70164604-6bf1-4fe0-9819-edf495506c5c"/>
    <xsd:import namespace="ea2d2a2e-6b94-448b-bd0e-72186e7cf6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Embedcode" minOccurs="0"/>
                <xsd:element ref="ns2:Thumbnail" minOccurs="0"/>
                <xsd:element ref="ns2:Date" minOccurs="0"/>
                <xsd:element ref="ns2:z81o" minOccurs="0"/>
                <xsd:element ref="ns2:_x0068_rf5" minOccurs="0"/>
                <xsd:element ref="ns2:Longembed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164604-6bf1-4fe0-9819-edf495506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Embedcode" ma:index="20" nillable="true" ma:displayName="Embed code" ma:format="Dropdown" ma:internalName="Embedcode">
      <xsd:simpleType>
        <xsd:restriction base="dms:Text">
          <xsd:maxLength value="255"/>
        </xsd:restriction>
      </xsd:simpleType>
    </xsd:element>
    <xsd:element name="Thumbnail" ma:index="21" nillable="true" ma:displayName="Thumbnail" ma:internalName="Thumbnail">
      <xsd:simpleType>
        <xsd:restriction base="dms:Unknown"/>
      </xsd:simpleType>
    </xsd:element>
    <xsd:element name="Date" ma:index="22" nillable="true" ma:displayName="Date" ma:format="DateTime" ma:internalName="Date">
      <xsd:simpleType>
        <xsd:restriction base="dms:DateTime"/>
      </xsd:simpleType>
    </xsd:element>
    <xsd:element name="z81o" ma:index="23" nillable="true" ma:displayName="Text" ma:internalName="z81o">
      <xsd:simpleType>
        <xsd:restriction base="dms:Text"/>
      </xsd:simpleType>
    </xsd:element>
    <xsd:element name="_x0068_rf5" ma:index="24" nillable="true" ma:displayName="Embed code" ma:internalName="_x0068_rf5">
      <xsd:simpleType>
        <xsd:restriction base="dms:Text"/>
      </xsd:simpleType>
    </xsd:element>
    <xsd:element name="Longembedcode" ma:index="25" nillable="true" ma:displayName="Long embed code" ma:format="Dropdown" ma:internalName="Longembedcod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2d2a2e-6b94-448b-bd0e-72186e7cf6f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4E296F-F923-4B41-A202-7C0D46350C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6B36A5-C205-4779-B9E6-37BAA021947D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7160845d-9308-4844-a006-da55e0f6f60a"/>
    <ds:schemaRef ds:uri="a5e33706-ff9a-44f4-bb16-e79d0e65ea32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37E95B3-9FD4-4735-9C0D-1FBC809A40A0}"/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1767</Words>
  <Application>Microsoft Office PowerPoint</Application>
  <PresentationFormat>Widescreen</PresentationFormat>
  <Paragraphs>163</Paragraphs>
  <Slides>19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Helvetica Neue Medium</vt:lpstr>
      <vt:lpstr>Office Theme</vt:lpstr>
      <vt:lpstr>Visual inspection of cell therapy medicinal products</vt:lpstr>
      <vt:lpstr>Learning outcomes</vt:lpstr>
      <vt:lpstr>The correct product for the correct patient</vt:lpstr>
      <vt:lpstr>Cell therapy medicinal products versus traditional pharmaceutical drugs</vt:lpstr>
      <vt:lpstr>Aligning expectations</vt:lpstr>
      <vt:lpstr>Sources of particulates</vt:lpstr>
      <vt:lpstr>Cell clumping</vt:lpstr>
      <vt:lpstr>PowerPoint Presentation</vt:lpstr>
      <vt:lpstr>PowerPoint Presentation</vt:lpstr>
      <vt:lpstr>PowerPoint Presentation</vt:lpstr>
      <vt:lpstr>PowerPoint Presentation</vt:lpstr>
      <vt:lpstr>4-minute video of cell therapy product being thawed (no sound)</vt:lpstr>
      <vt:lpstr>Fresh or thawed products (including products thawed &amp; diluted before administration)</vt:lpstr>
      <vt:lpstr>2-minute video of cell therapy product bag inspection (no sound)</vt:lpstr>
      <vt:lpstr>Filters and giving sets </vt:lpstr>
      <vt:lpstr>Clinical implications of cell clumping</vt:lpstr>
      <vt:lpstr>What to do if concerned about product appearance</vt:lpstr>
      <vt:lpstr>Further reading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inspection of cell therapy medicinal products</dc:title>
  <dc:creator>Roberts Ceri</dc:creator>
  <cp:lastModifiedBy>Pernille Woods (Immunology and Immunotherapy)</cp:lastModifiedBy>
  <cp:revision>320</cp:revision>
  <dcterms:created xsi:type="dcterms:W3CDTF">2020-01-27T18:50:24Z</dcterms:created>
  <dcterms:modified xsi:type="dcterms:W3CDTF">2020-11-18T16:26:14Z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0x01010067CF03F996A8754BB12D6F059917DEEA</vt:lpwstr>
  </property>
</Properties>
</file>